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4" r:id="rId3"/>
    <p:sldId id="278" r:id="rId4"/>
    <p:sldId id="286" r:id="rId5"/>
    <p:sldId id="295" r:id="rId6"/>
    <p:sldId id="266" r:id="rId7"/>
    <p:sldId id="285" r:id="rId8"/>
    <p:sldId id="292" r:id="rId9"/>
    <p:sldId id="288" r:id="rId10"/>
    <p:sldId id="281" r:id="rId11"/>
    <p:sldId id="283" r:id="rId12"/>
    <p:sldId id="265" r:id="rId13"/>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C94"/>
    <a:srgbClr val="7030A0"/>
    <a:srgbClr val="36174D"/>
    <a:srgbClr val="461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4" autoAdjust="0"/>
    <p:restoredTop sz="94660"/>
  </p:normalViewPr>
  <p:slideViewPr>
    <p:cSldViewPr>
      <p:cViewPr varScale="1">
        <p:scale>
          <a:sx n="111" d="100"/>
          <a:sy n="111" d="100"/>
        </p:scale>
        <p:origin x="-16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5695918671699142E-2"/>
          <c:y val="3.1597007112204104E-2"/>
          <c:w val="0.92430408132830089"/>
          <c:h val="0.86690108820300571"/>
        </c:manualLayout>
      </c:layout>
      <c:bar3DChart>
        <c:barDir val="col"/>
        <c:grouping val="stacked"/>
        <c:varyColors val="0"/>
        <c:ser>
          <c:idx val="0"/>
          <c:order val="0"/>
          <c:tx>
            <c:strRef>
              <c:f>Лист1!$B$1</c:f>
              <c:strCache>
                <c:ptCount val="1"/>
                <c:pt idx="0">
                  <c:v>Ряд 1</c:v>
                </c:pt>
              </c:strCache>
            </c:strRef>
          </c:tx>
          <c:invertIfNegative val="0"/>
          <c:dLbls>
            <c:dLbl>
              <c:idx val="1"/>
              <c:layout>
                <c:manualLayout>
                  <c:x val="8.3985377286121647E-3"/>
                  <c:y val="4.5222895461757813E-3"/>
                </c:manualLayout>
              </c:layout>
              <c:showLegendKey val="0"/>
              <c:showVal val="1"/>
              <c:showCatName val="0"/>
              <c:showSerName val="0"/>
              <c:showPercent val="0"/>
              <c:showBubbleSize val="0"/>
            </c:dLbl>
            <c:dLbl>
              <c:idx val="2"/>
              <c:layout>
                <c:manualLayout>
                  <c:x val="6.7188301828897314E-3"/>
                  <c:y val="1.3566868638527343E-2"/>
                </c:manualLayout>
              </c:layout>
              <c:showLegendKey val="0"/>
              <c:showVal val="1"/>
              <c:showCatName val="0"/>
              <c:showSerName val="0"/>
              <c:showPercent val="0"/>
              <c:showBubbleSize val="0"/>
            </c:dLbl>
            <c:dLbl>
              <c:idx val="3"/>
              <c:layout>
                <c:manualLayout>
                  <c:x val="1.1757952820057031E-2"/>
                  <c:y val="-3.5608579103746309E-7"/>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2015 г.</c:v>
                </c:pt>
                <c:pt idx="1">
                  <c:v>2016 г.</c:v>
                </c:pt>
                <c:pt idx="2">
                  <c:v>2017 г.</c:v>
                </c:pt>
                <c:pt idx="3">
                  <c:v>2018 г. (6 мес.)</c:v>
                </c:pt>
              </c:strCache>
            </c:strRef>
          </c:cat>
          <c:val>
            <c:numRef>
              <c:f>Лист1!$B$2:$B$5</c:f>
              <c:numCache>
                <c:formatCode>General</c:formatCode>
                <c:ptCount val="4"/>
                <c:pt idx="0">
                  <c:v>190</c:v>
                </c:pt>
                <c:pt idx="1">
                  <c:v>443</c:v>
                </c:pt>
                <c:pt idx="2">
                  <c:v>466</c:v>
                </c:pt>
                <c:pt idx="3">
                  <c:v>474</c:v>
                </c:pt>
              </c:numCache>
            </c:numRef>
          </c:val>
        </c:ser>
        <c:dLbls>
          <c:showLegendKey val="0"/>
          <c:showVal val="0"/>
          <c:showCatName val="0"/>
          <c:showSerName val="0"/>
          <c:showPercent val="0"/>
          <c:showBubbleSize val="0"/>
        </c:dLbls>
        <c:gapWidth val="150"/>
        <c:shape val="cylinder"/>
        <c:axId val="135934976"/>
        <c:axId val="86214912"/>
        <c:axId val="0"/>
      </c:bar3DChart>
      <c:catAx>
        <c:axId val="135934976"/>
        <c:scaling>
          <c:orientation val="minMax"/>
        </c:scaling>
        <c:delete val="0"/>
        <c:axPos val="b"/>
        <c:numFmt formatCode="General" sourceLinked="1"/>
        <c:majorTickMark val="out"/>
        <c:minorTickMark val="none"/>
        <c:tickLblPos val="nextTo"/>
        <c:crossAx val="86214912"/>
        <c:crosses val="autoZero"/>
        <c:auto val="1"/>
        <c:lblAlgn val="ctr"/>
        <c:lblOffset val="100"/>
        <c:noMultiLvlLbl val="0"/>
      </c:catAx>
      <c:valAx>
        <c:axId val="86214912"/>
        <c:scaling>
          <c:orientation val="minMax"/>
        </c:scaling>
        <c:delete val="0"/>
        <c:axPos val="l"/>
        <c:majorGridlines/>
        <c:numFmt formatCode="General" sourceLinked="1"/>
        <c:majorTickMark val="out"/>
        <c:minorTickMark val="none"/>
        <c:tickLblPos val="nextTo"/>
        <c:crossAx val="1359349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Увеличение количества</a:t>
            </a:r>
            <a:r>
              <a:rPr lang="ru-RU" baseline="0" dirty="0" smtClean="0"/>
              <a:t> заключенных социальных контрактов </a:t>
            </a:r>
            <a:endParaRPr lang="ru-RU" dirty="0"/>
          </a:p>
        </c:rich>
      </c:tx>
      <c:layout>
        <c:manualLayout>
          <c:xMode val="edge"/>
          <c:yMode val="edge"/>
          <c:x val="7.498439326847281E-2"/>
          <c:y val="0"/>
        </c:manualLayout>
      </c:layout>
      <c:overlay val="0"/>
      <c:spPr>
        <a:noFill/>
        <a:ln>
          <a:noFill/>
        </a:ln>
        <a:effectLst/>
      </c:spPr>
    </c:title>
    <c:autoTitleDeleted val="0"/>
    <c:plotArea>
      <c:layout/>
      <c:lineChart>
        <c:grouping val="standard"/>
        <c:varyColors val="0"/>
        <c:ser>
          <c:idx val="0"/>
          <c:order val="0"/>
          <c:tx>
            <c:strRef>
              <c:f>Лист1!$B$1</c:f>
              <c:strCache>
                <c:ptCount val="1"/>
                <c:pt idx="0">
                  <c:v>число ГК</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Lst>
            </c:dLbl>
            <c:dLbl>
              <c:idx val="1"/>
              <c:layout>
                <c:manualLayout>
                  <c:x val="1.6797075457224329E-3"/>
                  <c:y val="-5.7060630084961976E-2"/>
                </c:manualLayout>
              </c:layout>
              <c:tx>
                <c:rich>
                  <a:bodyPr/>
                  <a:lstStyle/>
                  <a:p>
                    <a:r>
                      <a:rPr lang="en-US" dirty="0" smtClean="0"/>
                      <a:t>+133%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7.2622620108133418E-2"/>
                </c:manualLayout>
              </c:layout>
              <c:tx>
                <c:rich>
                  <a:bodyPr/>
                  <a:lstStyle/>
                  <a:p>
                    <a:r>
                      <a:rPr lang="en-US" dirty="0" smtClean="0"/>
                      <a:t>+5%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2317713040025692E-16"/>
                  <c:y val="-6.7435290100409551E-2"/>
                </c:manualLayout>
              </c:layout>
              <c:tx>
                <c:rich>
                  <a:bodyPr/>
                  <a:lstStyle/>
                  <a:p>
                    <a:r>
                      <a:rPr lang="en-US" dirty="0" smtClean="0"/>
                      <a:t>+30%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2015</c:v>
                </c:pt>
                <c:pt idx="1">
                  <c:v>2016</c:v>
                </c:pt>
                <c:pt idx="2">
                  <c:v>2017</c:v>
                </c:pt>
                <c:pt idx="3">
                  <c:v>2018 (план)</c:v>
                </c:pt>
              </c:strCache>
            </c:strRef>
          </c:cat>
          <c:val>
            <c:numRef>
              <c:f>Лист1!$B$2:$B$5</c:f>
              <c:numCache>
                <c:formatCode>General</c:formatCode>
                <c:ptCount val="4"/>
                <c:pt idx="0">
                  <c:v>190</c:v>
                </c:pt>
                <c:pt idx="1">
                  <c:v>443</c:v>
                </c:pt>
                <c:pt idx="2">
                  <c:v>466</c:v>
                </c:pt>
                <c:pt idx="3">
                  <c:v>600</c:v>
                </c:pt>
              </c:numCache>
            </c:numRef>
          </c:val>
          <c:smooth val="0"/>
        </c:ser>
        <c:dLbls>
          <c:showLegendKey val="0"/>
          <c:showVal val="0"/>
          <c:showCatName val="0"/>
          <c:showSerName val="0"/>
          <c:showPercent val="0"/>
          <c:showBubbleSize val="0"/>
        </c:dLbls>
        <c:marker val="1"/>
        <c:smooth val="0"/>
        <c:axId val="34295808"/>
        <c:axId val="36045376"/>
      </c:lineChart>
      <c:catAx>
        <c:axId val="3429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6045376"/>
        <c:crosses val="autoZero"/>
        <c:auto val="1"/>
        <c:lblAlgn val="ctr"/>
        <c:lblOffset val="100"/>
        <c:noMultiLvlLbl val="0"/>
      </c:catAx>
      <c:valAx>
        <c:axId val="36045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4295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10.07.2018</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10.07.2018</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10.07.2018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10.07.2018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10.07.2018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10.07.2018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10.07.2018</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10.07.2018</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10.07.2018</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4464050" y="5373688"/>
            <a:ext cx="4679950" cy="1368425"/>
          </a:xfrm>
          <a:prstGeom prst="rect">
            <a:avLst/>
          </a:prstGeom>
        </p:spPr>
        <p:txBody>
          <a:bodyPr>
            <a:normAutofit fontScale="62500" lnSpcReduction="20000"/>
          </a:bodyPr>
          <a:lstStyle/>
          <a:p>
            <a:pPr marL="0" indent="0">
              <a:buNone/>
            </a:pPr>
            <a:r>
              <a:rPr lang="ru-RU" b="1" dirty="0" smtClean="0"/>
              <a:t>Заместитель министра </a:t>
            </a:r>
            <a:r>
              <a:rPr lang="ru-RU" b="1" dirty="0"/>
              <a:t>социального развития, опеки и попечительства Иркутской области </a:t>
            </a:r>
          </a:p>
          <a:p>
            <a:pPr marL="0" indent="0">
              <a:buNone/>
            </a:pPr>
            <a:r>
              <a:rPr lang="ru-RU" b="1" dirty="0" smtClean="0"/>
              <a:t>С.В. Иевлева</a:t>
            </a:r>
            <a:endParaRPr lang="ru-RU" b="1" dirty="0"/>
          </a:p>
          <a:p>
            <a:endParaRPr lang="ru-RU" dirty="0"/>
          </a:p>
        </p:txBody>
      </p:sp>
      <p:sp>
        <p:nvSpPr>
          <p:cNvPr id="2" name="Заголовок 1"/>
          <p:cNvSpPr>
            <a:spLocks noGrp="1"/>
          </p:cNvSpPr>
          <p:nvPr>
            <p:ph type="ctrTitle" idx="4294967295"/>
          </p:nvPr>
        </p:nvSpPr>
        <p:spPr>
          <a:xfrm>
            <a:off x="1079500" y="1052513"/>
            <a:ext cx="8064500" cy="3816350"/>
          </a:xfrm>
          <a:prstGeom prst="rect">
            <a:avLst/>
          </a:prstGeom>
        </p:spPr>
        <p:txBody>
          <a:bodyPr>
            <a:noAutofit/>
          </a:bodyPr>
          <a:lstStyle/>
          <a:p>
            <a:pPr marL="182880" algn="ctr"/>
            <a:r>
              <a:rPr lang="ru-RU" sz="4000" b="1" dirty="0" smtClean="0">
                <a:solidFill>
                  <a:schemeClr val="tx1"/>
                </a:solidFill>
                <a:effectLst/>
              </a:rPr>
              <a:t>Предоставление </a:t>
            </a:r>
            <a:br>
              <a:rPr lang="ru-RU" sz="4000" b="1" dirty="0" smtClean="0">
                <a:solidFill>
                  <a:schemeClr val="tx1"/>
                </a:solidFill>
                <a:effectLst/>
              </a:rPr>
            </a:br>
            <a:r>
              <a:rPr lang="ru-RU" sz="4000" b="1" dirty="0" smtClean="0">
                <a:solidFill>
                  <a:schemeClr val="tx1"/>
                </a:solidFill>
                <a:effectLst/>
              </a:rPr>
              <a:t>государственной социальной помощи  на территории </a:t>
            </a:r>
            <a:br>
              <a:rPr lang="ru-RU" sz="4000" b="1" dirty="0" smtClean="0">
                <a:solidFill>
                  <a:schemeClr val="tx1"/>
                </a:solidFill>
                <a:effectLst/>
              </a:rPr>
            </a:br>
            <a:r>
              <a:rPr lang="ru-RU" sz="4000" b="1" dirty="0" smtClean="0">
                <a:solidFill>
                  <a:schemeClr val="tx1"/>
                </a:solidFill>
                <a:effectLst/>
              </a:rPr>
              <a:t>Иркутской области</a:t>
            </a:r>
            <a:r>
              <a:rPr lang="ru-RU" sz="3600" b="1" dirty="0">
                <a:solidFill>
                  <a:schemeClr val="tx1"/>
                </a:solidFill>
                <a:effectLst/>
              </a:rPr>
              <a:t/>
            </a:r>
            <a:br>
              <a:rPr lang="ru-RU" sz="3600" b="1" dirty="0">
                <a:solidFill>
                  <a:schemeClr val="tx1"/>
                </a:solidFill>
                <a:effectLst/>
              </a:rPr>
            </a:br>
            <a:endParaRPr lang="ru-RU" sz="3600" b="1" dirty="0">
              <a:solidFill>
                <a:schemeClr val="tx1"/>
              </a:solidFill>
            </a:endParaRPr>
          </a:p>
        </p:txBody>
      </p:sp>
      <p:pic>
        <p:nvPicPr>
          <p:cNvPr id="4" name="Picture 11" descr="Новый логитоп министерств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1850841" cy="16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758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04664"/>
            <a:ext cx="7772400" cy="648072"/>
          </a:xfrm>
        </p:spPr>
        <p:txBody>
          <a:bodyPr>
            <a:normAutofit fontScale="90000"/>
          </a:bodyPr>
          <a:lstStyle/>
          <a:p>
            <a:pPr algn="ctr"/>
            <a:r>
              <a:rPr lang="ru-RU" dirty="0" smtClean="0"/>
              <a:t/>
            </a:r>
            <a:br>
              <a:rPr lang="ru-RU" dirty="0" smtClean="0"/>
            </a:br>
            <a:r>
              <a:rPr lang="ru-RU" dirty="0"/>
              <a:t/>
            </a:r>
            <a:br>
              <a:rPr lang="ru-RU" dirty="0"/>
            </a:br>
            <a:r>
              <a:rPr lang="ru-RU" sz="3600" dirty="0" smtClean="0">
                <a:solidFill>
                  <a:srgbClr val="0070C0"/>
                </a:solidFill>
              </a:rPr>
              <a:t>Социальный контракт- реальная помощь семье</a:t>
            </a:r>
            <a:endParaRPr lang="ru-RU" sz="3600" dirty="0">
              <a:solidFill>
                <a:srgbClr val="0070C0"/>
              </a:solidFill>
            </a:endParaRPr>
          </a:p>
        </p:txBody>
      </p:sp>
      <p:pic>
        <p:nvPicPr>
          <p:cNvPr id="1026" name="Picture 2" descr="C:\Users\gaevaya-iv\Desktop\ФОТОГРАФИИ 2014\ФОТОСОЦКОНТРАКТ\DSC_40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7"/>
            <a:ext cx="405833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aevaya-iv\Desktop\ФОТОГРАФИИ 2014\ФОТОСОЦКОНТРАКТ\DSC015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052738"/>
            <a:ext cx="4320480" cy="2664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evaya-iv\Desktop\ФОТОГРАФИИ 2014\ФОТОСОЦКОНТРАКТ\IMG_06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214" y="3809514"/>
            <a:ext cx="4064649" cy="2787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aevaya-iv\Desktop\ФОТОГРАФИИ 2014\ФОТОСОЦКОНТРАКТ\1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444" y="3871285"/>
            <a:ext cx="4462298" cy="272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6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evaya-iv\Desktop\ФОТОГРАФИИ 2014\ФОТОСОЦКОНТРАКТ\IMG-0738985801aef9e5341311c8669b3b80-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21289"/>
            <a:ext cx="2931790" cy="37843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aevaya-iv\Desktop\ФОТОГРАФИИ 2014\ФОТОСОЦКОНТРАКТ\SAM_19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316765"/>
            <a:ext cx="2880320" cy="3840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aevaya-iv\Desktop\ФОТОГРАФИИ 2014\ФОТОСОЦКОНТРАКТ\Романов Леонид Сергеевич Ноябрь 2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852936"/>
            <a:ext cx="2895786" cy="3861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aevaya-iv\Desktop\ФОТОГРАФИИ 2014\ФОТОСОЦКОНТРАКТ\Омолоевы.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5" y="4487271"/>
            <a:ext cx="2736303" cy="20380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gaevaya-iv\Desktop\ФОТОГРАФИИ 2014\ФОТОСОЦКОНТРАКТ\Соц контракт Зайнулины.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116633"/>
            <a:ext cx="2808190" cy="220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608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3645024"/>
            <a:ext cx="3888432" cy="2016224"/>
          </a:xfrm>
        </p:spPr>
        <p:txBody>
          <a:bodyPr>
            <a:normAutofit fontScale="90000"/>
          </a:bodyPr>
          <a:lstStyle/>
          <a:p>
            <a:r>
              <a:rPr lang="ru-RU" b="1" dirty="0" smtClean="0">
                <a:solidFill>
                  <a:srgbClr val="0070C0"/>
                </a:solidFill>
              </a:rPr>
              <a:t>Спасибо </a:t>
            </a:r>
            <a:br>
              <a:rPr lang="ru-RU" b="1" dirty="0" smtClean="0">
                <a:solidFill>
                  <a:srgbClr val="0070C0"/>
                </a:solidFill>
              </a:rPr>
            </a:br>
            <a:r>
              <a:rPr lang="ru-RU" b="1" dirty="0" smtClean="0">
                <a:solidFill>
                  <a:srgbClr val="0070C0"/>
                </a:solidFill>
              </a:rPr>
              <a:t>за внимание!</a:t>
            </a:r>
            <a:endParaRPr lang="ru-RU" b="1" dirty="0">
              <a:solidFill>
                <a:srgbClr val="0070C0"/>
              </a:solidFill>
            </a:endParaRPr>
          </a:p>
        </p:txBody>
      </p:sp>
      <p:pic>
        <p:nvPicPr>
          <p:cNvPr id="3" name="Picture 28" descr="Рис"/>
          <p:cNvPicPr>
            <a:picLocks noChangeAspect="1" noChangeArrowheads="1"/>
          </p:cNvPicPr>
          <p:nvPr/>
        </p:nvPicPr>
        <p:blipFill>
          <a:blip r:embed="rId2" cstate="print"/>
          <a:srcRect/>
          <a:stretch>
            <a:fillRect/>
          </a:stretch>
        </p:blipFill>
        <p:spPr bwMode="auto">
          <a:xfrm>
            <a:off x="683568" y="692696"/>
            <a:ext cx="3024335" cy="2232763"/>
          </a:xfrm>
          <a:prstGeom prst="rect">
            <a:avLst/>
          </a:prstGeom>
          <a:noFill/>
          <a:ln w="76200">
            <a:solidFill>
              <a:srgbClr val="0070C0"/>
            </a:solidFill>
            <a:miter lim="800000"/>
            <a:headEnd/>
            <a:tailEnd/>
          </a:ln>
        </p:spPr>
      </p:pic>
      <p:pic>
        <p:nvPicPr>
          <p:cNvPr id="4" name="Picture 19" descr="20150803_114709_1af539"/>
          <p:cNvPicPr>
            <a:picLocks noChangeAspect="1" noChangeArrowheads="1"/>
          </p:cNvPicPr>
          <p:nvPr/>
        </p:nvPicPr>
        <p:blipFill>
          <a:blip r:embed="rId3" cstate="print"/>
          <a:srcRect/>
          <a:stretch>
            <a:fillRect/>
          </a:stretch>
        </p:blipFill>
        <p:spPr bwMode="auto">
          <a:xfrm>
            <a:off x="683569" y="3645024"/>
            <a:ext cx="3024334" cy="2108076"/>
          </a:xfrm>
          <a:prstGeom prst="rect">
            <a:avLst/>
          </a:prstGeom>
          <a:noFill/>
          <a:ln w="76200">
            <a:solidFill>
              <a:srgbClr val="0070C0"/>
            </a:solidFill>
            <a:miter lim="800000"/>
            <a:headEnd/>
            <a:tailEnd/>
          </a:ln>
        </p:spPr>
      </p:pic>
      <p:pic>
        <p:nvPicPr>
          <p:cNvPr id="5" name="Picture 17" descr="i?id=c79b0733b65d2658146950b5f7c568c6&amp;n=33&amp;h=215&amp;w=269"/>
          <p:cNvPicPr>
            <a:picLocks noChangeAspect="1" noChangeArrowheads="1"/>
          </p:cNvPicPr>
          <p:nvPr/>
        </p:nvPicPr>
        <p:blipFill>
          <a:blip r:embed="rId4" cstate="print"/>
          <a:srcRect/>
          <a:stretch>
            <a:fillRect/>
          </a:stretch>
        </p:blipFill>
        <p:spPr bwMode="auto">
          <a:xfrm>
            <a:off x="5076056" y="692696"/>
            <a:ext cx="2779712" cy="2263775"/>
          </a:xfrm>
          <a:prstGeom prst="rect">
            <a:avLst/>
          </a:prstGeom>
          <a:noFill/>
          <a:ln w="76200">
            <a:solidFill>
              <a:srgbClr val="0070C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188913"/>
            <a:ext cx="7165975" cy="1655762"/>
          </a:xfrm>
          <a:prstGeom prst="rect">
            <a:avLst/>
          </a:prstGeom>
        </p:spPr>
        <p:txBody>
          <a:bodyPr>
            <a:noAutofit/>
          </a:bodyPr>
          <a:lstStyle/>
          <a:p>
            <a:pPr marL="182880" algn="ctr"/>
            <a:r>
              <a:rPr lang="ru-RU" sz="3600" b="1" dirty="0" smtClean="0">
                <a:solidFill>
                  <a:schemeClr val="tx1"/>
                </a:solidFill>
                <a:effectLst/>
              </a:rPr>
              <a:t/>
            </a:r>
            <a:br>
              <a:rPr lang="ru-RU" sz="3600" b="1" dirty="0" smtClean="0">
                <a:solidFill>
                  <a:schemeClr val="tx1"/>
                </a:solidFill>
                <a:effectLst/>
              </a:rPr>
            </a:br>
            <a:r>
              <a:rPr lang="ru-RU" sz="3600" b="1" dirty="0">
                <a:solidFill>
                  <a:schemeClr val="tx1"/>
                </a:solidFill>
                <a:effectLst/>
              </a:rPr>
              <a:t/>
            </a:r>
            <a:br>
              <a:rPr lang="ru-RU" sz="3600" b="1" dirty="0">
                <a:solidFill>
                  <a:schemeClr val="tx1"/>
                </a:solidFill>
                <a:effectLst/>
              </a:rPr>
            </a:br>
            <a:r>
              <a:rPr lang="ru-RU" sz="3600" b="1" dirty="0" smtClean="0">
                <a:solidFill>
                  <a:schemeClr val="tx1"/>
                </a:solidFill>
                <a:effectLst/>
              </a:rPr>
              <a:t/>
            </a:r>
            <a:br>
              <a:rPr lang="ru-RU" sz="3600" b="1" dirty="0" smtClean="0">
                <a:solidFill>
                  <a:schemeClr val="tx1"/>
                </a:solidFill>
                <a:effectLst/>
              </a:rPr>
            </a:br>
            <a:endParaRPr lang="ru-RU" sz="3600" b="1" dirty="0">
              <a:solidFill>
                <a:schemeClr val="tx1"/>
              </a:solidFill>
            </a:endParaRPr>
          </a:p>
        </p:txBody>
      </p:sp>
      <p:sp>
        <p:nvSpPr>
          <p:cNvPr id="5" name="Прямоугольник 4"/>
          <p:cNvSpPr/>
          <p:nvPr/>
        </p:nvSpPr>
        <p:spPr>
          <a:xfrm>
            <a:off x="420057" y="404664"/>
            <a:ext cx="8496944" cy="11521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smtClean="0">
                <a:solidFill>
                  <a:schemeClr val="tx1"/>
                </a:solidFill>
              </a:rPr>
              <a:t>Правовые </a:t>
            </a:r>
            <a:r>
              <a:rPr lang="ru-RU" sz="1500" b="1" dirty="0">
                <a:solidFill>
                  <a:schemeClr val="tx1"/>
                </a:solidFill>
              </a:rPr>
              <a:t>и организационные основы оказания государственной социальной помощи малоимущим семьям, малоимущим одиноко проживающим гражданам и иным категориям </a:t>
            </a:r>
            <a:r>
              <a:rPr lang="ru-RU" sz="1500" b="1" dirty="0" smtClean="0">
                <a:solidFill>
                  <a:schemeClr val="tx1"/>
                </a:solidFill>
              </a:rPr>
              <a:t>граждан установлены Федеральным законом </a:t>
            </a:r>
            <a:r>
              <a:rPr lang="ru-RU" sz="1500" b="1" dirty="0">
                <a:solidFill>
                  <a:schemeClr val="tx1"/>
                </a:solidFill>
              </a:rPr>
              <a:t>от 17 июля 1999 года № 178-ФЗ «О государственной социальной помощи</a:t>
            </a:r>
            <a:r>
              <a:rPr lang="ru-RU" sz="1500" b="1" dirty="0" smtClean="0">
                <a:solidFill>
                  <a:schemeClr val="tx1"/>
                </a:solidFill>
              </a:rPr>
              <a:t>»</a:t>
            </a:r>
            <a:endParaRPr lang="ru-RU" sz="1500" b="1" dirty="0">
              <a:solidFill>
                <a:schemeClr val="tx1"/>
              </a:solidFill>
            </a:endParaRPr>
          </a:p>
        </p:txBody>
      </p:sp>
      <p:sp>
        <p:nvSpPr>
          <p:cNvPr id="7" name="Прямоугольник 6"/>
          <p:cNvSpPr/>
          <p:nvPr/>
        </p:nvSpPr>
        <p:spPr>
          <a:xfrm>
            <a:off x="420057" y="1628800"/>
            <a:ext cx="8532294" cy="21602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ru-RU" sz="1500" b="1" dirty="0" smtClean="0">
                <a:solidFill>
                  <a:schemeClr val="tx1"/>
                </a:solidFill>
              </a:rPr>
              <a:t>Федеральный закон устанавливает:</a:t>
            </a:r>
          </a:p>
          <a:p>
            <a:pPr marL="285750" indent="-285750">
              <a:spcAft>
                <a:spcPts val="600"/>
              </a:spcAft>
              <a:buFontTx/>
              <a:buChar char="-"/>
            </a:pPr>
            <a:r>
              <a:rPr lang="ru-RU" sz="1500" b="1" dirty="0">
                <a:solidFill>
                  <a:schemeClr val="tx1"/>
                </a:solidFill>
              </a:rPr>
              <a:t>к</a:t>
            </a:r>
            <a:r>
              <a:rPr lang="ru-RU" sz="1500" b="1" dirty="0" smtClean="0">
                <a:solidFill>
                  <a:schemeClr val="tx1"/>
                </a:solidFill>
              </a:rPr>
              <a:t>атегории получателей государственной социальной помощи;</a:t>
            </a:r>
          </a:p>
          <a:p>
            <a:pPr marL="285750" indent="-285750">
              <a:spcAft>
                <a:spcPts val="600"/>
              </a:spcAft>
              <a:buFontTx/>
              <a:buChar char="-"/>
            </a:pPr>
            <a:r>
              <a:rPr lang="ru-RU" sz="1500" b="1" dirty="0" smtClean="0">
                <a:solidFill>
                  <a:schemeClr val="tx1"/>
                </a:solidFill>
              </a:rPr>
              <a:t>органы, осуществляющие назначение государственной социальной помощи;</a:t>
            </a:r>
          </a:p>
          <a:p>
            <a:pPr marL="285750" indent="-285750">
              <a:spcAft>
                <a:spcPts val="600"/>
              </a:spcAft>
              <a:buFontTx/>
              <a:buChar char="-"/>
            </a:pPr>
            <a:r>
              <a:rPr lang="ru-RU" sz="1500" b="1" dirty="0" smtClean="0">
                <a:solidFill>
                  <a:schemeClr val="tx1"/>
                </a:solidFill>
              </a:rPr>
              <a:t>возможность оказания государственной социальной помощи на основании социального контракта (в целях стимулирования активных действий граждан по преодолению трудной жизненной ситуации);</a:t>
            </a:r>
          </a:p>
          <a:p>
            <a:pPr marL="285750" indent="-285750">
              <a:spcAft>
                <a:spcPts val="600"/>
              </a:spcAft>
              <a:buFontTx/>
              <a:buChar char="-"/>
            </a:pPr>
            <a:r>
              <a:rPr lang="ru-RU" sz="1500" b="1" dirty="0" smtClean="0">
                <a:solidFill>
                  <a:schemeClr val="tx1"/>
                </a:solidFill>
              </a:rPr>
              <a:t>виды оказания государственной социальной помощи (денежные выплаты либо натуральная помощь)</a:t>
            </a:r>
            <a:endParaRPr lang="ru-RU" sz="1500" b="1" dirty="0">
              <a:solidFill>
                <a:schemeClr val="tx1"/>
              </a:solidFill>
            </a:endParaRPr>
          </a:p>
        </p:txBody>
      </p:sp>
      <p:sp>
        <p:nvSpPr>
          <p:cNvPr id="9" name="Прямоугольник 8"/>
          <p:cNvSpPr/>
          <p:nvPr/>
        </p:nvSpPr>
        <p:spPr>
          <a:xfrm>
            <a:off x="346786" y="4797152"/>
            <a:ext cx="8496944" cy="172819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a:solidFill>
                  <a:schemeClr val="tx1"/>
                </a:solidFill>
              </a:rPr>
              <a:t>Согласно Федеральному закону </a:t>
            </a:r>
            <a:r>
              <a:rPr lang="ru-RU" sz="1500" b="1" dirty="0" smtClean="0">
                <a:solidFill>
                  <a:schemeClr val="tx1"/>
                </a:solidFill>
              </a:rPr>
              <a:t>органы </a:t>
            </a:r>
            <a:r>
              <a:rPr lang="ru-RU" sz="1500" b="1" dirty="0">
                <a:solidFill>
                  <a:schemeClr val="tx1"/>
                </a:solidFill>
              </a:rPr>
              <a:t>государственной власти субъектов Российской Федерации принимают законы и иные нормативные правовые акты, </a:t>
            </a:r>
            <a:r>
              <a:rPr lang="ru-RU" sz="1500" b="1" u="sng" dirty="0">
                <a:solidFill>
                  <a:srgbClr val="7030A0"/>
                </a:solidFill>
              </a:rPr>
              <a:t>определяющие размеры, условия и порядок предоставления и выплаты государственной социальной помощи, в том числе на основании социального контракта</a:t>
            </a:r>
            <a:r>
              <a:rPr lang="ru-RU" sz="1500" b="1" u="sng" dirty="0" smtClean="0">
                <a:solidFill>
                  <a:srgbClr val="7030A0"/>
                </a:solidFill>
              </a:rPr>
              <a:t>.</a:t>
            </a:r>
          </a:p>
          <a:p>
            <a:pPr algn="just"/>
            <a:r>
              <a:rPr lang="ru-RU" sz="1500" b="1" dirty="0">
                <a:solidFill>
                  <a:schemeClr val="tx1"/>
                </a:solidFill>
              </a:rPr>
              <a:t>В целях реализации предоставляемых полномочий </a:t>
            </a:r>
            <a:r>
              <a:rPr lang="ru-RU" sz="1500" b="1" dirty="0" smtClean="0">
                <a:solidFill>
                  <a:schemeClr val="tx1"/>
                </a:solidFill>
              </a:rPr>
              <a:t>принят </a:t>
            </a:r>
            <a:r>
              <a:rPr lang="ru-RU" sz="1500" b="1" u="sng" dirty="0">
                <a:solidFill>
                  <a:srgbClr val="672C94"/>
                </a:solidFill>
              </a:rPr>
              <a:t>Закон Иркутской </a:t>
            </a:r>
            <a:r>
              <a:rPr lang="ru-RU" sz="1500" b="1" u="sng" dirty="0" smtClean="0">
                <a:solidFill>
                  <a:srgbClr val="672C94"/>
                </a:solidFill>
              </a:rPr>
              <a:t>области </a:t>
            </a:r>
            <a:br>
              <a:rPr lang="ru-RU" sz="1500" b="1" u="sng" dirty="0" smtClean="0">
                <a:solidFill>
                  <a:srgbClr val="672C94"/>
                </a:solidFill>
              </a:rPr>
            </a:br>
            <a:r>
              <a:rPr lang="ru-RU" sz="1500" b="1" u="sng" dirty="0" smtClean="0">
                <a:solidFill>
                  <a:srgbClr val="672C94"/>
                </a:solidFill>
              </a:rPr>
              <a:t>от </a:t>
            </a:r>
            <a:r>
              <a:rPr lang="ru-RU" sz="1500" b="1" u="sng" dirty="0">
                <a:solidFill>
                  <a:srgbClr val="672C94"/>
                </a:solidFill>
              </a:rPr>
              <a:t>19 июля 2010 года № 73-ОЗ «О государственной социальной помощи отдельным категориям граждан в Иркутской области»</a:t>
            </a:r>
          </a:p>
        </p:txBody>
      </p:sp>
      <p:sp>
        <p:nvSpPr>
          <p:cNvPr id="10" name="Прямоугольник 9"/>
          <p:cNvSpPr/>
          <p:nvPr/>
        </p:nvSpPr>
        <p:spPr>
          <a:xfrm>
            <a:off x="420057" y="3933056"/>
            <a:ext cx="8496944" cy="68407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smtClean="0">
                <a:solidFill>
                  <a:schemeClr val="tx1"/>
                </a:solidFill>
              </a:rPr>
              <a:t>В соответствии с Федеральным законом государственная социальная помощь назначается решением органа социальной защиты населения по месту жительства либо месту пребывания малоимущих граждан</a:t>
            </a:r>
            <a:endParaRPr lang="ru-RU" sz="1500" b="1" dirty="0">
              <a:solidFill>
                <a:schemeClr val="tx1"/>
              </a:solidFill>
            </a:endParaRPr>
          </a:p>
        </p:txBody>
      </p:sp>
    </p:spTree>
    <p:extLst>
      <p:ext uri="{BB962C8B-B14F-4D97-AF65-F5344CB8AC3E}">
        <p14:creationId xmlns:p14="http://schemas.microsoft.com/office/powerpoint/2010/main" val="1124116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79513" y="188640"/>
            <a:ext cx="8790508" cy="720080"/>
          </a:xfrm>
        </p:spPr>
        <p:txBody>
          <a:bodyPr>
            <a:normAutofit fontScale="90000"/>
          </a:bodyPr>
          <a:lstStyle/>
          <a:p>
            <a:pPr algn="ct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sz="2000" dirty="0" smtClean="0">
                <a:solidFill>
                  <a:schemeClr val="tx1"/>
                </a:solidFill>
                <a:effectLst/>
              </a:rPr>
              <a:t>Закон Иркутской области №73-ОЗ от 19.07.2010 «О государственной социальной помощи отдельным категориям граждан в Иркутской области»</a:t>
            </a:r>
            <a:endParaRPr lang="ru-RU" sz="2000" dirty="0">
              <a:solidFill>
                <a:srgbClr val="FFFF00"/>
              </a:solidFill>
              <a:effectLst/>
            </a:endParaRPr>
          </a:p>
        </p:txBody>
      </p:sp>
      <p:sp>
        <p:nvSpPr>
          <p:cNvPr id="4" name="Прямоугольник 3"/>
          <p:cNvSpPr/>
          <p:nvPr/>
        </p:nvSpPr>
        <p:spPr>
          <a:xfrm>
            <a:off x="179513" y="1052736"/>
            <a:ext cx="4320479" cy="5688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endParaRPr>
          </a:p>
          <a:p>
            <a:pPr algn="ctr"/>
            <a:endParaRPr lang="ru-RU" b="1" dirty="0">
              <a:solidFill>
                <a:schemeClr val="tx1"/>
              </a:solidFill>
            </a:endParaRPr>
          </a:p>
          <a:p>
            <a:pPr algn="ctr"/>
            <a:r>
              <a:rPr lang="ru-RU" b="1" u="sng" dirty="0" smtClean="0">
                <a:solidFill>
                  <a:schemeClr val="tx1"/>
                </a:solidFill>
              </a:rPr>
              <a:t>Категории граждан: </a:t>
            </a:r>
            <a:r>
              <a:rPr lang="ru-RU" dirty="0">
                <a:solidFill>
                  <a:schemeClr val="tx1"/>
                </a:solidFill>
              </a:rPr>
              <a:t> </a:t>
            </a:r>
            <a:endParaRPr lang="ru-RU" dirty="0" smtClean="0">
              <a:solidFill>
                <a:schemeClr val="tx1"/>
              </a:solidFill>
            </a:endParaRPr>
          </a:p>
          <a:p>
            <a:pPr algn="ctr"/>
            <a:r>
              <a:rPr lang="ru-RU" sz="1700" dirty="0" smtClean="0">
                <a:solidFill>
                  <a:schemeClr val="tx1"/>
                </a:solidFill>
              </a:rPr>
              <a:t>малоимущие </a:t>
            </a:r>
            <a:r>
              <a:rPr lang="ru-RU" sz="1700" dirty="0" smtClean="0">
                <a:solidFill>
                  <a:schemeClr val="tx1"/>
                </a:solidFill>
              </a:rPr>
              <a:t>семьи, </a:t>
            </a:r>
            <a:endParaRPr lang="ru-RU" sz="1700" dirty="0" smtClean="0">
              <a:solidFill>
                <a:schemeClr val="tx1"/>
              </a:solidFill>
            </a:endParaRPr>
          </a:p>
          <a:p>
            <a:pPr algn="ctr"/>
            <a:r>
              <a:rPr lang="ru-RU" sz="1700" dirty="0" smtClean="0">
                <a:solidFill>
                  <a:schemeClr val="tx1"/>
                </a:solidFill>
              </a:rPr>
              <a:t>малоимущие </a:t>
            </a:r>
            <a:r>
              <a:rPr lang="ru-RU" sz="1700" dirty="0">
                <a:solidFill>
                  <a:schemeClr val="tx1"/>
                </a:solidFill>
              </a:rPr>
              <a:t>одиноко </a:t>
            </a:r>
            <a:r>
              <a:rPr lang="ru-RU" sz="1700" dirty="0" smtClean="0">
                <a:solidFill>
                  <a:schemeClr val="tx1"/>
                </a:solidFill>
              </a:rPr>
              <a:t>проживающие граждане, </a:t>
            </a:r>
            <a:endParaRPr lang="ru-RU" sz="1700" dirty="0" smtClean="0">
              <a:solidFill>
                <a:schemeClr val="tx1"/>
              </a:solidFill>
            </a:endParaRPr>
          </a:p>
          <a:p>
            <a:pPr algn="ctr"/>
            <a:r>
              <a:rPr lang="ru-RU" sz="1700" dirty="0" smtClean="0">
                <a:solidFill>
                  <a:schemeClr val="tx1"/>
                </a:solidFill>
              </a:rPr>
              <a:t>реабилитированные </a:t>
            </a:r>
            <a:r>
              <a:rPr lang="ru-RU" sz="1700" dirty="0" smtClean="0">
                <a:solidFill>
                  <a:schemeClr val="tx1"/>
                </a:solidFill>
              </a:rPr>
              <a:t>лица </a:t>
            </a:r>
            <a:r>
              <a:rPr lang="ru-RU" sz="1700" dirty="0">
                <a:solidFill>
                  <a:schemeClr val="tx1"/>
                </a:solidFill>
              </a:rPr>
              <a:t>и </a:t>
            </a:r>
            <a:r>
              <a:rPr lang="ru-RU" sz="1700" dirty="0" smtClean="0">
                <a:solidFill>
                  <a:schemeClr val="tx1"/>
                </a:solidFill>
              </a:rPr>
              <a:t>лица, пострадавшие </a:t>
            </a:r>
            <a:r>
              <a:rPr lang="ru-RU" sz="1700" dirty="0">
                <a:solidFill>
                  <a:schemeClr val="tx1"/>
                </a:solidFill>
              </a:rPr>
              <a:t>от политических </a:t>
            </a:r>
            <a:r>
              <a:rPr lang="ru-RU" sz="1700" dirty="0" smtClean="0">
                <a:solidFill>
                  <a:schemeClr val="tx1"/>
                </a:solidFill>
              </a:rPr>
              <a:t>репрессий</a:t>
            </a:r>
            <a:endParaRPr lang="ru-RU" sz="1700" dirty="0" smtClean="0">
              <a:solidFill>
                <a:schemeClr val="tx1"/>
              </a:solidFill>
            </a:endParaRPr>
          </a:p>
          <a:p>
            <a:pPr algn="ctr"/>
            <a:endParaRPr lang="ru-RU" sz="1200" dirty="0">
              <a:solidFill>
                <a:schemeClr val="tx1"/>
              </a:solidFill>
            </a:endParaRPr>
          </a:p>
          <a:p>
            <a:pPr algn="ctr"/>
            <a:r>
              <a:rPr lang="ru-RU" b="1" u="sng" dirty="0" smtClean="0">
                <a:solidFill>
                  <a:schemeClr val="tx1"/>
                </a:solidFill>
              </a:rPr>
              <a:t>Условия:</a:t>
            </a:r>
            <a:r>
              <a:rPr lang="ru-RU" u="sng" dirty="0">
                <a:solidFill>
                  <a:schemeClr val="tx1"/>
                </a:solidFill>
              </a:rPr>
              <a:t> </a:t>
            </a:r>
            <a:r>
              <a:rPr lang="ru-RU" dirty="0" smtClean="0">
                <a:solidFill>
                  <a:schemeClr val="tx1"/>
                </a:solidFill>
              </a:rPr>
              <a:t> </a:t>
            </a:r>
            <a:r>
              <a:rPr lang="ru-RU" sz="1600" dirty="0" smtClean="0">
                <a:solidFill>
                  <a:schemeClr val="tx1"/>
                </a:solidFill>
              </a:rPr>
              <a:t>наличие </a:t>
            </a:r>
            <a:r>
              <a:rPr lang="ru-RU" sz="1600" dirty="0">
                <a:solidFill>
                  <a:schemeClr val="tx1"/>
                </a:solidFill>
              </a:rPr>
              <a:t>у </a:t>
            </a:r>
            <a:r>
              <a:rPr lang="ru-RU" sz="1600" dirty="0" smtClean="0">
                <a:solidFill>
                  <a:schemeClr val="tx1"/>
                </a:solidFill>
              </a:rPr>
              <a:t>получателей </a:t>
            </a:r>
            <a:r>
              <a:rPr lang="ru-RU" sz="1600" dirty="0">
                <a:solidFill>
                  <a:schemeClr val="tx1"/>
                </a:solidFill>
              </a:rPr>
              <a:t>дохода ниже величины прожиточного минимума для семьи (величины прожиточного минимума для одиноко проживающего гражданина) обусловлено объективными обстоятельствами, не зависящими от них самих (инвалидность, потеря кормильца, безработица, чрезвычайная ситуация, отсутствие возможности осуществления трудовой или иной приносящей доход деятельности в связи с получением образования по очной форме обучения за счет бюджетных ассигнований федерального бюджета, областного бюджета и тому подобное</a:t>
            </a:r>
            <a:r>
              <a:rPr lang="ru-RU" sz="1600" dirty="0" smtClean="0">
                <a:solidFill>
                  <a:schemeClr val="tx1"/>
                </a:solidFill>
              </a:rPr>
              <a:t>)</a:t>
            </a:r>
          </a:p>
          <a:p>
            <a:pPr algn="ctr"/>
            <a:endParaRPr lang="ru-RU" sz="1600" b="1" dirty="0" smtClean="0">
              <a:solidFill>
                <a:schemeClr val="tx1"/>
              </a:solidFill>
            </a:endParaRPr>
          </a:p>
          <a:p>
            <a:pPr marL="171450" indent="-171450">
              <a:buFontTx/>
              <a:buChar char="-"/>
            </a:pPr>
            <a:r>
              <a:rPr lang="ru-RU" sz="1200" b="1" dirty="0" smtClean="0">
                <a:solidFill>
                  <a:srgbClr val="FFFF00"/>
                </a:solidFill>
              </a:rPr>
              <a:t>.</a:t>
            </a:r>
            <a:endParaRPr lang="ru-RU" sz="1200" b="1" dirty="0">
              <a:solidFill>
                <a:srgbClr val="FFFF00"/>
              </a:solidFill>
            </a:endParaRPr>
          </a:p>
          <a:p>
            <a:pPr algn="just"/>
            <a:endParaRPr lang="ru-RU" sz="1200" b="1" dirty="0">
              <a:solidFill>
                <a:schemeClr val="bg1"/>
              </a:solidFill>
            </a:endParaRPr>
          </a:p>
        </p:txBody>
      </p:sp>
      <p:sp>
        <p:nvSpPr>
          <p:cNvPr id="5" name="Прямоугольник 4"/>
          <p:cNvSpPr/>
          <p:nvPr/>
        </p:nvSpPr>
        <p:spPr>
          <a:xfrm>
            <a:off x="4716016" y="1074926"/>
            <a:ext cx="4254005" cy="566644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FFFF00"/>
              </a:solidFill>
            </a:endParaRPr>
          </a:p>
          <a:p>
            <a:pPr algn="ctr"/>
            <a:endParaRPr lang="ru-RU" sz="1600" b="1" dirty="0">
              <a:solidFill>
                <a:srgbClr val="FFFF00"/>
              </a:solidFill>
            </a:endParaRPr>
          </a:p>
          <a:p>
            <a:pPr algn="ctr"/>
            <a:endParaRPr lang="ru-RU" sz="1600" b="1" dirty="0" smtClean="0">
              <a:solidFill>
                <a:srgbClr val="FFFF00"/>
              </a:solidFill>
            </a:endParaRPr>
          </a:p>
          <a:p>
            <a:pPr algn="ctr"/>
            <a:endParaRPr lang="ru-RU" sz="1600" b="1" dirty="0">
              <a:solidFill>
                <a:srgbClr val="FFFF00"/>
              </a:solidFill>
            </a:endParaRPr>
          </a:p>
          <a:p>
            <a:pPr algn="ctr"/>
            <a:endParaRPr lang="ru-RU" sz="1600" b="1" dirty="0" smtClean="0">
              <a:solidFill>
                <a:srgbClr val="FFFF00"/>
              </a:solidFill>
            </a:endParaRPr>
          </a:p>
          <a:p>
            <a:pPr algn="ctr"/>
            <a:endParaRPr lang="ru-RU" sz="1600" b="1" dirty="0">
              <a:solidFill>
                <a:srgbClr val="FFFF00"/>
              </a:solidFill>
            </a:endParaRPr>
          </a:p>
          <a:p>
            <a:pPr algn="ctr"/>
            <a:endParaRPr lang="ru-RU" sz="1600" b="1" dirty="0" smtClean="0">
              <a:solidFill>
                <a:srgbClr val="FFFF00"/>
              </a:solidFill>
            </a:endParaRPr>
          </a:p>
          <a:p>
            <a:pPr algn="ctr"/>
            <a:endParaRPr lang="ru-RU" sz="1600" b="1" dirty="0">
              <a:solidFill>
                <a:srgbClr val="FFFF00"/>
              </a:solidFill>
            </a:endParaRPr>
          </a:p>
          <a:p>
            <a:pPr algn="ctr"/>
            <a:endParaRPr lang="ru-RU" sz="1600" b="1" dirty="0" smtClean="0">
              <a:solidFill>
                <a:srgbClr val="FFFF00"/>
              </a:solidFill>
            </a:endParaRPr>
          </a:p>
          <a:p>
            <a:pPr algn="ctr"/>
            <a:endParaRPr lang="ru-RU" sz="1600" b="1" dirty="0">
              <a:solidFill>
                <a:srgbClr val="FFFF00"/>
              </a:solidFill>
            </a:endParaRPr>
          </a:p>
          <a:p>
            <a:pPr algn="ctr"/>
            <a:endParaRPr lang="ru-RU" sz="1600" b="1" dirty="0" smtClean="0">
              <a:solidFill>
                <a:srgbClr val="FFFF00"/>
              </a:solidFill>
            </a:endParaRPr>
          </a:p>
          <a:p>
            <a:pPr algn="ctr"/>
            <a:endParaRPr lang="ru-RU" sz="1600" b="1" dirty="0" smtClean="0">
              <a:solidFill>
                <a:srgbClr val="FFFF00"/>
              </a:solidFill>
            </a:endParaRPr>
          </a:p>
          <a:p>
            <a:pPr algn="ctr"/>
            <a:endParaRPr lang="ru-RU" sz="1600" b="1" dirty="0" smtClean="0">
              <a:solidFill>
                <a:schemeClr val="tx1"/>
              </a:solidFill>
            </a:endParaRPr>
          </a:p>
          <a:p>
            <a:pPr algn="ctr"/>
            <a:endParaRPr lang="ru-RU" sz="1600" b="1" dirty="0" smtClean="0">
              <a:solidFill>
                <a:schemeClr val="tx1"/>
              </a:solidFill>
            </a:endParaRPr>
          </a:p>
          <a:p>
            <a:pPr algn="ctr"/>
            <a:endParaRPr lang="ru-RU" sz="1600" b="1" u="sng" dirty="0" smtClean="0">
              <a:solidFill>
                <a:schemeClr val="tx1"/>
              </a:solidFill>
            </a:endParaRPr>
          </a:p>
          <a:p>
            <a:pPr algn="ctr"/>
            <a:r>
              <a:rPr lang="ru-RU" sz="1600" b="1" u="sng" dirty="0" smtClean="0">
                <a:solidFill>
                  <a:schemeClr val="tx1"/>
                </a:solidFill>
              </a:rPr>
              <a:t>Размеры:</a:t>
            </a:r>
            <a:endParaRPr lang="ru-RU" sz="1200" b="1" u="sng" dirty="0">
              <a:solidFill>
                <a:schemeClr val="bg1"/>
              </a:solidFill>
            </a:endParaRPr>
          </a:p>
          <a:p>
            <a:pPr marL="171450" indent="-171450">
              <a:buFontTx/>
              <a:buChar char="-"/>
            </a:pPr>
            <a:r>
              <a:rPr lang="ru-RU" sz="1200" b="1" dirty="0">
                <a:solidFill>
                  <a:schemeClr val="tx1"/>
                </a:solidFill>
              </a:rPr>
              <a:t>с длительным лечением - в сумме, указанной в заявлении но не более </a:t>
            </a:r>
            <a:r>
              <a:rPr lang="ru-RU" sz="1600" b="1" dirty="0">
                <a:solidFill>
                  <a:schemeClr val="tx1"/>
                </a:solidFill>
              </a:rPr>
              <a:t>10 000 </a:t>
            </a:r>
            <a:r>
              <a:rPr lang="ru-RU" sz="1200" b="1" dirty="0">
                <a:solidFill>
                  <a:schemeClr val="tx1"/>
                </a:solidFill>
              </a:rPr>
              <a:t>руб.;</a:t>
            </a:r>
          </a:p>
          <a:p>
            <a:endParaRPr lang="ru-RU" sz="800" b="1" dirty="0">
              <a:solidFill>
                <a:schemeClr val="tx1"/>
              </a:solidFill>
            </a:endParaRPr>
          </a:p>
          <a:p>
            <a:pPr marL="171450" indent="-171450">
              <a:buFontTx/>
              <a:buChar char="-"/>
            </a:pPr>
            <a:r>
              <a:rPr lang="ru-RU" sz="1200" b="1" dirty="0">
                <a:solidFill>
                  <a:schemeClr val="tx1"/>
                </a:solidFill>
              </a:rPr>
              <a:t>с дорогостоящим лечением - в сумме понесенных расходов, но не более </a:t>
            </a:r>
            <a:r>
              <a:rPr lang="ru-RU" sz="1600" b="1" dirty="0">
                <a:solidFill>
                  <a:schemeClr val="tx1"/>
                </a:solidFill>
              </a:rPr>
              <a:t>40 000 </a:t>
            </a:r>
            <a:r>
              <a:rPr lang="ru-RU" sz="1200" b="1" dirty="0">
                <a:solidFill>
                  <a:schemeClr val="tx1"/>
                </a:solidFill>
              </a:rPr>
              <a:t>рублей;</a:t>
            </a:r>
          </a:p>
          <a:p>
            <a:endParaRPr lang="ru-RU" sz="800" b="1" dirty="0">
              <a:solidFill>
                <a:schemeClr val="tx1"/>
              </a:solidFill>
            </a:endParaRPr>
          </a:p>
          <a:p>
            <a:pPr marL="171450" indent="-171450">
              <a:buFontTx/>
              <a:buChar char="-"/>
            </a:pPr>
            <a:r>
              <a:rPr lang="ru-RU" sz="1200" b="1" dirty="0">
                <a:solidFill>
                  <a:schemeClr val="tx1"/>
                </a:solidFill>
              </a:rPr>
              <a:t>в связи с чрезвычайной ситуацией, повлекшей повреждение или утрату движимого имущества, </a:t>
            </a:r>
            <a:r>
              <a:rPr lang="ru-RU" sz="1200" b="1" dirty="0" smtClean="0">
                <a:solidFill>
                  <a:schemeClr val="tx1"/>
                </a:solidFill>
              </a:rPr>
              <a:t/>
            </a:r>
            <a:br>
              <a:rPr lang="ru-RU" sz="1200" b="1" dirty="0" smtClean="0">
                <a:solidFill>
                  <a:schemeClr val="tx1"/>
                </a:solidFill>
              </a:rPr>
            </a:br>
            <a:r>
              <a:rPr lang="ru-RU" sz="1600" b="1" dirty="0" smtClean="0">
                <a:solidFill>
                  <a:schemeClr val="tx1"/>
                </a:solidFill>
              </a:rPr>
              <a:t>5 </a:t>
            </a:r>
            <a:r>
              <a:rPr lang="ru-RU" sz="1600" b="1" dirty="0">
                <a:solidFill>
                  <a:schemeClr val="tx1"/>
                </a:solidFill>
              </a:rPr>
              <a:t>000</a:t>
            </a:r>
            <a:r>
              <a:rPr lang="ru-RU" sz="1200" b="1" dirty="0">
                <a:solidFill>
                  <a:schemeClr val="tx1"/>
                </a:solidFill>
              </a:rPr>
              <a:t> руб</a:t>
            </a:r>
            <a:r>
              <a:rPr lang="ru-RU" sz="1200" b="1" dirty="0" smtClean="0">
                <a:solidFill>
                  <a:schemeClr val="tx1"/>
                </a:solidFill>
              </a:rPr>
              <a:t>. на человека, </a:t>
            </a:r>
            <a:r>
              <a:rPr lang="ru-RU" sz="1200" b="1" dirty="0">
                <a:solidFill>
                  <a:schemeClr val="tx1"/>
                </a:solidFill>
              </a:rPr>
              <a:t>но не более </a:t>
            </a:r>
            <a:r>
              <a:rPr lang="ru-RU" sz="1600" b="1" dirty="0">
                <a:solidFill>
                  <a:schemeClr val="tx1"/>
                </a:solidFill>
              </a:rPr>
              <a:t>25 000 </a:t>
            </a:r>
            <a:r>
              <a:rPr lang="ru-RU" sz="1200" b="1" dirty="0">
                <a:solidFill>
                  <a:schemeClr val="tx1"/>
                </a:solidFill>
              </a:rPr>
              <a:t>руб. на семью в целом);</a:t>
            </a:r>
          </a:p>
          <a:p>
            <a:endParaRPr lang="ru-RU" sz="800" b="1" dirty="0">
              <a:solidFill>
                <a:schemeClr val="tx1"/>
              </a:solidFill>
            </a:endParaRPr>
          </a:p>
          <a:p>
            <a:pPr marL="171450" indent="-171450">
              <a:buFontTx/>
              <a:buChar char="-"/>
            </a:pPr>
            <a:r>
              <a:rPr lang="ru-RU" sz="1200" b="1" dirty="0">
                <a:solidFill>
                  <a:schemeClr val="tx1"/>
                </a:solidFill>
              </a:rPr>
              <a:t>в связи с чрезвычайной ситуацией, повлекшей повреждение жилого помещения, сумма, указанная в заявлении - но не более </a:t>
            </a:r>
            <a:r>
              <a:rPr lang="ru-RU" sz="1600" b="1" dirty="0">
                <a:solidFill>
                  <a:schemeClr val="tx1"/>
                </a:solidFill>
              </a:rPr>
              <a:t>25 000 </a:t>
            </a:r>
            <a:r>
              <a:rPr lang="ru-RU" sz="1200" b="1" dirty="0">
                <a:solidFill>
                  <a:schemeClr val="tx1"/>
                </a:solidFill>
              </a:rPr>
              <a:t>руб.;</a:t>
            </a:r>
          </a:p>
          <a:p>
            <a:endParaRPr lang="ru-RU" sz="800" b="1" dirty="0">
              <a:solidFill>
                <a:schemeClr val="tx1"/>
              </a:solidFill>
            </a:endParaRPr>
          </a:p>
          <a:p>
            <a:pPr marL="171450" indent="-171450">
              <a:buFontTx/>
              <a:buChar char="-"/>
            </a:pPr>
            <a:r>
              <a:rPr lang="ru-RU" sz="1200" b="1" dirty="0">
                <a:solidFill>
                  <a:schemeClr val="tx1"/>
                </a:solidFill>
              </a:rPr>
              <a:t>в связи с чрезвычайной ситуацией, повлекшей утрату (разрушение) жилого помещения, - сумма, указанная в заявлении, но не более </a:t>
            </a:r>
            <a:r>
              <a:rPr lang="ru-RU" sz="1600" b="1" dirty="0">
                <a:solidFill>
                  <a:schemeClr val="tx1"/>
                </a:solidFill>
              </a:rPr>
              <a:t>100 000 </a:t>
            </a:r>
            <a:r>
              <a:rPr lang="ru-RU" sz="1200" b="1" dirty="0">
                <a:solidFill>
                  <a:schemeClr val="tx1"/>
                </a:solidFill>
              </a:rPr>
              <a:t>руб</a:t>
            </a:r>
            <a:r>
              <a:rPr lang="ru-RU" sz="1200" b="1" dirty="0" smtClean="0">
                <a:solidFill>
                  <a:schemeClr val="tx1"/>
                </a:solidFill>
              </a:rPr>
              <a:t>.;</a:t>
            </a:r>
          </a:p>
          <a:p>
            <a:pPr marL="171450" indent="-171450">
              <a:buFontTx/>
              <a:buChar char="-"/>
            </a:pPr>
            <a:endParaRPr lang="ru-RU" sz="800" b="1" dirty="0">
              <a:solidFill>
                <a:schemeClr val="tx1"/>
              </a:solidFill>
            </a:endParaRPr>
          </a:p>
          <a:p>
            <a:pPr marL="171450" indent="-171450">
              <a:buFontTx/>
              <a:buChar char="-"/>
            </a:pPr>
            <a:r>
              <a:rPr lang="ru-RU" sz="1200" b="1" dirty="0" smtClean="0">
                <a:solidFill>
                  <a:schemeClr val="tx1"/>
                </a:solidFill>
              </a:rPr>
              <a:t>в связи с получение образования по очной форме обучения за счет бюджетных ассигнований – </a:t>
            </a:r>
            <a:br>
              <a:rPr lang="ru-RU" sz="1200" b="1" dirty="0" smtClean="0">
                <a:solidFill>
                  <a:schemeClr val="tx1"/>
                </a:solidFill>
              </a:rPr>
            </a:br>
            <a:r>
              <a:rPr lang="ru-RU" sz="1600" b="1" dirty="0" smtClean="0">
                <a:solidFill>
                  <a:schemeClr val="tx1"/>
                </a:solidFill>
              </a:rPr>
              <a:t>100</a:t>
            </a:r>
            <a:r>
              <a:rPr lang="ru-RU" sz="1200" b="1" dirty="0" smtClean="0">
                <a:solidFill>
                  <a:schemeClr val="tx1"/>
                </a:solidFill>
              </a:rPr>
              <a:t> </a:t>
            </a:r>
            <a:r>
              <a:rPr lang="ru-RU" sz="1200" b="1" dirty="0">
                <a:solidFill>
                  <a:schemeClr val="tx1"/>
                </a:solidFill>
              </a:rPr>
              <a:t>руб</a:t>
            </a:r>
            <a:r>
              <a:rPr lang="ru-RU" sz="1200" b="1" dirty="0" smtClean="0">
                <a:solidFill>
                  <a:schemeClr val="tx1"/>
                </a:solidFill>
              </a:rPr>
              <a:t>.  (студентам, проживающим в семьях) и </a:t>
            </a:r>
            <a:br>
              <a:rPr lang="ru-RU" sz="1200" b="1" dirty="0" smtClean="0">
                <a:solidFill>
                  <a:schemeClr val="tx1"/>
                </a:solidFill>
              </a:rPr>
            </a:br>
            <a:r>
              <a:rPr lang="ru-RU" sz="1600" b="1" dirty="0" smtClean="0">
                <a:solidFill>
                  <a:schemeClr val="tx1"/>
                </a:solidFill>
              </a:rPr>
              <a:t>50</a:t>
            </a:r>
            <a:r>
              <a:rPr lang="ru-RU" sz="1200" b="1" dirty="0" smtClean="0">
                <a:solidFill>
                  <a:schemeClr val="tx1"/>
                </a:solidFill>
              </a:rPr>
              <a:t> </a:t>
            </a:r>
            <a:r>
              <a:rPr lang="ru-RU" sz="1200" b="1" dirty="0">
                <a:solidFill>
                  <a:schemeClr val="tx1"/>
                </a:solidFill>
              </a:rPr>
              <a:t>руб</a:t>
            </a:r>
            <a:r>
              <a:rPr lang="ru-RU" sz="1200" b="1" dirty="0" smtClean="0">
                <a:solidFill>
                  <a:schemeClr val="tx1"/>
                </a:solidFill>
              </a:rPr>
              <a:t>. (одиноко проживающим студентам)</a:t>
            </a:r>
            <a:endParaRPr lang="ru-RU" sz="1200" b="1" dirty="0">
              <a:solidFill>
                <a:schemeClr val="tx1"/>
              </a:solidFill>
            </a:endParaRPr>
          </a:p>
          <a:p>
            <a:pPr marL="171450" indent="-171450">
              <a:buFontTx/>
              <a:buChar char="-"/>
            </a:pPr>
            <a:endParaRPr lang="ru-RU" sz="800" b="1" dirty="0">
              <a:solidFill>
                <a:schemeClr val="tx1"/>
              </a:solidFill>
            </a:endParaRPr>
          </a:p>
          <a:p>
            <a:pPr marL="171450" indent="-171450">
              <a:buFontTx/>
              <a:buChar char="-"/>
            </a:pPr>
            <a:r>
              <a:rPr lang="ru-RU" sz="1200" b="1" dirty="0" smtClean="0">
                <a:solidFill>
                  <a:schemeClr val="tx1"/>
                </a:solidFill>
              </a:rPr>
              <a:t>в остальных случаях - </a:t>
            </a:r>
            <a:r>
              <a:rPr lang="ru-RU" sz="1200" b="1" dirty="0">
                <a:solidFill>
                  <a:schemeClr val="tx1"/>
                </a:solidFill>
              </a:rPr>
              <a:t>размер, указанный в заявлении, но не более </a:t>
            </a:r>
            <a:r>
              <a:rPr lang="ru-RU" sz="1600" b="1" dirty="0">
                <a:solidFill>
                  <a:schemeClr val="tx1"/>
                </a:solidFill>
              </a:rPr>
              <a:t>5 000</a:t>
            </a:r>
            <a:r>
              <a:rPr lang="ru-RU" sz="1200" b="1" dirty="0">
                <a:solidFill>
                  <a:schemeClr val="tx1"/>
                </a:solidFill>
              </a:rPr>
              <a:t> руб</a:t>
            </a:r>
            <a:r>
              <a:rPr lang="ru-RU" sz="1200" b="1" dirty="0" smtClean="0">
                <a:solidFill>
                  <a:schemeClr val="tx1"/>
                </a:solidFill>
              </a:rPr>
              <a:t>.  на семью </a:t>
            </a:r>
            <a:r>
              <a:rPr lang="ru-RU" sz="1200" b="1" dirty="0">
                <a:solidFill>
                  <a:schemeClr val="tx1"/>
                </a:solidFill>
              </a:rPr>
              <a:t>и </a:t>
            </a: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не  </a:t>
            </a:r>
            <a:r>
              <a:rPr lang="ru-RU" sz="1200" b="1" dirty="0">
                <a:solidFill>
                  <a:schemeClr val="tx1"/>
                </a:solidFill>
              </a:rPr>
              <a:t>более </a:t>
            </a:r>
            <a:r>
              <a:rPr lang="ru-RU" sz="1600" b="1" dirty="0">
                <a:solidFill>
                  <a:schemeClr val="tx1"/>
                </a:solidFill>
              </a:rPr>
              <a:t>3 000 </a:t>
            </a:r>
            <a:r>
              <a:rPr lang="ru-RU" sz="1200" b="1" dirty="0">
                <a:solidFill>
                  <a:schemeClr val="tx1"/>
                </a:solidFill>
              </a:rPr>
              <a:t>руб</a:t>
            </a:r>
            <a:r>
              <a:rPr lang="ru-RU" sz="1200" b="1" dirty="0" smtClean="0">
                <a:solidFill>
                  <a:schemeClr val="tx1"/>
                </a:solidFill>
              </a:rPr>
              <a:t>.  одиноко проживающему гражданину;</a:t>
            </a:r>
          </a:p>
          <a:p>
            <a:pPr marL="171450" indent="-171450">
              <a:buFontTx/>
              <a:buChar char="-"/>
            </a:pPr>
            <a:r>
              <a:rPr lang="ru-RU" sz="1200" b="1" dirty="0" smtClean="0">
                <a:solidFill>
                  <a:schemeClr val="tx1"/>
                </a:solidFill>
              </a:rPr>
              <a:t> </a:t>
            </a: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solidFill>
                <a:srgbClr val="FFFF00"/>
              </a:solidFill>
            </a:endParaRPr>
          </a:p>
          <a:p>
            <a:pPr algn="ctr"/>
            <a:endParaRPr lang="ru-RU" sz="1400" b="1" dirty="0" smtClean="0">
              <a:solidFill>
                <a:srgbClr val="FFFF00"/>
              </a:solidFill>
            </a:endParaRPr>
          </a:p>
          <a:p>
            <a:pPr algn="ctr"/>
            <a:endParaRPr lang="ru-RU" sz="1400" b="1" dirty="0"/>
          </a:p>
        </p:txBody>
      </p:sp>
    </p:spTree>
    <p:extLst>
      <p:ext uri="{BB962C8B-B14F-4D97-AF65-F5344CB8AC3E}">
        <p14:creationId xmlns:p14="http://schemas.microsoft.com/office/powerpoint/2010/main" val="2338455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188913"/>
            <a:ext cx="7165975" cy="1655762"/>
          </a:xfrm>
          <a:prstGeom prst="rect">
            <a:avLst/>
          </a:prstGeom>
        </p:spPr>
        <p:txBody>
          <a:bodyPr>
            <a:noAutofit/>
          </a:bodyPr>
          <a:lstStyle/>
          <a:p>
            <a:pPr marL="182880" algn="ctr"/>
            <a:r>
              <a:rPr lang="ru-RU" sz="3600" b="1" dirty="0" smtClean="0">
                <a:solidFill>
                  <a:schemeClr val="tx1"/>
                </a:solidFill>
                <a:effectLst/>
              </a:rPr>
              <a:t/>
            </a:r>
            <a:br>
              <a:rPr lang="ru-RU" sz="3600" b="1" dirty="0" smtClean="0">
                <a:solidFill>
                  <a:schemeClr val="tx1"/>
                </a:solidFill>
                <a:effectLst/>
              </a:rPr>
            </a:br>
            <a:r>
              <a:rPr lang="ru-RU" sz="3600" b="1" dirty="0">
                <a:solidFill>
                  <a:schemeClr val="tx1"/>
                </a:solidFill>
                <a:effectLst/>
              </a:rPr>
              <a:t/>
            </a:r>
            <a:br>
              <a:rPr lang="ru-RU" sz="3600" b="1" dirty="0">
                <a:solidFill>
                  <a:schemeClr val="tx1"/>
                </a:solidFill>
                <a:effectLst/>
              </a:rPr>
            </a:br>
            <a:r>
              <a:rPr lang="ru-RU" sz="3600" b="1" dirty="0" smtClean="0">
                <a:solidFill>
                  <a:schemeClr val="tx1"/>
                </a:solidFill>
                <a:effectLst/>
              </a:rPr>
              <a:t/>
            </a:r>
            <a:br>
              <a:rPr lang="ru-RU" sz="3600" b="1" dirty="0" smtClean="0">
                <a:solidFill>
                  <a:schemeClr val="tx1"/>
                </a:solidFill>
                <a:effectLst/>
              </a:rPr>
            </a:br>
            <a:endParaRPr lang="ru-RU" sz="3600" b="1" dirty="0">
              <a:solidFill>
                <a:schemeClr val="tx1"/>
              </a:solidFill>
            </a:endParaRPr>
          </a:p>
        </p:txBody>
      </p:sp>
      <p:sp>
        <p:nvSpPr>
          <p:cNvPr id="5" name="Прямоугольник 4"/>
          <p:cNvSpPr/>
          <p:nvPr/>
        </p:nvSpPr>
        <p:spPr>
          <a:xfrm>
            <a:off x="514206" y="1196752"/>
            <a:ext cx="8208912" cy="165618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 </a:t>
            </a:r>
            <a:r>
              <a:rPr lang="ru-RU" b="1" dirty="0">
                <a:solidFill>
                  <a:schemeClr val="tx1"/>
                </a:solidFill>
              </a:rPr>
              <a:t>01.04.2018 года </a:t>
            </a:r>
            <a:r>
              <a:rPr lang="ru-RU" b="1" dirty="0" smtClean="0">
                <a:solidFill>
                  <a:schemeClr val="tx1"/>
                </a:solidFill>
              </a:rPr>
              <a:t>ГСП предоставляется малоимущим семьям, </a:t>
            </a:r>
            <a:r>
              <a:rPr lang="ru-RU" dirty="0" smtClean="0">
                <a:solidFill>
                  <a:schemeClr val="tx1"/>
                </a:solidFill>
              </a:rPr>
              <a:t>при </a:t>
            </a:r>
            <a:r>
              <a:rPr lang="ru-RU" b="1" dirty="0" smtClean="0">
                <a:solidFill>
                  <a:schemeClr val="tx1"/>
                </a:solidFill>
              </a:rPr>
              <a:t> </a:t>
            </a:r>
            <a:r>
              <a:rPr lang="ru-RU" dirty="0" smtClean="0">
                <a:solidFill>
                  <a:schemeClr val="tx1"/>
                </a:solidFill>
              </a:rPr>
              <a:t>отсутствии </a:t>
            </a:r>
            <a:r>
              <a:rPr lang="ru-RU" dirty="0">
                <a:solidFill>
                  <a:schemeClr val="tx1"/>
                </a:solidFill>
              </a:rPr>
              <a:t>возможности осуществления трудовой или иной приносящей доход деятельности </a:t>
            </a:r>
            <a:r>
              <a:rPr lang="ru-RU" b="1" dirty="0">
                <a:solidFill>
                  <a:schemeClr val="tx1"/>
                </a:solidFill>
              </a:rPr>
              <a:t>в связи с получением образования по очной форме обучения за счет бюджетных ассигнований федерального бюджета, областного </a:t>
            </a:r>
            <a:r>
              <a:rPr lang="ru-RU" b="1" dirty="0" smtClean="0">
                <a:solidFill>
                  <a:schemeClr val="tx1"/>
                </a:solidFill>
              </a:rPr>
              <a:t>бюджета</a:t>
            </a:r>
            <a:endParaRPr lang="ru-RU" b="1" dirty="0"/>
          </a:p>
        </p:txBody>
      </p:sp>
      <p:sp>
        <p:nvSpPr>
          <p:cNvPr id="6" name="Прямоугольник 5"/>
          <p:cNvSpPr/>
          <p:nvPr/>
        </p:nvSpPr>
        <p:spPr>
          <a:xfrm>
            <a:off x="514206" y="2991805"/>
            <a:ext cx="8208912" cy="158417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 установленному перечню документов дополнительно </a:t>
            </a:r>
            <a:r>
              <a:rPr lang="ru-RU" b="1" dirty="0" smtClean="0">
                <a:solidFill>
                  <a:schemeClr val="tx1"/>
                </a:solidFill>
              </a:rPr>
              <a:t>в органы социальной защиты населения </a:t>
            </a:r>
            <a:r>
              <a:rPr lang="ru-RU" dirty="0" smtClean="0">
                <a:solidFill>
                  <a:schemeClr val="tx1"/>
                </a:solidFill>
              </a:rPr>
              <a:t>предоставляется </a:t>
            </a:r>
            <a:r>
              <a:rPr lang="ru-RU" b="1" dirty="0" smtClean="0">
                <a:solidFill>
                  <a:schemeClr val="tx1"/>
                </a:solidFill>
              </a:rPr>
              <a:t>справка</a:t>
            </a:r>
            <a:r>
              <a:rPr lang="ru-RU" b="1" dirty="0">
                <a:solidFill>
                  <a:schemeClr val="tx1"/>
                </a:solidFill>
              </a:rPr>
              <a:t> </a:t>
            </a:r>
            <a:r>
              <a:rPr lang="ru-RU" b="1" dirty="0" smtClean="0">
                <a:solidFill>
                  <a:schemeClr val="tx1"/>
                </a:solidFill>
              </a:rPr>
              <a:t>образовательной </a:t>
            </a:r>
            <a:r>
              <a:rPr lang="ru-RU" b="1" dirty="0">
                <a:solidFill>
                  <a:schemeClr val="tx1"/>
                </a:solidFill>
              </a:rPr>
              <a:t>организации об обучении по очной форме обучения за счет бюджетных ассигнований федерального бюджета, областного </a:t>
            </a:r>
            <a:r>
              <a:rPr lang="ru-RU" b="1" dirty="0" smtClean="0">
                <a:solidFill>
                  <a:schemeClr val="tx1"/>
                </a:solidFill>
              </a:rPr>
              <a:t>бюджета</a:t>
            </a:r>
            <a:endParaRPr lang="ru-RU" dirty="0">
              <a:solidFill>
                <a:schemeClr val="tx1"/>
              </a:solidFill>
            </a:endParaRPr>
          </a:p>
        </p:txBody>
      </p:sp>
      <p:sp>
        <p:nvSpPr>
          <p:cNvPr id="7" name="Прямоугольник 6"/>
          <p:cNvSpPr/>
          <p:nvPr/>
        </p:nvSpPr>
        <p:spPr>
          <a:xfrm>
            <a:off x="514206" y="4653136"/>
            <a:ext cx="8208912" cy="11521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На основании уведомления о назначении ГСП</a:t>
            </a:r>
          </a:p>
          <a:p>
            <a:pPr algn="ctr"/>
            <a:r>
              <a:rPr lang="ru-RU" dirty="0" smtClean="0">
                <a:solidFill>
                  <a:schemeClr val="tx1"/>
                </a:solidFill>
              </a:rPr>
              <a:t> </a:t>
            </a:r>
            <a:r>
              <a:rPr lang="ru-RU" b="1" dirty="0" smtClean="0">
                <a:solidFill>
                  <a:schemeClr val="tx1"/>
                </a:solidFill>
              </a:rPr>
              <a:t>студентам назначается социальная стипендия в учреждении по месту обучения </a:t>
            </a:r>
            <a:endParaRPr lang="ru-RU" b="1" dirty="0">
              <a:solidFill>
                <a:schemeClr val="tx1"/>
              </a:solidFill>
            </a:endParaRPr>
          </a:p>
        </p:txBody>
      </p:sp>
      <p:sp>
        <p:nvSpPr>
          <p:cNvPr id="3" name="Прямоугольник 2"/>
          <p:cNvSpPr/>
          <p:nvPr/>
        </p:nvSpPr>
        <p:spPr>
          <a:xfrm>
            <a:off x="1043608" y="260648"/>
            <a:ext cx="7056784"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solidFill>
                  <a:srgbClr val="002060"/>
                </a:solidFill>
              </a:rPr>
              <a:t>Изменения в законодательстве:</a:t>
            </a:r>
            <a:endParaRPr lang="ru-RU" sz="2600" b="1" dirty="0">
              <a:solidFill>
                <a:srgbClr val="002060"/>
              </a:solidFill>
            </a:endParaRPr>
          </a:p>
        </p:txBody>
      </p:sp>
      <p:sp>
        <p:nvSpPr>
          <p:cNvPr id="4" name="Прямоугольник 3"/>
          <p:cNvSpPr/>
          <p:nvPr/>
        </p:nvSpPr>
        <p:spPr>
          <a:xfrm>
            <a:off x="514206" y="6021289"/>
            <a:ext cx="8208912"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u="sng" dirty="0" smtClean="0">
                <a:solidFill>
                  <a:schemeClr val="tx1"/>
                </a:solidFill>
              </a:rPr>
              <a:t>С 01.04.2018 года </a:t>
            </a:r>
            <a:r>
              <a:rPr lang="ru-RU" sz="1600" dirty="0" smtClean="0">
                <a:solidFill>
                  <a:schemeClr val="tx1"/>
                </a:solidFill>
              </a:rPr>
              <a:t>государственная социальная помощь (в связи с обучением  в профессиональной образовательной организации) </a:t>
            </a:r>
            <a:r>
              <a:rPr lang="ru-RU" sz="1600" u="sng" dirty="0" smtClean="0">
                <a:solidFill>
                  <a:schemeClr val="tx1"/>
                </a:solidFill>
              </a:rPr>
              <a:t>назначена</a:t>
            </a:r>
            <a:r>
              <a:rPr lang="ru-RU" sz="1600" dirty="0" smtClean="0">
                <a:solidFill>
                  <a:schemeClr val="tx1"/>
                </a:solidFill>
              </a:rPr>
              <a:t> </a:t>
            </a:r>
            <a:r>
              <a:rPr lang="ru-RU" sz="1600" b="1" dirty="0" smtClean="0">
                <a:solidFill>
                  <a:schemeClr val="tx1"/>
                </a:solidFill>
              </a:rPr>
              <a:t>766 студентам</a:t>
            </a:r>
            <a:endParaRPr lang="ru-RU" sz="1600" b="1" dirty="0">
              <a:solidFill>
                <a:schemeClr val="tx1"/>
              </a:solidFill>
            </a:endParaRPr>
          </a:p>
        </p:txBody>
      </p:sp>
    </p:spTree>
    <p:extLst>
      <p:ext uri="{BB962C8B-B14F-4D97-AF65-F5344CB8AC3E}">
        <p14:creationId xmlns:p14="http://schemas.microsoft.com/office/powerpoint/2010/main" val="3476575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188913"/>
            <a:ext cx="7165975" cy="1655762"/>
          </a:xfrm>
          <a:prstGeom prst="rect">
            <a:avLst/>
          </a:prstGeom>
        </p:spPr>
        <p:txBody>
          <a:bodyPr>
            <a:noAutofit/>
          </a:bodyPr>
          <a:lstStyle/>
          <a:p>
            <a:pPr marL="182880" algn="ctr"/>
            <a:r>
              <a:rPr lang="ru-RU" sz="3600" b="1" dirty="0" smtClean="0">
                <a:solidFill>
                  <a:schemeClr val="tx1"/>
                </a:solidFill>
                <a:effectLst/>
              </a:rPr>
              <a:t/>
            </a:r>
            <a:br>
              <a:rPr lang="ru-RU" sz="3600" b="1" dirty="0" smtClean="0">
                <a:solidFill>
                  <a:schemeClr val="tx1"/>
                </a:solidFill>
                <a:effectLst/>
              </a:rPr>
            </a:br>
            <a:r>
              <a:rPr lang="ru-RU" sz="3600" b="1" dirty="0">
                <a:solidFill>
                  <a:schemeClr val="tx1"/>
                </a:solidFill>
                <a:effectLst/>
              </a:rPr>
              <a:t/>
            </a:r>
            <a:br>
              <a:rPr lang="ru-RU" sz="3600" b="1" dirty="0">
                <a:solidFill>
                  <a:schemeClr val="tx1"/>
                </a:solidFill>
                <a:effectLst/>
              </a:rPr>
            </a:br>
            <a:r>
              <a:rPr lang="ru-RU" sz="3600" b="1" dirty="0" smtClean="0">
                <a:solidFill>
                  <a:schemeClr val="tx1"/>
                </a:solidFill>
                <a:effectLst/>
              </a:rPr>
              <a:t/>
            </a:r>
            <a:br>
              <a:rPr lang="ru-RU" sz="3600" b="1" dirty="0" smtClean="0">
                <a:solidFill>
                  <a:schemeClr val="tx1"/>
                </a:solidFill>
                <a:effectLst/>
              </a:rPr>
            </a:br>
            <a:endParaRPr lang="ru-RU" sz="3600" b="1" dirty="0">
              <a:solidFill>
                <a:schemeClr val="tx1"/>
              </a:solidFill>
            </a:endParaRPr>
          </a:p>
        </p:txBody>
      </p:sp>
      <p:sp>
        <p:nvSpPr>
          <p:cNvPr id="5" name="Прямоугольник 4"/>
          <p:cNvSpPr/>
          <p:nvPr/>
        </p:nvSpPr>
        <p:spPr>
          <a:xfrm>
            <a:off x="395536" y="404664"/>
            <a:ext cx="8496944" cy="144016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Законом Иркутской области от 31.10.2013 года № 86-ОЗ внесены изменения в Закон Иркутской области от 19 июля 2010 года </a:t>
            </a:r>
            <a:r>
              <a:rPr lang="ru-RU" sz="1600" dirty="0" smtClean="0">
                <a:solidFill>
                  <a:schemeClr val="tx1"/>
                </a:solidFill>
              </a:rPr>
              <a:t>№ </a:t>
            </a:r>
            <a:r>
              <a:rPr lang="ru-RU" sz="1600" dirty="0">
                <a:solidFill>
                  <a:schemeClr val="tx1"/>
                </a:solidFill>
              </a:rPr>
              <a:t>73-ОЗ «О государственной социальной помощи отдельным категориям граждан в Иркутской области» </a:t>
            </a:r>
            <a:r>
              <a:rPr lang="ru-RU" sz="1600" dirty="0" smtClean="0">
                <a:solidFill>
                  <a:schemeClr val="tx1"/>
                </a:solidFill>
              </a:rPr>
              <a:t> </a:t>
            </a:r>
            <a:r>
              <a:rPr lang="ru-RU" sz="1600" b="1" dirty="0" smtClean="0">
                <a:solidFill>
                  <a:srgbClr val="FF0000"/>
                </a:solidFill>
              </a:rPr>
              <a:t>с 22.11.2013 года </a:t>
            </a:r>
            <a:r>
              <a:rPr lang="ru-RU" sz="1600" dirty="0" smtClean="0">
                <a:solidFill>
                  <a:schemeClr val="tx1"/>
                </a:solidFill>
              </a:rPr>
              <a:t>в </a:t>
            </a:r>
            <a:r>
              <a:rPr lang="ru-RU" sz="1600" dirty="0">
                <a:solidFill>
                  <a:schemeClr val="tx1"/>
                </a:solidFill>
              </a:rPr>
              <a:t>части определения условий, порядка назначения и размера государственной социальной помощи </a:t>
            </a:r>
            <a:r>
              <a:rPr lang="ru-RU" sz="1600" b="1" dirty="0" smtClean="0">
                <a:solidFill>
                  <a:srgbClr val="FF0000"/>
                </a:solidFill>
              </a:rPr>
              <a:t>на </a:t>
            </a:r>
            <a:r>
              <a:rPr lang="ru-RU" sz="1600" b="1" dirty="0">
                <a:solidFill>
                  <a:srgbClr val="FF0000"/>
                </a:solidFill>
              </a:rPr>
              <a:t>основании социального </a:t>
            </a:r>
            <a:r>
              <a:rPr lang="ru-RU" sz="1600" b="1" dirty="0" smtClean="0">
                <a:solidFill>
                  <a:srgbClr val="FF0000"/>
                </a:solidFill>
              </a:rPr>
              <a:t>контракта</a:t>
            </a:r>
            <a:endParaRPr lang="ru-RU" sz="1600" b="1" dirty="0">
              <a:solidFill>
                <a:schemeClr val="tx1"/>
              </a:solidFill>
            </a:endParaRPr>
          </a:p>
        </p:txBody>
      </p:sp>
      <p:sp>
        <p:nvSpPr>
          <p:cNvPr id="6" name="Прямоугольник 5"/>
          <p:cNvSpPr/>
          <p:nvPr/>
        </p:nvSpPr>
        <p:spPr>
          <a:xfrm>
            <a:off x="365140" y="3356992"/>
            <a:ext cx="8532294" cy="144016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chemeClr val="tx1"/>
              </a:solidFill>
            </a:endParaRPr>
          </a:p>
          <a:p>
            <a:endParaRPr lang="ru-RU" sz="1600" dirty="0" smtClean="0">
              <a:solidFill>
                <a:schemeClr val="tx1"/>
              </a:solidFill>
            </a:endParaRPr>
          </a:p>
          <a:p>
            <a:pPr algn="just"/>
            <a:r>
              <a:rPr lang="ru-RU" sz="1600" dirty="0" smtClean="0">
                <a:solidFill>
                  <a:schemeClr val="tx1"/>
                </a:solidFill>
              </a:rPr>
              <a:t>Государственная </a:t>
            </a:r>
            <a:r>
              <a:rPr lang="ru-RU" sz="1600" dirty="0">
                <a:solidFill>
                  <a:schemeClr val="tx1"/>
                </a:solidFill>
              </a:rPr>
              <a:t>социальная помощь на основании социального контракта </a:t>
            </a:r>
            <a:r>
              <a:rPr lang="ru-RU" sz="1600" b="1" dirty="0">
                <a:solidFill>
                  <a:srgbClr val="FF0000"/>
                </a:solidFill>
              </a:rPr>
              <a:t>оказывается получателям</a:t>
            </a:r>
            <a:r>
              <a:rPr lang="ru-RU" sz="1600" dirty="0">
                <a:solidFill>
                  <a:schemeClr val="tx1"/>
                </a:solidFill>
              </a:rPr>
              <a:t> в целях стимулирования их  активный действий </a:t>
            </a:r>
            <a:r>
              <a:rPr lang="ru-RU" sz="1600" b="1" dirty="0">
                <a:solidFill>
                  <a:srgbClr val="FF0000"/>
                </a:solidFill>
              </a:rPr>
              <a:t>по преодолению трудной жизненной </a:t>
            </a:r>
            <a:r>
              <a:rPr lang="ru-RU" sz="1600" b="1" dirty="0" smtClean="0">
                <a:solidFill>
                  <a:srgbClr val="FF0000"/>
                </a:solidFill>
              </a:rPr>
              <a:t>ситуации</a:t>
            </a:r>
            <a:r>
              <a:rPr lang="ru-RU" sz="1600" dirty="0" smtClean="0">
                <a:solidFill>
                  <a:schemeClr val="tx1"/>
                </a:solidFill>
              </a:rPr>
              <a:t>- обстоятельства </a:t>
            </a:r>
            <a:r>
              <a:rPr lang="ru-RU" sz="1600" dirty="0">
                <a:solidFill>
                  <a:schemeClr val="tx1"/>
                </a:solidFill>
              </a:rPr>
              <a:t>или </a:t>
            </a:r>
            <a:r>
              <a:rPr lang="ru-RU" sz="1600" dirty="0" smtClean="0">
                <a:solidFill>
                  <a:schemeClr val="tx1"/>
                </a:solidFill>
              </a:rPr>
              <a:t>обстоятельств, </a:t>
            </a:r>
            <a:r>
              <a:rPr lang="ru-RU" sz="1600" dirty="0">
                <a:solidFill>
                  <a:schemeClr val="tx1"/>
                </a:solidFill>
              </a:rPr>
              <a:t>которые ухудшают условия жизнедеятельности гражданина и последствия которых он не может преодолеть самостоятельно.</a:t>
            </a:r>
          </a:p>
          <a:p>
            <a:r>
              <a:rPr lang="ru-RU" dirty="0"/>
              <a:t> </a:t>
            </a:r>
          </a:p>
          <a:p>
            <a:endParaRPr lang="ru-RU" dirty="0">
              <a:solidFill>
                <a:schemeClr val="tx1"/>
              </a:solidFill>
            </a:endParaRPr>
          </a:p>
        </p:txBody>
      </p:sp>
      <p:sp>
        <p:nvSpPr>
          <p:cNvPr id="7" name="Прямоугольник 6"/>
          <p:cNvSpPr/>
          <p:nvPr/>
        </p:nvSpPr>
        <p:spPr>
          <a:xfrm>
            <a:off x="395536" y="1916832"/>
            <a:ext cx="8532294" cy="136815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a:solidFill>
                  <a:srgbClr val="FF0000"/>
                </a:solidFill>
              </a:rPr>
              <a:t>Социальный контракт</a:t>
            </a:r>
            <a:r>
              <a:rPr lang="ru-RU" sz="1600" dirty="0">
                <a:solidFill>
                  <a:srgbClr val="FF0000"/>
                </a:solidFill>
              </a:rPr>
              <a:t> </a:t>
            </a:r>
            <a:r>
              <a:rPr lang="ru-RU" sz="1600" dirty="0">
                <a:solidFill>
                  <a:schemeClr val="tx1"/>
                </a:solidFill>
              </a:rPr>
              <a:t>- соглашение, которое заключено между гражданином и органом социальной защиты </a:t>
            </a:r>
            <a:r>
              <a:rPr lang="ru-RU" sz="1600" dirty="0" smtClean="0">
                <a:solidFill>
                  <a:schemeClr val="tx1"/>
                </a:solidFill>
              </a:rPr>
              <a:t>населения, </a:t>
            </a:r>
            <a:r>
              <a:rPr lang="ru-RU" sz="1600" dirty="0">
                <a:solidFill>
                  <a:schemeClr val="tx1"/>
                </a:solidFill>
              </a:rPr>
              <a:t>в соответствии с которым орган социальной защиты населения обязуется оказать гражданину государственную социальную помощь, гражданин - реализовать мероприятия, предусмотренные программой социальной адаптации</a:t>
            </a:r>
          </a:p>
        </p:txBody>
      </p:sp>
      <p:sp>
        <p:nvSpPr>
          <p:cNvPr id="4" name="Прямоугольник 3"/>
          <p:cNvSpPr/>
          <p:nvPr/>
        </p:nvSpPr>
        <p:spPr>
          <a:xfrm>
            <a:off x="365140" y="4869160"/>
            <a:ext cx="8442611" cy="172819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1"/>
              </a:solidFill>
            </a:endParaRPr>
          </a:p>
          <a:p>
            <a:pPr algn="ctr"/>
            <a:endParaRPr lang="ru-RU" sz="1400" dirty="0">
              <a:solidFill>
                <a:schemeClr val="tx1"/>
              </a:solidFill>
            </a:endParaRPr>
          </a:p>
          <a:p>
            <a:pPr algn="ctr"/>
            <a:r>
              <a:rPr lang="ru-RU" sz="1400" b="1" dirty="0" smtClean="0">
                <a:solidFill>
                  <a:srgbClr val="FF0000"/>
                </a:solidFill>
              </a:rPr>
              <a:t>В 2017 году: </a:t>
            </a:r>
          </a:p>
          <a:p>
            <a:pPr algn="ctr"/>
            <a:r>
              <a:rPr lang="ru-RU" sz="1400" dirty="0" smtClean="0">
                <a:solidFill>
                  <a:schemeClr val="tx1"/>
                </a:solidFill>
              </a:rPr>
              <a:t>средняя продолжительность действия заключенных социальных контрактов составила – </a:t>
            </a:r>
            <a:br>
              <a:rPr lang="ru-RU" sz="1400" dirty="0" smtClean="0">
                <a:solidFill>
                  <a:schemeClr val="tx1"/>
                </a:solidFill>
              </a:rPr>
            </a:br>
            <a:r>
              <a:rPr lang="ru-RU" sz="1400" b="1" dirty="0" smtClean="0">
                <a:solidFill>
                  <a:srgbClr val="FF0000"/>
                </a:solidFill>
              </a:rPr>
              <a:t>5 месяцев</a:t>
            </a:r>
            <a:r>
              <a:rPr lang="ru-RU" sz="1400" dirty="0" smtClean="0">
                <a:solidFill>
                  <a:schemeClr val="tx1"/>
                </a:solidFill>
              </a:rPr>
              <a:t>; </a:t>
            </a:r>
          </a:p>
          <a:p>
            <a:pPr algn="ctr"/>
            <a:r>
              <a:rPr lang="ru-RU" sz="1400" dirty="0" smtClean="0">
                <a:solidFill>
                  <a:schemeClr val="tx1"/>
                </a:solidFill>
              </a:rPr>
              <a:t>средний размер выплаты</a:t>
            </a:r>
            <a:r>
              <a:rPr lang="ru-RU" sz="1400" b="1" dirty="0" smtClean="0">
                <a:solidFill>
                  <a:srgbClr val="FF0000"/>
                </a:solidFill>
              </a:rPr>
              <a:t> в месяц </a:t>
            </a:r>
            <a:r>
              <a:rPr lang="ru-RU" sz="1400" dirty="0" smtClean="0">
                <a:solidFill>
                  <a:schemeClr val="tx1"/>
                </a:solidFill>
              </a:rPr>
              <a:t>по социальным контрактам составил – </a:t>
            </a:r>
            <a:r>
              <a:rPr lang="ru-RU" sz="1400" b="1" dirty="0" smtClean="0">
                <a:solidFill>
                  <a:srgbClr val="FF0000"/>
                </a:solidFill>
              </a:rPr>
              <a:t>5 834,44 руб. </a:t>
            </a:r>
          </a:p>
          <a:p>
            <a:pPr algn="ctr"/>
            <a:r>
              <a:rPr lang="ru-RU" sz="1400" b="1" dirty="0" smtClean="0">
                <a:solidFill>
                  <a:srgbClr val="FF0000"/>
                </a:solidFill>
              </a:rPr>
              <a:t>В 1 полугодии 2018 года:</a:t>
            </a:r>
          </a:p>
          <a:p>
            <a:pPr algn="ctr"/>
            <a:r>
              <a:rPr lang="ru-RU" sz="1400" dirty="0">
                <a:solidFill>
                  <a:schemeClr val="tx1"/>
                </a:solidFill>
              </a:rPr>
              <a:t>средняя продолжительность действия заключенных социальных контрактов составила </a:t>
            </a:r>
            <a:r>
              <a:rPr lang="ru-RU" sz="1400" dirty="0" smtClean="0">
                <a:solidFill>
                  <a:schemeClr val="tx1"/>
                </a:solidFill>
              </a:rPr>
              <a:t>–</a:t>
            </a:r>
            <a:br>
              <a:rPr lang="ru-RU" sz="1400" dirty="0" smtClean="0">
                <a:solidFill>
                  <a:schemeClr val="tx1"/>
                </a:solidFill>
              </a:rPr>
            </a:br>
            <a:r>
              <a:rPr lang="ru-RU" sz="1400" dirty="0" smtClean="0">
                <a:solidFill>
                  <a:schemeClr val="tx1"/>
                </a:solidFill>
              </a:rPr>
              <a:t>около </a:t>
            </a:r>
            <a:r>
              <a:rPr lang="ru-RU" sz="1400" b="1" dirty="0" smtClean="0">
                <a:solidFill>
                  <a:srgbClr val="FF0000"/>
                </a:solidFill>
              </a:rPr>
              <a:t>6 </a:t>
            </a:r>
            <a:r>
              <a:rPr lang="ru-RU" sz="1400" b="1" dirty="0">
                <a:solidFill>
                  <a:srgbClr val="FF0000"/>
                </a:solidFill>
              </a:rPr>
              <a:t>месяцев</a:t>
            </a:r>
            <a:r>
              <a:rPr lang="ru-RU" sz="1400" dirty="0">
                <a:solidFill>
                  <a:schemeClr val="tx1"/>
                </a:solidFill>
              </a:rPr>
              <a:t>;</a:t>
            </a:r>
          </a:p>
          <a:p>
            <a:pPr algn="ctr"/>
            <a:r>
              <a:rPr lang="ru-RU" sz="1400" dirty="0">
                <a:solidFill>
                  <a:schemeClr val="tx1"/>
                </a:solidFill>
              </a:rPr>
              <a:t>средний размер выплаты</a:t>
            </a:r>
            <a:r>
              <a:rPr lang="ru-RU" sz="1400" b="1" dirty="0">
                <a:solidFill>
                  <a:srgbClr val="FF0000"/>
                </a:solidFill>
              </a:rPr>
              <a:t> в месяц </a:t>
            </a:r>
            <a:r>
              <a:rPr lang="ru-RU" sz="1400" dirty="0">
                <a:solidFill>
                  <a:schemeClr val="tx1"/>
                </a:solidFill>
              </a:rPr>
              <a:t>по социальным контрактам составил – </a:t>
            </a:r>
            <a:r>
              <a:rPr lang="ru-RU" sz="1400" b="1" dirty="0" smtClean="0">
                <a:solidFill>
                  <a:srgbClr val="FF0000"/>
                </a:solidFill>
              </a:rPr>
              <a:t>6 633,37 руб</a:t>
            </a:r>
            <a:r>
              <a:rPr lang="ru-RU" sz="1400" b="1" dirty="0">
                <a:solidFill>
                  <a:srgbClr val="FF0000"/>
                </a:solidFill>
              </a:rPr>
              <a:t>.</a:t>
            </a:r>
          </a:p>
          <a:p>
            <a:pPr algn="just"/>
            <a:r>
              <a:rPr lang="ru-RU" sz="1600" b="1" dirty="0" smtClean="0">
                <a:solidFill>
                  <a:srgbClr val="FF0000"/>
                </a:solidFill>
              </a:rPr>
              <a:t> </a:t>
            </a:r>
          </a:p>
          <a:p>
            <a:pPr algn="ctr"/>
            <a:endParaRPr lang="ru-RU" sz="1600" dirty="0">
              <a:solidFill>
                <a:schemeClr val="tx1"/>
              </a:solidFill>
            </a:endParaRPr>
          </a:p>
        </p:txBody>
      </p:sp>
    </p:spTree>
    <p:extLst>
      <p:ext uri="{BB962C8B-B14F-4D97-AF65-F5344CB8AC3E}">
        <p14:creationId xmlns:p14="http://schemas.microsoft.com/office/powerpoint/2010/main" val="3889761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30938540"/>
              </p:ext>
            </p:extLst>
          </p:nvPr>
        </p:nvGraphicFramePr>
        <p:xfrm>
          <a:off x="525799" y="908720"/>
          <a:ext cx="8308425" cy="2855167"/>
        </p:xfrm>
        <a:graphic>
          <a:graphicData uri="http://schemas.openxmlformats.org/drawingml/2006/table">
            <a:tbl>
              <a:tblPr firstRow="1" bandRow="1">
                <a:tableStyleId>{5C22544A-7EE6-4342-B048-85BDC9FD1C3A}</a:tableStyleId>
              </a:tblPr>
              <a:tblGrid>
                <a:gridCol w="1669937"/>
                <a:gridCol w="1512168"/>
                <a:gridCol w="1368152"/>
                <a:gridCol w="1656184"/>
                <a:gridCol w="2101984"/>
              </a:tblGrid>
              <a:tr h="436985">
                <a:tc>
                  <a:txBody>
                    <a:bodyPr/>
                    <a:lstStyle/>
                    <a:p>
                      <a:r>
                        <a:rPr lang="ru-RU" sz="1400" dirty="0" smtClean="0">
                          <a:solidFill>
                            <a:schemeClr val="tx1"/>
                          </a:solidFill>
                        </a:rPr>
                        <a:t>Год</a:t>
                      </a:r>
                      <a:endParaRPr lang="ru-RU" sz="1400" dirty="0">
                        <a:solidFill>
                          <a:schemeClr val="tx1"/>
                        </a:solidFill>
                      </a:endParaRPr>
                    </a:p>
                  </a:txBody>
                  <a:tcPr/>
                </a:tc>
                <a:tc>
                  <a:txBody>
                    <a:bodyPr/>
                    <a:lstStyle/>
                    <a:p>
                      <a:r>
                        <a:rPr lang="ru-RU" sz="1400" dirty="0" smtClean="0">
                          <a:solidFill>
                            <a:schemeClr val="tx1"/>
                          </a:solidFill>
                        </a:rPr>
                        <a:t>Количество получателей ГСП</a:t>
                      </a:r>
                      <a:endParaRPr lang="ru-RU" sz="1400" dirty="0">
                        <a:solidFill>
                          <a:schemeClr val="tx1"/>
                        </a:solidFill>
                      </a:endParaRPr>
                    </a:p>
                  </a:txBody>
                  <a:tcPr/>
                </a:tc>
                <a:tc>
                  <a:txBody>
                    <a:bodyPr/>
                    <a:lstStyle/>
                    <a:p>
                      <a:r>
                        <a:rPr lang="ru-RU" sz="1400" dirty="0" smtClean="0">
                          <a:solidFill>
                            <a:schemeClr val="tx1"/>
                          </a:solidFill>
                        </a:rPr>
                        <a:t>Из них по соц. контрактам</a:t>
                      </a:r>
                      <a:endParaRPr lang="ru-RU" sz="1400" dirty="0">
                        <a:solidFill>
                          <a:schemeClr val="tx1"/>
                        </a:solidFill>
                      </a:endParaRPr>
                    </a:p>
                  </a:txBody>
                  <a:tcPr/>
                </a:tc>
                <a:tc>
                  <a:txBody>
                    <a:bodyPr/>
                    <a:lstStyle/>
                    <a:p>
                      <a:r>
                        <a:rPr lang="ru-RU" sz="1400" dirty="0" smtClean="0">
                          <a:solidFill>
                            <a:schemeClr val="tx1"/>
                          </a:solidFill>
                        </a:rPr>
                        <a:t>% соц. контрактов от  общей</a:t>
                      </a:r>
                      <a:r>
                        <a:rPr lang="ru-RU" sz="1400" baseline="0" dirty="0" smtClean="0">
                          <a:solidFill>
                            <a:schemeClr val="tx1"/>
                          </a:solidFill>
                        </a:rPr>
                        <a:t> ГСП</a:t>
                      </a:r>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Объем денежных средств (млн руб</a:t>
                      </a:r>
                      <a:r>
                        <a:rPr lang="ru-RU" sz="1400" dirty="0" smtClean="0">
                          <a:solidFill>
                            <a:schemeClr val="tx1"/>
                          </a:solidFill>
                        </a:rPr>
                        <a:t>.) на реализацию Закона</a:t>
                      </a:r>
                      <a:endParaRPr lang="ru-RU" sz="1400" dirty="0" smtClean="0">
                        <a:solidFill>
                          <a:schemeClr val="tx1"/>
                        </a:solidFill>
                      </a:endParaRPr>
                    </a:p>
                    <a:p>
                      <a:endParaRPr lang="ru-RU" sz="1400" dirty="0">
                        <a:solidFill>
                          <a:schemeClr val="tx1"/>
                        </a:solidFill>
                      </a:endParaRPr>
                    </a:p>
                  </a:txBody>
                  <a:tcPr/>
                </a:tc>
              </a:tr>
              <a:tr h="420608">
                <a:tc>
                  <a:txBody>
                    <a:bodyPr/>
                    <a:lstStyle/>
                    <a:p>
                      <a:r>
                        <a:rPr lang="ru-RU" sz="1800" b="1" dirty="0" smtClean="0"/>
                        <a:t>2015</a:t>
                      </a:r>
                      <a:endParaRPr lang="ru-RU" sz="1800" b="1" dirty="0"/>
                    </a:p>
                  </a:txBody>
                  <a:tcPr/>
                </a:tc>
                <a:tc>
                  <a:txBody>
                    <a:bodyPr/>
                    <a:lstStyle/>
                    <a:p>
                      <a:r>
                        <a:rPr lang="ru-RU" sz="2200" dirty="0" smtClean="0"/>
                        <a:t>9 863</a:t>
                      </a:r>
                      <a:endParaRPr lang="ru-RU" sz="2200" dirty="0"/>
                    </a:p>
                  </a:txBody>
                  <a:tcPr/>
                </a:tc>
                <a:tc>
                  <a:txBody>
                    <a:bodyPr/>
                    <a:lstStyle/>
                    <a:p>
                      <a:r>
                        <a:rPr lang="ru-RU" sz="2200" dirty="0" smtClean="0"/>
                        <a:t>190</a:t>
                      </a:r>
                      <a:endParaRPr lang="ru-RU" sz="2200" dirty="0"/>
                    </a:p>
                  </a:txBody>
                  <a:tcPr/>
                </a:tc>
                <a:tc>
                  <a:txBody>
                    <a:bodyPr/>
                    <a:lstStyle/>
                    <a:p>
                      <a:r>
                        <a:rPr lang="ru-RU" sz="2200" dirty="0" smtClean="0"/>
                        <a:t>2%</a:t>
                      </a:r>
                      <a:endParaRPr lang="ru-RU" sz="2200" dirty="0"/>
                    </a:p>
                  </a:txBody>
                  <a:tcPr/>
                </a:tc>
                <a:tc>
                  <a:txBody>
                    <a:bodyPr/>
                    <a:lstStyle/>
                    <a:p>
                      <a:r>
                        <a:rPr lang="ru-RU" sz="2200" dirty="0" smtClean="0"/>
                        <a:t>57</a:t>
                      </a:r>
                      <a:endParaRPr lang="ru-RU" sz="2200" dirty="0"/>
                    </a:p>
                  </a:txBody>
                  <a:tcPr/>
                </a:tc>
              </a:tr>
              <a:tr h="478512">
                <a:tc>
                  <a:txBody>
                    <a:bodyPr/>
                    <a:lstStyle/>
                    <a:p>
                      <a:r>
                        <a:rPr lang="ru-RU" sz="1800" b="1" dirty="0" smtClean="0"/>
                        <a:t>2016</a:t>
                      </a:r>
                      <a:endParaRPr lang="ru-RU" sz="1800" b="1" dirty="0"/>
                    </a:p>
                  </a:txBody>
                  <a:tcPr/>
                </a:tc>
                <a:tc>
                  <a:txBody>
                    <a:bodyPr/>
                    <a:lstStyle/>
                    <a:p>
                      <a:r>
                        <a:rPr lang="ru-RU" sz="2200" dirty="0" smtClean="0"/>
                        <a:t>12 002</a:t>
                      </a:r>
                      <a:endParaRPr lang="ru-RU" sz="2200" dirty="0"/>
                    </a:p>
                  </a:txBody>
                  <a:tcPr/>
                </a:tc>
                <a:tc>
                  <a:txBody>
                    <a:bodyPr/>
                    <a:lstStyle/>
                    <a:p>
                      <a:r>
                        <a:rPr lang="ru-RU" sz="2200" dirty="0" smtClean="0"/>
                        <a:t>443</a:t>
                      </a:r>
                      <a:endParaRPr lang="ru-RU" sz="2200" dirty="0"/>
                    </a:p>
                  </a:txBody>
                  <a:tcPr/>
                </a:tc>
                <a:tc>
                  <a:txBody>
                    <a:bodyPr/>
                    <a:lstStyle/>
                    <a:p>
                      <a:r>
                        <a:rPr lang="ru-RU" sz="2200" dirty="0" smtClean="0"/>
                        <a:t>3,7 %</a:t>
                      </a:r>
                      <a:endParaRPr lang="ru-RU" sz="2200" dirty="0"/>
                    </a:p>
                  </a:txBody>
                  <a:tcPr/>
                </a:tc>
                <a:tc>
                  <a:txBody>
                    <a:bodyPr/>
                    <a:lstStyle/>
                    <a:p>
                      <a:r>
                        <a:rPr lang="ru-RU" sz="2200" dirty="0" smtClean="0"/>
                        <a:t>59</a:t>
                      </a:r>
                      <a:endParaRPr lang="ru-RU" sz="2200" dirty="0"/>
                    </a:p>
                  </a:txBody>
                  <a:tcPr/>
                </a:tc>
              </a:tr>
              <a:tr h="493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t>2017</a:t>
                      </a:r>
                      <a:endParaRPr lang="ru-RU" sz="1800" b="1" dirty="0"/>
                    </a:p>
                  </a:txBody>
                  <a:tcPr/>
                </a:tc>
                <a:tc>
                  <a:txBody>
                    <a:bodyPr/>
                    <a:lstStyle/>
                    <a:p>
                      <a:r>
                        <a:rPr lang="ru-RU" sz="2200" dirty="0" smtClean="0"/>
                        <a:t>11 577</a:t>
                      </a:r>
                      <a:endParaRPr lang="ru-RU" sz="2200" dirty="0"/>
                    </a:p>
                  </a:txBody>
                  <a:tcPr/>
                </a:tc>
                <a:tc>
                  <a:txBody>
                    <a:bodyPr/>
                    <a:lstStyle/>
                    <a:p>
                      <a:r>
                        <a:rPr lang="ru-RU" sz="2200" dirty="0" smtClean="0"/>
                        <a:t>466</a:t>
                      </a:r>
                      <a:endParaRPr lang="ru-RU" sz="2200" dirty="0"/>
                    </a:p>
                  </a:txBody>
                  <a:tcPr/>
                </a:tc>
                <a:tc>
                  <a:txBody>
                    <a:bodyPr/>
                    <a:lstStyle/>
                    <a:p>
                      <a:r>
                        <a:rPr lang="ru-RU" sz="2200" dirty="0" smtClean="0"/>
                        <a:t>4,0%</a:t>
                      </a:r>
                      <a:endParaRPr lang="ru-RU" sz="2200" dirty="0"/>
                    </a:p>
                  </a:txBody>
                  <a:tcPr/>
                </a:tc>
                <a:tc>
                  <a:txBody>
                    <a:bodyPr/>
                    <a:lstStyle/>
                    <a:p>
                      <a:r>
                        <a:rPr lang="ru-RU" sz="2200" dirty="0" smtClean="0"/>
                        <a:t>59</a:t>
                      </a:r>
                      <a:endParaRPr lang="ru-RU" sz="2200" dirty="0"/>
                    </a:p>
                  </a:txBody>
                  <a:tcPr/>
                </a:tc>
              </a:tr>
              <a:tr h="512047">
                <a:tc>
                  <a:txBody>
                    <a:bodyPr/>
                    <a:lstStyle/>
                    <a:p>
                      <a:r>
                        <a:rPr lang="ru-RU" sz="1800" b="1" dirty="0" smtClean="0"/>
                        <a:t> 2018 (6 мес.)</a:t>
                      </a:r>
                      <a:endParaRPr lang="ru-RU" sz="1800" b="1" dirty="0"/>
                    </a:p>
                  </a:txBody>
                  <a:tcPr/>
                </a:tc>
                <a:tc>
                  <a:txBody>
                    <a:bodyPr/>
                    <a:lstStyle/>
                    <a:p>
                      <a:r>
                        <a:rPr lang="ru-RU" sz="2200" dirty="0" smtClean="0">
                          <a:solidFill>
                            <a:schemeClr val="tx1"/>
                          </a:solidFill>
                        </a:rPr>
                        <a:t>3 729</a:t>
                      </a:r>
                      <a:endParaRPr lang="ru-RU" sz="2200" dirty="0">
                        <a:solidFill>
                          <a:schemeClr val="tx1"/>
                        </a:solidFill>
                      </a:endParaRPr>
                    </a:p>
                  </a:txBody>
                  <a:tcPr/>
                </a:tc>
                <a:tc>
                  <a:txBody>
                    <a:bodyPr/>
                    <a:lstStyle/>
                    <a:p>
                      <a:r>
                        <a:rPr lang="ru-RU" sz="2200" dirty="0" smtClean="0">
                          <a:solidFill>
                            <a:schemeClr val="tx1"/>
                          </a:solidFill>
                        </a:rPr>
                        <a:t>474</a:t>
                      </a:r>
                      <a:endParaRPr lang="ru-RU" sz="2200" dirty="0">
                        <a:solidFill>
                          <a:schemeClr val="tx1"/>
                        </a:solidFill>
                      </a:endParaRPr>
                    </a:p>
                  </a:txBody>
                  <a:tcPr/>
                </a:tc>
                <a:tc>
                  <a:txBody>
                    <a:bodyPr/>
                    <a:lstStyle/>
                    <a:p>
                      <a:r>
                        <a:rPr lang="ru-RU" sz="2200" dirty="0" smtClean="0">
                          <a:solidFill>
                            <a:schemeClr val="tx1"/>
                          </a:solidFill>
                        </a:rPr>
                        <a:t>12,7 %</a:t>
                      </a:r>
                      <a:endParaRPr lang="ru-RU" sz="2200" dirty="0">
                        <a:solidFill>
                          <a:schemeClr val="tx1"/>
                        </a:solidFill>
                      </a:endParaRPr>
                    </a:p>
                  </a:txBody>
                  <a:tcPr/>
                </a:tc>
                <a:tc>
                  <a:txBody>
                    <a:bodyPr/>
                    <a:lstStyle/>
                    <a:p>
                      <a:r>
                        <a:rPr lang="ru-RU" sz="2200" dirty="0" smtClean="0">
                          <a:solidFill>
                            <a:schemeClr val="tx1"/>
                          </a:solidFill>
                        </a:rPr>
                        <a:t>59</a:t>
                      </a:r>
                      <a:endParaRPr lang="ru-RU" sz="2200" dirty="0">
                        <a:solidFill>
                          <a:schemeClr val="tx1"/>
                        </a:solidFill>
                      </a:endParaRPr>
                    </a:p>
                  </a:txBody>
                  <a:tcPr/>
                </a:tc>
              </a:tr>
            </a:tbl>
          </a:graphicData>
        </a:graphic>
      </p:graphicFrame>
      <p:sp>
        <p:nvSpPr>
          <p:cNvPr id="10" name="Заголовок 9"/>
          <p:cNvSpPr>
            <a:spLocks noGrp="1"/>
          </p:cNvSpPr>
          <p:nvPr>
            <p:ph type="title"/>
          </p:nvPr>
        </p:nvSpPr>
        <p:spPr>
          <a:xfrm>
            <a:off x="107504" y="253218"/>
            <a:ext cx="8784976" cy="511486"/>
          </a:xfrm>
        </p:spPr>
        <p:txBody>
          <a:bodyPr>
            <a:noAutofit/>
          </a:bodyPr>
          <a:lstStyle/>
          <a:p>
            <a:pPr algn="ctr"/>
            <a:r>
              <a:rPr lang="ru-RU" sz="2800" b="1" dirty="0" smtClean="0"/>
              <a:t>Анализ расходования объемов денежных средств</a:t>
            </a:r>
            <a:endParaRPr lang="ru-RU" sz="2800" b="1" dirty="0"/>
          </a:p>
        </p:txBody>
      </p:sp>
      <p:sp>
        <p:nvSpPr>
          <p:cNvPr id="9" name="Стрелка вниз 8"/>
          <p:cNvSpPr/>
          <p:nvPr/>
        </p:nvSpPr>
        <p:spPr>
          <a:xfrm>
            <a:off x="442052" y="4313295"/>
            <a:ext cx="8424936" cy="2304256"/>
          </a:xfrm>
          <a:prstGeom prst="downArrow">
            <a:avLst>
              <a:gd name="adj1" fmla="val 50000"/>
              <a:gd name="adj2" fmla="val 5111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0070C0"/>
              </a:solidFill>
            </a:endParaRPr>
          </a:p>
          <a:p>
            <a:pPr algn="ctr"/>
            <a:r>
              <a:rPr lang="ru-RU" sz="1600" b="1" dirty="0" smtClean="0">
                <a:solidFill>
                  <a:srgbClr val="0070C0"/>
                </a:solidFill>
              </a:rPr>
              <a:t>На 2018 год лимиты (млн руб.) распределены на :</a:t>
            </a:r>
          </a:p>
          <a:p>
            <a:pPr algn="ctr"/>
            <a:r>
              <a:rPr lang="ru-RU" sz="1600" b="1" dirty="0" smtClean="0">
                <a:solidFill>
                  <a:schemeClr val="tx1"/>
                </a:solidFill>
              </a:rPr>
              <a:t>ГСП в виде социального пособия :   </a:t>
            </a:r>
          </a:p>
          <a:p>
            <a:pPr algn="ctr"/>
            <a:r>
              <a:rPr lang="ru-RU" sz="1600" b="1" dirty="0" smtClean="0">
                <a:solidFill>
                  <a:schemeClr val="tx1"/>
                </a:solidFill>
              </a:rPr>
              <a:t>39,5 (освоено на 01.07.18 г. - 6,9 млн. руб., 17,4 %)</a:t>
            </a:r>
          </a:p>
          <a:p>
            <a:pPr algn="ctr"/>
            <a:r>
              <a:rPr lang="ru-RU" sz="1600" b="1" dirty="0" smtClean="0">
                <a:solidFill>
                  <a:schemeClr val="tx1"/>
                </a:solidFill>
              </a:rPr>
              <a:t>ГСП  по социальному контракту:  </a:t>
            </a:r>
          </a:p>
          <a:p>
            <a:pPr algn="ctr"/>
            <a:r>
              <a:rPr lang="ru-RU" sz="1600" b="1" dirty="0" smtClean="0">
                <a:solidFill>
                  <a:schemeClr val="tx1"/>
                </a:solidFill>
              </a:rPr>
              <a:t>20,08    (освоено на 01.07.2018 г. </a:t>
            </a:r>
          </a:p>
          <a:p>
            <a:pPr algn="ctr"/>
            <a:r>
              <a:rPr lang="ru-RU" sz="1600" b="1" dirty="0" smtClean="0">
                <a:solidFill>
                  <a:schemeClr val="tx1"/>
                </a:solidFill>
              </a:rPr>
              <a:t>-  10,4 млн. руб., 51,8 %)     </a:t>
            </a:r>
            <a:endParaRPr lang="ru-RU" sz="1600" b="1" dirty="0">
              <a:solidFill>
                <a:schemeClr val="tx1"/>
              </a:solidFill>
            </a:endParaRPr>
          </a:p>
        </p:txBody>
      </p:sp>
      <p:sp>
        <p:nvSpPr>
          <p:cNvPr id="5" name="Прямоугольник 4"/>
          <p:cNvSpPr/>
          <p:nvPr/>
        </p:nvSpPr>
        <p:spPr>
          <a:xfrm>
            <a:off x="370044" y="3717032"/>
            <a:ext cx="8496944" cy="50405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smtClean="0">
                <a:solidFill>
                  <a:schemeClr val="tx1"/>
                </a:solidFill>
              </a:rPr>
              <a:t>В 2017 году  государственная социальная помощь назначена в том числе  8 иностранным гражданам </a:t>
            </a:r>
            <a:endParaRPr lang="ru-RU" sz="1500" b="1" dirty="0">
              <a:solidFill>
                <a:schemeClr val="tx1"/>
              </a:solidFill>
            </a:endParaRPr>
          </a:p>
        </p:txBody>
      </p:sp>
    </p:spTree>
    <p:extLst>
      <p:ext uri="{BB962C8B-B14F-4D97-AF65-F5344CB8AC3E}">
        <p14:creationId xmlns:p14="http://schemas.microsoft.com/office/powerpoint/2010/main" val="2139150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223963" y="115888"/>
            <a:ext cx="7920037" cy="936625"/>
          </a:xfrm>
          <a:prstGeom prst="rect">
            <a:avLst/>
          </a:prstGeom>
        </p:spPr>
        <p:txBody>
          <a:bodyPr>
            <a:noAutofit/>
          </a:bodyPr>
          <a:lstStyle/>
          <a:p>
            <a:pPr marL="182880" algn="ctr"/>
            <a:r>
              <a:rPr lang="ru-RU" sz="2400" dirty="0"/>
              <a:t>Количество социальных контрактов, заключенных </a:t>
            </a:r>
            <a:r>
              <a:rPr lang="ru-RU" sz="2400" dirty="0" smtClean="0"/>
              <a:t>управлениями социальной защиты населения:</a:t>
            </a:r>
            <a:endParaRPr lang="ru-RU" sz="2400" b="1" dirty="0">
              <a:solidFill>
                <a:schemeClr val="tx1"/>
              </a:solidFill>
            </a:endParaRPr>
          </a:p>
        </p:txBody>
      </p:sp>
      <p:graphicFrame>
        <p:nvGraphicFramePr>
          <p:cNvPr id="6" name="Диаграмма 5"/>
          <p:cNvGraphicFramePr/>
          <p:nvPr>
            <p:extLst>
              <p:ext uri="{D42A27DB-BD31-4B8C-83A1-F6EECF244321}">
                <p14:modId xmlns:p14="http://schemas.microsoft.com/office/powerpoint/2010/main" val="1224485345"/>
              </p:ext>
            </p:extLst>
          </p:nvPr>
        </p:nvGraphicFramePr>
        <p:xfrm>
          <a:off x="885786" y="1196752"/>
          <a:ext cx="7560840"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extLst>
              <p:ext uri="{D42A27DB-BD31-4B8C-83A1-F6EECF244321}">
                <p14:modId xmlns:p14="http://schemas.microsoft.com/office/powerpoint/2010/main" val="1714415867"/>
              </p:ext>
            </p:extLst>
          </p:nvPr>
        </p:nvGraphicFramePr>
        <p:xfrm>
          <a:off x="683568" y="4149079"/>
          <a:ext cx="7560840" cy="2448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657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772400" cy="1080120"/>
          </a:xfrm>
        </p:spPr>
        <p:txBody>
          <a:bodyPr>
            <a:noAutofit/>
          </a:bodyPr>
          <a:lstStyle/>
          <a:p>
            <a:pPr algn="ctr"/>
            <a:r>
              <a:rPr lang="ru-RU" sz="2000" dirty="0" smtClean="0"/>
              <a:t>Муниципальные образования, в которых заключено </a:t>
            </a:r>
            <a:r>
              <a:rPr lang="ru-RU" sz="2000" dirty="0" smtClean="0"/>
              <a:t>на 01.07.2018 года максимальное количество социальных контрактов</a:t>
            </a:r>
            <a:endParaRPr lang="ru-RU" sz="2000" dirty="0"/>
          </a:p>
        </p:txBody>
      </p:sp>
      <p:sp>
        <p:nvSpPr>
          <p:cNvPr id="3" name="Текст 2"/>
          <p:cNvSpPr>
            <a:spLocks noGrp="1"/>
          </p:cNvSpPr>
          <p:nvPr>
            <p:ph type="body" idx="1"/>
          </p:nvPr>
        </p:nvSpPr>
        <p:spPr>
          <a:xfrm>
            <a:off x="611560" y="3861048"/>
            <a:ext cx="8170167" cy="576064"/>
          </a:xfrm>
        </p:spPr>
        <p:txBody>
          <a:bodyPr>
            <a:normAutofit fontScale="55000" lnSpcReduction="20000"/>
          </a:bodyPr>
          <a:lstStyle/>
          <a:p>
            <a:pPr marL="54864" algn="ctr">
              <a:spcBef>
                <a:spcPct val="0"/>
              </a:spcBef>
            </a:pPr>
            <a:r>
              <a:rPr lang="ru-RU" sz="3300" b="1" dirty="0" smtClean="0">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rPr>
              <a:t>Муниципальные</a:t>
            </a:r>
            <a:r>
              <a:rPr lang="ru-RU" sz="2400" dirty="0" smtClean="0"/>
              <a:t> </a:t>
            </a:r>
            <a:r>
              <a:rPr lang="ru-RU" sz="3200" b="1" dirty="0">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rPr>
              <a:t>образования, в которых заключено </a:t>
            </a:r>
            <a:r>
              <a:rPr lang="ru-RU" sz="3200" b="1" dirty="0">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rPr>
              <a:t>на 01.07.2018 </a:t>
            </a:r>
            <a:r>
              <a:rPr lang="ru-RU" sz="3200" b="1" dirty="0">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rPr>
              <a:t>года </a:t>
            </a:r>
            <a:r>
              <a:rPr lang="ru-RU" sz="3200" b="1" dirty="0">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rPr>
              <a:t>минимальное количество </a:t>
            </a:r>
            <a:r>
              <a:rPr lang="ru-RU" sz="3200" b="1" dirty="0">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rPr>
              <a:t>социальных контрактов</a:t>
            </a:r>
          </a:p>
        </p:txBody>
      </p:sp>
      <p:graphicFrame>
        <p:nvGraphicFramePr>
          <p:cNvPr id="5" name="Таблица 4"/>
          <p:cNvGraphicFramePr>
            <a:graphicFrameLocks noGrp="1"/>
          </p:cNvGraphicFramePr>
          <p:nvPr>
            <p:extLst>
              <p:ext uri="{D42A27DB-BD31-4B8C-83A1-F6EECF244321}">
                <p14:modId xmlns:p14="http://schemas.microsoft.com/office/powerpoint/2010/main" val="1082086953"/>
              </p:ext>
            </p:extLst>
          </p:nvPr>
        </p:nvGraphicFramePr>
        <p:xfrm>
          <a:off x="683568" y="1270164"/>
          <a:ext cx="7920880" cy="2444175"/>
        </p:xfrm>
        <a:graphic>
          <a:graphicData uri="http://schemas.openxmlformats.org/drawingml/2006/table">
            <a:tbl>
              <a:tblPr firstRow="1" bandRow="1">
                <a:tableStyleId>{5C22544A-7EE6-4342-B048-85BDC9FD1C3A}</a:tableStyleId>
              </a:tblPr>
              <a:tblGrid>
                <a:gridCol w="6264696"/>
                <a:gridCol w="1656184"/>
              </a:tblGrid>
              <a:tr h="151660">
                <a:tc>
                  <a:txBody>
                    <a:bodyPr/>
                    <a:lstStyle/>
                    <a:p>
                      <a:r>
                        <a:rPr lang="ru-RU" dirty="0" smtClean="0">
                          <a:solidFill>
                            <a:schemeClr val="tx1"/>
                          </a:solidFill>
                        </a:rPr>
                        <a:t>Муниципальные</a:t>
                      </a:r>
                      <a:r>
                        <a:rPr lang="ru-RU" baseline="0" dirty="0" smtClean="0">
                          <a:solidFill>
                            <a:schemeClr val="tx1"/>
                          </a:solidFill>
                        </a:rPr>
                        <a:t> образования</a:t>
                      </a:r>
                      <a:endParaRPr lang="ru-RU" dirty="0">
                        <a:solidFill>
                          <a:schemeClr val="tx1"/>
                        </a:solidFill>
                      </a:endParaRPr>
                    </a:p>
                  </a:txBody>
                  <a:tcPr/>
                </a:tc>
                <a:tc>
                  <a:txBody>
                    <a:bodyPr/>
                    <a:lstStyle/>
                    <a:p>
                      <a:r>
                        <a:rPr lang="ru-RU" sz="1400" dirty="0" smtClean="0">
                          <a:solidFill>
                            <a:schemeClr val="tx1"/>
                          </a:solidFill>
                        </a:rPr>
                        <a:t>Количество</a:t>
                      </a:r>
                      <a:r>
                        <a:rPr lang="ru-RU" sz="1400" dirty="0" smtClean="0">
                          <a:solidFill>
                            <a:schemeClr val="bg1"/>
                          </a:solidFill>
                        </a:rPr>
                        <a:t> </a:t>
                      </a:r>
                      <a:r>
                        <a:rPr lang="ru-RU" sz="1400" dirty="0" smtClean="0">
                          <a:solidFill>
                            <a:schemeClr val="tx1"/>
                          </a:solidFill>
                        </a:rPr>
                        <a:t>социальных контрактов</a:t>
                      </a:r>
                      <a:endParaRPr lang="ru-RU" sz="1400" dirty="0">
                        <a:solidFill>
                          <a:schemeClr val="tx1"/>
                        </a:solidFill>
                      </a:endParaRPr>
                    </a:p>
                  </a:txBody>
                  <a:tcPr/>
                </a:tc>
              </a:tr>
              <a:tr h="275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г</a:t>
                      </a:r>
                      <a:r>
                        <a:rPr lang="ru-RU" sz="1400" dirty="0" smtClean="0"/>
                        <a:t>. </a:t>
                      </a:r>
                      <a:r>
                        <a:rPr lang="ru-RU" sz="1400" dirty="0" smtClean="0"/>
                        <a:t>Иркутск</a:t>
                      </a:r>
                      <a:endParaRPr lang="ru-RU" sz="1400" dirty="0"/>
                    </a:p>
                  </a:txBody>
                  <a:tcPr/>
                </a:tc>
                <a:tc>
                  <a:txBody>
                    <a:bodyPr/>
                    <a:lstStyle/>
                    <a:p>
                      <a:r>
                        <a:rPr lang="ru-RU" sz="1400" dirty="0" smtClean="0"/>
                        <a:t>71</a:t>
                      </a:r>
                      <a:endParaRPr lang="ru-RU" sz="1400" dirty="0"/>
                    </a:p>
                  </a:txBody>
                  <a:tcPr/>
                </a:tc>
              </a:tr>
              <a:tr h="258420">
                <a:tc>
                  <a:txBody>
                    <a:bodyPr/>
                    <a:lstStyle/>
                    <a:p>
                      <a:r>
                        <a:rPr lang="ru-RU" sz="1400" dirty="0" err="1" smtClean="0"/>
                        <a:t>Куйтунский</a:t>
                      </a:r>
                      <a:r>
                        <a:rPr lang="ru-RU" sz="1400" dirty="0" smtClean="0"/>
                        <a:t> район</a:t>
                      </a:r>
                      <a:endParaRPr lang="ru-RU" sz="1400" dirty="0"/>
                    </a:p>
                  </a:txBody>
                  <a:tcPr/>
                </a:tc>
                <a:tc>
                  <a:txBody>
                    <a:bodyPr/>
                    <a:lstStyle/>
                    <a:p>
                      <a:r>
                        <a:rPr lang="ru-RU" sz="1400" dirty="0" smtClean="0"/>
                        <a:t>29</a:t>
                      </a:r>
                      <a:endParaRPr lang="ru-RU" sz="1400" dirty="0"/>
                    </a:p>
                  </a:txBody>
                  <a:tcPr/>
                </a:tc>
              </a:tr>
              <a:tr h="367685">
                <a:tc>
                  <a:txBody>
                    <a:bodyPr/>
                    <a:lstStyle/>
                    <a:p>
                      <a:r>
                        <a:rPr lang="ru-RU" sz="1400" dirty="0" err="1" smtClean="0"/>
                        <a:t>Тайшетский</a:t>
                      </a:r>
                      <a:r>
                        <a:rPr lang="ru-RU" sz="1400" dirty="0" smtClean="0"/>
                        <a:t> район</a:t>
                      </a:r>
                      <a:endParaRPr lang="ru-RU" sz="1400" dirty="0"/>
                    </a:p>
                  </a:txBody>
                  <a:tcPr/>
                </a:tc>
                <a:tc>
                  <a:txBody>
                    <a:bodyPr/>
                    <a:lstStyle/>
                    <a:p>
                      <a:r>
                        <a:rPr lang="ru-RU" sz="1400" dirty="0" smtClean="0"/>
                        <a:t>29</a:t>
                      </a:r>
                      <a:endParaRPr lang="ru-RU" sz="1400" dirty="0"/>
                    </a:p>
                  </a:txBody>
                  <a:tcPr/>
                </a:tc>
              </a:tr>
              <a:tr h="367685">
                <a:tc>
                  <a:txBody>
                    <a:bodyPr/>
                    <a:lstStyle/>
                    <a:p>
                      <a:r>
                        <a:rPr lang="ru-RU" sz="1400" dirty="0" smtClean="0"/>
                        <a:t>г</a:t>
                      </a:r>
                      <a:r>
                        <a:rPr lang="ru-RU" sz="1400" dirty="0" smtClean="0"/>
                        <a:t>. Черемхово, </a:t>
                      </a:r>
                      <a:r>
                        <a:rPr lang="ru-RU" sz="1400" dirty="0" smtClean="0"/>
                        <a:t>Черемховский район, </a:t>
                      </a:r>
                      <a:r>
                        <a:rPr lang="ru-RU" sz="1400" dirty="0" smtClean="0"/>
                        <a:t>г. </a:t>
                      </a:r>
                      <a:r>
                        <a:rPr lang="ru-RU" sz="1400" dirty="0" smtClean="0"/>
                        <a:t>Свирск</a:t>
                      </a:r>
                      <a:endParaRPr lang="ru-RU" sz="1400" dirty="0"/>
                    </a:p>
                  </a:txBody>
                  <a:tcPr/>
                </a:tc>
                <a:tc>
                  <a:txBody>
                    <a:bodyPr/>
                    <a:lstStyle/>
                    <a:p>
                      <a:r>
                        <a:rPr lang="ru-RU" sz="1400" dirty="0" smtClean="0"/>
                        <a:t>27</a:t>
                      </a:r>
                      <a:endParaRPr lang="ru-RU" sz="1400" dirty="0"/>
                    </a:p>
                  </a:txBody>
                  <a:tcPr/>
                </a:tc>
              </a:tr>
              <a:tr h="367685">
                <a:tc>
                  <a:txBody>
                    <a:bodyPr/>
                    <a:lstStyle/>
                    <a:p>
                      <a:r>
                        <a:rPr lang="ru-RU" sz="1400" dirty="0" smtClean="0"/>
                        <a:t>г. Усть-Илимск </a:t>
                      </a:r>
                      <a:r>
                        <a:rPr lang="ru-RU" sz="1400" dirty="0" smtClean="0"/>
                        <a:t>и </a:t>
                      </a:r>
                      <a:r>
                        <a:rPr lang="ru-RU" sz="1400" dirty="0" smtClean="0"/>
                        <a:t>Усть-Илимский район</a:t>
                      </a:r>
                      <a:endParaRPr lang="ru-RU" sz="1400" dirty="0"/>
                    </a:p>
                  </a:txBody>
                  <a:tcPr/>
                </a:tc>
                <a:tc>
                  <a:txBody>
                    <a:bodyPr/>
                    <a:lstStyle/>
                    <a:p>
                      <a:r>
                        <a:rPr lang="ru-RU" sz="1400" dirty="0" smtClean="0"/>
                        <a:t>24</a:t>
                      </a:r>
                      <a:endParaRPr lang="ru-RU" sz="1400" dirty="0"/>
                    </a:p>
                  </a:txBody>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531414098"/>
              </p:ext>
            </p:extLst>
          </p:nvPr>
        </p:nvGraphicFramePr>
        <p:xfrm>
          <a:off x="755576" y="4653136"/>
          <a:ext cx="7848872" cy="2013411"/>
        </p:xfrm>
        <a:graphic>
          <a:graphicData uri="http://schemas.openxmlformats.org/drawingml/2006/table">
            <a:tbl>
              <a:tblPr firstRow="1" bandRow="1">
                <a:tableStyleId>{7DF18680-E054-41AD-8BC1-D1AEF772440D}</a:tableStyleId>
              </a:tblPr>
              <a:tblGrid>
                <a:gridCol w="6264696"/>
                <a:gridCol w="1584176"/>
              </a:tblGrid>
              <a:tr h="365059">
                <a:tc>
                  <a:txBody>
                    <a:bodyPr/>
                    <a:lstStyle/>
                    <a:p>
                      <a:r>
                        <a:rPr lang="ru-RU" sz="1800" dirty="0" smtClean="0">
                          <a:solidFill>
                            <a:schemeClr val="tx1"/>
                          </a:solidFill>
                        </a:rPr>
                        <a:t>Муниципальные образования</a:t>
                      </a:r>
                      <a:endParaRPr lang="ru-RU" sz="1800" dirty="0">
                        <a:solidFill>
                          <a:schemeClr val="tx1"/>
                        </a:solidFill>
                      </a:endParaRPr>
                    </a:p>
                  </a:txBody>
                  <a:tcPr>
                    <a:solidFill>
                      <a:schemeClr val="bg2">
                        <a:lumMod val="50000"/>
                      </a:schemeClr>
                    </a:solidFill>
                  </a:tcPr>
                </a:tc>
                <a:tc>
                  <a:txBody>
                    <a:bodyPr/>
                    <a:lstStyle/>
                    <a:p>
                      <a:r>
                        <a:rPr lang="ru-RU" sz="1200" dirty="0" smtClean="0">
                          <a:solidFill>
                            <a:schemeClr val="tx1"/>
                          </a:solidFill>
                        </a:rPr>
                        <a:t>Количество социальных контрактов</a:t>
                      </a:r>
                      <a:endParaRPr lang="ru-RU" sz="1200" dirty="0">
                        <a:solidFill>
                          <a:schemeClr val="tx1"/>
                        </a:solidFill>
                      </a:endParaRPr>
                    </a:p>
                  </a:txBody>
                  <a:tcPr>
                    <a:solidFill>
                      <a:schemeClr val="bg2">
                        <a:lumMod val="50000"/>
                      </a:schemeClr>
                    </a:solidFill>
                  </a:tcPr>
                </a:tc>
              </a:tr>
              <a:tr h="310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err="1" smtClean="0"/>
                        <a:t>Шелеховский</a:t>
                      </a:r>
                      <a:r>
                        <a:rPr lang="ru-RU" sz="1200" baseline="0" dirty="0" smtClean="0"/>
                        <a:t> район</a:t>
                      </a:r>
                      <a:endParaRPr lang="ru-RU" sz="1200" dirty="0"/>
                    </a:p>
                  </a:txBody>
                  <a:tcPr/>
                </a:tc>
                <a:tc>
                  <a:txBody>
                    <a:bodyPr/>
                    <a:lstStyle/>
                    <a:p>
                      <a:r>
                        <a:rPr lang="ru-RU" sz="1200" dirty="0" smtClean="0"/>
                        <a:t>1</a:t>
                      </a:r>
                      <a:endParaRPr lang="ru-RU" sz="1200" dirty="0"/>
                    </a:p>
                  </a:txBody>
                  <a:tcPr/>
                </a:tc>
              </a:tr>
              <a:tr h="345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Баяндаевский</a:t>
                      </a:r>
                      <a:r>
                        <a:rPr lang="ru-RU" sz="1200" dirty="0" smtClean="0"/>
                        <a:t> район</a:t>
                      </a:r>
                      <a:endParaRPr lang="ru-RU" sz="1200" dirty="0"/>
                    </a:p>
                  </a:txBody>
                  <a:tcPr/>
                </a:tc>
                <a:tc>
                  <a:txBody>
                    <a:bodyPr/>
                    <a:lstStyle/>
                    <a:p>
                      <a:r>
                        <a:rPr lang="ru-RU" sz="1200" dirty="0" smtClean="0"/>
                        <a:t>3</a:t>
                      </a:r>
                      <a:endParaRPr lang="ru-RU" sz="1200" dirty="0"/>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Балаганский</a:t>
                      </a:r>
                      <a:r>
                        <a:rPr lang="ru-RU" sz="1200" dirty="0" smtClean="0"/>
                        <a:t> район</a:t>
                      </a:r>
                      <a:endParaRPr lang="ru-RU" sz="1200" dirty="0"/>
                    </a:p>
                  </a:txBody>
                  <a:tcPr/>
                </a:tc>
                <a:tc>
                  <a:txBody>
                    <a:bodyPr/>
                    <a:lstStyle/>
                    <a:p>
                      <a:r>
                        <a:rPr lang="ru-RU" sz="1200" dirty="0" smtClean="0"/>
                        <a:t>4</a:t>
                      </a:r>
                      <a:endParaRPr lang="ru-RU" sz="1200" dirty="0"/>
                    </a:p>
                  </a:txBody>
                  <a:tcPr/>
                </a:tc>
              </a:tr>
              <a:tr h="429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Боханский</a:t>
                      </a:r>
                      <a:r>
                        <a:rPr lang="ru-RU" sz="1200" dirty="0" smtClean="0"/>
                        <a:t> район</a:t>
                      </a:r>
                      <a:endParaRPr lang="ru-RU" sz="1200" dirty="0"/>
                    </a:p>
                  </a:txBody>
                  <a:tcPr/>
                </a:tc>
                <a:tc>
                  <a:txBody>
                    <a:bodyPr/>
                    <a:lstStyle/>
                    <a:p>
                      <a:r>
                        <a:rPr lang="ru-RU" sz="1200" dirty="0" smtClean="0"/>
                        <a:t>4</a:t>
                      </a:r>
                      <a:endParaRPr lang="ru-RU" sz="1200" dirty="0"/>
                    </a:p>
                  </a:txBody>
                  <a:tcPr/>
                </a:tc>
              </a:tr>
            </a:tbl>
          </a:graphicData>
        </a:graphic>
      </p:graphicFrame>
    </p:spTree>
    <p:extLst>
      <p:ext uri="{BB962C8B-B14F-4D97-AF65-F5344CB8AC3E}">
        <p14:creationId xmlns:p14="http://schemas.microsoft.com/office/powerpoint/2010/main" val="3298797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640960" cy="5940088"/>
          </a:xfrm>
          <a:prstGeom prst="rect">
            <a:avLst/>
          </a:prstGeom>
        </p:spPr>
        <p:txBody>
          <a:bodyPr wrap="square">
            <a:spAutoFit/>
          </a:bodyPr>
          <a:lstStyle/>
          <a:p>
            <a:pPr algn="ctr"/>
            <a:r>
              <a:rPr lang="ru-RU" sz="2800" b="1" dirty="0" smtClean="0">
                <a:solidFill>
                  <a:srgbClr val="0070C0"/>
                </a:solidFill>
              </a:rPr>
              <a:t>Основные мероприятия, включенные в программу социальной адаптации и направленные на выход семьи из трудной жизненной </a:t>
            </a:r>
            <a:r>
              <a:rPr lang="ru-RU" sz="2800" b="1" dirty="0" smtClean="0">
                <a:solidFill>
                  <a:srgbClr val="0070C0"/>
                </a:solidFill>
              </a:rPr>
              <a:t>ситуации при заключении социального контракта: </a:t>
            </a:r>
            <a:endParaRPr lang="ru-RU" sz="2800" b="1" dirty="0" smtClean="0">
              <a:solidFill>
                <a:srgbClr val="0070C0"/>
              </a:solidFill>
            </a:endParaRPr>
          </a:p>
          <a:p>
            <a:endParaRPr lang="ru-RU" sz="2400" b="1" dirty="0"/>
          </a:p>
          <a:p>
            <a:pPr marL="342900" indent="-342900" algn="just">
              <a:buFontTx/>
              <a:buChar char="-"/>
            </a:pPr>
            <a:r>
              <a:rPr lang="ru-RU" sz="2400" b="1" dirty="0" smtClean="0"/>
              <a:t>поиск работы (при содействии с центром занятости); </a:t>
            </a:r>
          </a:p>
          <a:p>
            <a:pPr marL="342900" indent="-342900" algn="just">
              <a:buFontTx/>
              <a:buChar char="-"/>
            </a:pPr>
            <a:r>
              <a:rPr lang="ru-RU" sz="2400" b="1" dirty="0" smtClean="0"/>
              <a:t>прохождение </a:t>
            </a:r>
            <a:r>
              <a:rPr lang="ru-RU" sz="2400" b="1" dirty="0"/>
              <a:t>профессионального обучения и дополнительного профессионального образования</a:t>
            </a:r>
            <a:r>
              <a:rPr lang="ru-RU" sz="2400" b="1" dirty="0" smtClean="0"/>
              <a:t>;</a:t>
            </a:r>
          </a:p>
          <a:p>
            <a:pPr marL="342900" indent="-342900" algn="just">
              <a:buFontTx/>
              <a:buChar char="-"/>
            </a:pPr>
            <a:r>
              <a:rPr lang="ru-RU" sz="2400" b="1" dirty="0" smtClean="0"/>
              <a:t> </a:t>
            </a:r>
            <a:r>
              <a:rPr lang="ru-RU" sz="2400" b="1" dirty="0"/>
              <a:t>осуществление </a:t>
            </a:r>
            <a:r>
              <a:rPr lang="ru-RU" sz="2400" b="1" dirty="0" smtClean="0"/>
              <a:t>индивидуальной  </a:t>
            </a:r>
            <a:r>
              <a:rPr lang="ru-RU" sz="2400" b="1" dirty="0"/>
              <a:t>предпринимательской </a:t>
            </a:r>
            <a:r>
              <a:rPr lang="ru-RU" sz="2400" b="1" dirty="0" smtClean="0"/>
              <a:t>деятельности (изготовление кондитерских изделий, предметов домашнего обихода, и т.д.); </a:t>
            </a:r>
          </a:p>
          <a:p>
            <a:pPr marL="342900" indent="-342900" algn="just">
              <a:buFontTx/>
              <a:buChar char="-"/>
            </a:pPr>
            <a:r>
              <a:rPr lang="ru-RU" sz="2400" b="1" dirty="0" smtClean="0"/>
              <a:t>ведение </a:t>
            </a:r>
            <a:r>
              <a:rPr lang="ru-RU" sz="2400" b="1" dirty="0"/>
              <a:t>личного подсобного </a:t>
            </a:r>
            <a:r>
              <a:rPr lang="ru-RU" sz="2400" b="1" dirty="0" smtClean="0"/>
              <a:t>хозяйства (разведение домашнего скота и птицы). </a:t>
            </a:r>
            <a:endParaRPr lang="ru-RU" sz="2400" dirty="0"/>
          </a:p>
        </p:txBody>
      </p:sp>
    </p:spTree>
    <p:extLst>
      <p:ext uri="{BB962C8B-B14F-4D97-AF65-F5344CB8AC3E}">
        <p14:creationId xmlns:p14="http://schemas.microsoft.com/office/powerpoint/2010/main" val="3723890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2106</TotalTime>
  <Words>857</Words>
  <Application>Microsoft Office PowerPoint</Application>
  <PresentationFormat>Экран (4:3)</PresentationFormat>
  <Paragraphs>166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Литейная</vt:lpstr>
      <vt:lpstr>Предоставление  государственной социальной помощи  на территории  Иркутской области </vt:lpstr>
      <vt:lpstr>   </vt:lpstr>
      <vt:lpstr>                                                                                                                                                                  Закон Иркутской области №73-ОЗ от 19.07.2010 «О государственной социальной помощи отдельным категориям граждан в Иркутской области»</vt:lpstr>
      <vt:lpstr>   </vt:lpstr>
      <vt:lpstr>   </vt:lpstr>
      <vt:lpstr>Анализ расходования объемов денежных средств</vt:lpstr>
      <vt:lpstr>Количество социальных контрактов, заключенных управлениями социальной защиты населения:</vt:lpstr>
      <vt:lpstr>Муниципальные образования, в которых заключено на 01.07.2018 года максимальное количество социальных контрактов</vt:lpstr>
      <vt:lpstr>Презентация PowerPoint</vt:lpstr>
      <vt:lpstr>  Социальный контракт- реальная помощь семье</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Изменения подходов предоставления государственной социальной помощи и адресной материальной помощи  с 1 января 2018 года</dc:title>
  <dc:creator>Гаевая Ирина Владимировна</dc:creator>
  <cp:lastModifiedBy>Яковченко Наталья Владимировна</cp:lastModifiedBy>
  <cp:revision>439</cp:revision>
  <cp:lastPrinted>2018-07-09T10:05:20Z</cp:lastPrinted>
  <dcterms:created xsi:type="dcterms:W3CDTF">2017-10-05T04:41:22Z</dcterms:created>
  <dcterms:modified xsi:type="dcterms:W3CDTF">2018-07-10T00:48:48Z</dcterms:modified>
</cp:coreProperties>
</file>