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62" r:id="rId6"/>
    <p:sldId id="263" r:id="rId7"/>
    <p:sldId id="265" r:id="rId8"/>
    <p:sldId id="267" r:id="rId9"/>
    <p:sldId id="278" r:id="rId10"/>
    <p:sldId id="271" r:id="rId11"/>
    <p:sldId id="275" r:id="rId12"/>
    <p:sldId id="279" r:id="rId13"/>
    <p:sldId id="276" r:id="rId14"/>
    <p:sldId id="277"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87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94C21C43-139C-4752-978F-CCF5A38B5FFB}" type="datetimeFigureOut">
              <a:rPr lang="ru-RU" smtClean="0"/>
              <a:pPr/>
              <a:t>16.11.2017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67808D2-DEDD-41DE-B655-BACAB3BE3D7B}"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4C21C43-139C-4752-978F-CCF5A38B5FFB}" type="datetimeFigureOut">
              <a:rPr lang="ru-RU" smtClean="0"/>
              <a:pPr/>
              <a:t>16.11.2017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67808D2-DEDD-41DE-B655-BACAB3BE3D7B}"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4C21C43-139C-4752-978F-CCF5A38B5FFB}" type="datetimeFigureOut">
              <a:rPr lang="ru-RU" smtClean="0"/>
              <a:pPr/>
              <a:t>16.11.2017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67808D2-DEDD-41DE-B655-BACAB3BE3D7B}"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4C21C43-139C-4752-978F-CCF5A38B5FFB}" type="datetimeFigureOut">
              <a:rPr lang="ru-RU" smtClean="0"/>
              <a:pPr/>
              <a:t>16.11.2017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67808D2-DEDD-41DE-B655-BACAB3BE3D7B}"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94C21C43-139C-4752-978F-CCF5A38B5FFB}" type="datetimeFigureOut">
              <a:rPr lang="ru-RU" smtClean="0"/>
              <a:pPr/>
              <a:t>16.11.2017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67808D2-DEDD-41DE-B655-BACAB3BE3D7B}"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94C21C43-139C-4752-978F-CCF5A38B5FFB}" type="datetimeFigureOut">
              <a:rPr lang="ru-RU" smtClean="0"/>
              <a:pPr/>
              <a:t>16.11.2017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67808D2-DEDD-41DE-B655-BACAB3BE3D7B}"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94C21C43-139C-4752-978F-CCF5A38B5FFB}" type="datetimeFigureOut">
              <a:rPr lang="ru-RU" smtClean="0"/>
              <a:pPr/>
              <a:t>16.11.2017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67808D2-DEDD-41DE-B655-BACAB3BE3D7B}"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94C21C43-139C-4752-978F-CCF5A38B5FFB}" type="datetimeFigureOut">
              <a:rPr lang="ru-RU" smtClean="0"/>
              <a:pPr/>
              <a:t>16.11.2017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67808D2-DEDD-41DE-B655-BACAB3BE3D7B}"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4C21C43-139C-4752-978F-CCF5A38B5FFB}" type="datetimeFigureOut">
              <a:rPr lang="ru-RU" smtClean="0"/>
              <a:pPr/>
              <a:t>16.11.2017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67808D2-DEDD-41DE-B655-BACAB3BE3D7B}"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4C21C43-139C-4752-978F-CCF5A38B5FFB}" type="datetimeFigureOut">
              <a:rPr lang="ru-RU" smtClean="0"/>
              <a:pPr/>
              <a:t>16.11.2017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67808D2-DEDD-41DE-B655-BACAB3BE3D7B}"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4C21C43-139C-4752-978F-CCF5A38B5FFB}" type="datetimeFigureOut">
              <a:rPr lang="ru-RU" smtClean="0"/>
              <a:pPr/>
              <a:t>16.11.2017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67808D2-DEDD-41DE-B655-BACAB3BE3D7B}"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C21C43-139C-4752-978F-CCF5A38B5FFB}" type="datetimeFigureOut">
              <a:rPr lang="ru-RU" smtClean="0"/>
              <a:pPr/>
              <a:t>16.11.2017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7808D2-DEDD-41DE-B655-BACAB3BE3D7B}"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sz="2800" dirty="0" smtClean="0">
                <a:latin typeface="Times New Roman" pitchFamily="18" charset="0"/>
                <a:cs typeface="Times New Roman" pitchFamily="18" charset="0"/>
              </a:rPr>
              <a:t>ТЕРРИТОРИАЛЬНОЕ ПЛАНИРОВАНИЕ</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ИРКУТСКОГО РАЙОННОГО МУНИЦИПАЛЬНОГО ОБРАЗОВАНИЯ</a:t>
            </a:r>
            <a:endParaRPr lang="ru-RU" sz="2800" dirty="0">
              <a:latin typeface="Times New Roman" pitchFamily="18" charset="0"/>
              <a:cs typeface="Times New Roman" pitchFamily="18" charset="0"/>
            </a:endParaRPr>
          </a:p>
        </p:txBody>
      </p:sp>
      <p:sp>
        <p:nvSpPr>
          <p:cNvPr id="3" name="Подзаголовок 2"/>
          <p:cNvSpPr>
            <a:spLocks noGrp="1"/>
          </p:cNvSpPr>
          <p:nvPr>
            <p:ph type="subTitle" idx="1"/>
          </p:nvPr>
        </p:nvSpPr>
        <p:spPr/>
        <p:txBody>
          <a:bodyPr/>
          <a:lstStyle/>
          <a:p>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428604"/>
            <a:ext cx="8229600" cy="868346"/>
          </a:xfrm>
        </p:spPr>
        <p:txBody>
          <a:bodyPr>
            <a:normAutofit fontScale="90000"/>
          </a:bodyPr>
          <a:lstStyle/>
          <a:p>
            <a:r>
              <a:rPr lang="ru-RU" sz="2400" b="1" cap="all" dirty="0"/>
              <a:t>Реализация документов территориального </a:t>
            </a:r>
            <a:r>
              <a:rPr lang="ru-RU" sz="2400" b="1" cap="all" dirty="0" smtClean="0"/>
              <a:t>планирования (Схемы территориального планирования)</a:t>
            </a:r>
            <a:r>
              <a:rPr lang="ru-RU" sz="1800" b="1" dirty="0"/>
              <a:t/>
            </a:r>
            <a:br>
              <a:rPr lang="ru-RU" sz="1800" b="1" dirty="0"/>
            </a:br>
            <a:endParaRPr lang="ru-RU" sz="1800" dirty="0"/>
          </a:p>
        </p:txBody>
      </p:sp>
      <p:sp>
        <p:nvSpPr>
          <p:cNvPr id="3" name="Содержимое 2"/>
          <p:cNvSpPr>
            <a:spLocks noGrp="1"/>
          </p:cNvSpPr>
          <p:nvPr>
            <p:ph idx="1"/>
          </p:nvPr>
        </p:nvSpPr>
        <p:spPr>
          <a:xfrm>
            <a:off x="571472" y="1428736"/>
            <a:ext cx="8229600" cy="4786346"/>
          </a:xfrm>
        </p:spPr>
        <p:txBody>
          <a:bodyPr>
            <a:noAutofit/>
          </a:bodyPr>
          <a:lstStyle/>
          <a:p>
            <a:pPr marL="0" indent="457200" algn="just">
              <a:spcBef>
                <a:spcPts val="0"/>
              </a:spcBef>
              <a:buNone/>
            </a:pPr>
            <a:r>
              <a:rPr lang="ru-RU" sz="1600" dirty="0">
                <a:latin typeface="Times New Roman" pitchFamily="18" charset="0"/>
                <a:cs typeface="Times New Roman" pitchFamily="18" charset="0"/>
              </a:rPr>
              <a:t>Реализация документов территориального планирования осуществляется путем:</a:t>
            </a:r>
          </a:p>
          <a:p>
            <a:pPr indent="457200" algn="just">
              <a:spcBef>
                <a:spcPts val="0"/>
              </a:spcBef>
            </a:pPr>
            <a:r>
              <a:rPr lang="ru-RU" sz="1600" dirty="0">
                <a:latin typeface="Times New Roman" pitchFamily="18" charset="0"/>
                <a:cs typeface="Times New Roman" pitchFamily="18" charset="0"/>
              </a:rPr>
              <a:t>1) подготовки и утверждения документации по планировке территории в соответствии с документами территориального планирования;</a:t>
            </a:r>
          </a:p>
          <a:p>
            <a:pPr indent="457200" algn="just">
              <a:spcBef>
                <a:spcPts val="0"/>
              </a:spcBef>
            </a:pPr>
            <a:r>
              <a:rPr lang="ru-RU" sz="1600" dirty="0">
                <a:latin typeface="Times New Roman" pitchFamily="18" charset="0"/>
                <a:cs typeface="Times New Roman" pitchFamily="18" charset="0"/>
              </a:rPr>
              <a:t>2) принятия в порядке, установленном законодательством Российской Федерации, решений о резервировании земель, об изъятии земельных участков для государственных или муниципальных нужд, о переводе земель или земельных участков из одной категории в другую;</a:t>
            </a:r>
          </a:p>
          <a:p>
            <a:pPr indent="457200" algn="just">
              <a:spcBef>
                <a:spcPts val="0"/>
              </a:spcBef>
            </a:pPr>
            <a:r>
              <a:rPr lang="ru-RU" sz="1600" dirty="0" smtClean="0">
                <a:latin typeface="Times New Roman" pitchFamily="18" charset="0"/>
                <a:cs typeface="Times New Roman" pitchFamily="18" charset="0"/>
              </a:rPr>
              <a:t>3</a:t>
            </a:r>
            <a:r>
              <a:rPr lang="ru-RU" sz="1600" dirty="0">
                <a:latin typeface="Times New Roman" pitchFamily="18" charset="0"/>
                <a:cs typeface="Times New Roman" pitchFamily="18" charset="0"/>
              </a:rPr>
              <a:t>) создания объектов федерального значения, объектов регионального значения, объектов местного значения на основании документации по планировке территории.</a:t>
            </a:r>
          </a:p>
          <a:p>
            <a:pPr marL="0" indent="457200" algn="just">
              <a:spcBef>
                <a:spcPts val="0"/>
              </a:spcBef>
              <a:buNone/>
            </a:pPr>
            <a:r>
              <a:rPr lang="ru-RU" sz="1600" dirty="0" smtClean="0">
                <a:latin typeface="Times New Roman" pitchFamily="18" charset="0"/>
                <a:cs typeface="Times New Roman" pitchFamily="18" charset="0"/>
              </a:rPr>
              <a:t>Реализация схем </a:t>
            </a:r>
            <a:r>
              <a:rPr lang="ru-RU" sz="1600" dirty="0">
                <a:latin typeface="Times New Roman" pitchFamily="18" charset="0"/>
                <a:cs typeface="Times New Roman" pitchFamily="18" charset="0"/>
              </a:rPr>
              <a:t>территориального планирования </a:t>
            </a:r>
            <a:r>
              <a:rPr lang="ru-RU" sz="1600" dirty="0" smtClean="0">
                <a:latin typeface="Times New Roman" pitchFamily="18" charset="0"/>
                <a:cs typeface="Times New Roman" pitchFamily="18" charset="0"/>
              </a:rPr>
              <a:t>всех уровней осуществляется </a:t>
            </a:r>
            <a:r>
              <a:rPr lang="ru-RU" sz="1600" dirty="0">
                <a:latin typeface="Times New Roman" pitchFamily="18" charset="0"/>
                <a:cs typeface="Times New Roman" pitchFamily="18" charset="0"/>
              </a:rPr>
              <a:t>путем выполнения мероприятий, которые предусмотрены </a:t>
            </a:r>
            <a:r>
              <a:rPr lang="ru-RU" sz="1600" dirty="0" smtClean="0">
                <a:latin typeface="Times New Roman" pitchFamily="18" charset="0"/>
                <a:cs typeface="Times New Roman" pitchFamily="18" charset="0"/>
              </a:rPr>
              <a:t>программами разных уровней, </a:t>
            </a:r>
            <a:r>
              <a:rPr lang="ru-RU" sz="1600" dirty="0">
                <a:latin typeface="Times New Roman" pitchFamily="18" charset="0"/>
                <a:cs typeface="Times New Roman" pitchFamily="18" charset="0"/>
              </a:rPr>
              <a:t>утвержденными </a:t>
            </a:r>
            <a:r>
              <a:rPr lang="ru-RU" sz="1600" dirty="0" smtClean="0">
                <a:latin typeface="Times New Roman" pitchFamily="18" charset="0"/>
                <a:cs typeface="Times New Roman" pitchFamily="18" charset="0"/>
              </a:rPr>
              <a:t>соответствующим органом власти </a:t>
            </a:r>
            <a:r>
              <a:rPr lang="ru-RU" sz="1600" dirty="0">
                <a:latin typeface="Times New Roman" pitchFamily="18" charset="0"/>
                <a:cs typeface="Times New Roman" pitchFamily="18" charset="0"/>
              </a:rPr>
              <a:t>и реализуемыми за счет средств </a:t>
            </a:r>
            <a:r>
              <a:rPr lang="ru-RU" sz="1600" dirty="0" smtClean="0">
                <a:latin typeface="Times New Roman" pitchFamily="18" charset="0"/>
                <a:cs typeface="Times New Roman" pitchFamily="18" charset="0"/>
              </a:rPr>
              <a:t>бюджетов соответствующего уровня, </a:t>
            </a:r>
            <a:r>
              <a:rPr lang="ru-RU" sz="1600" dirty="0">
                <a:latin typeface="Times New Roman" pitchFamily="18" charset="0"/>
                <a:cs typeface="Times New Roman" pitchFamily="18" charset="0"/>
              </a:rPr>
              <a:t>или нормативными правовыми </a:t>
            </a:r>
            <a:r>
              <a:rPr lang="ru-RU" sz="1600" dirty="0" smtClean="0">
                <a:latin typeface="Times New Roman" pitchFamily="18" charset="0"/>
                <a:cs typeface="Times New Roman" pitchFamily="18" charset="0"/>
              </a:rPr>
              <a:t>актами, </a:t>
            </a:r>
            <a:r>
              <a:rPr lang="ru-RU" sz="1600" dirty="0">
                <a:latin typeface="Times New Roman" pitchFamily="18" charset="0"/>
                <a:cs typeface="Times New Roman" pitchFamily="18" charset="0"/>
              </a:rPr>
              <a:t>или в установленном </a:t>
            </a:r>
            <a:r>
              <a:rPr lang="ru-RU" sz="1600" dirty="0" smtClean="0">
                <a:latin typeface="Times New Roman" pitchFamily="18" charset="0"/>
                <a:cs typeface="Times New Roman" pitchFamily="18" charset="0"/>
              </a:rPr>
              <a:t>порядке </a:t>
            </a:r>
            <a:r>
              <a:rPr lang="ru-RU" sz="1600" dirty="0">
                <a:latin typeface="Times New Roman" pitchFamily="18" charset="0"/>
                <a:cs typeface="Times New Roman" pitchFamily="18" charset="0"/>
              </a:rPr>
              <a:t>решениями главных распорядителей средств </a:t>
            </a:r>
            <a:r>
              <a:rPr lang="ru-RU" sz="1600" dirty="0" smtClean="0">
                <a:latin typeface="Times New Roman" pitchFamily="18" charset="0"/>
                <a:cs typeface="Times New Roman" pitchFamily="18" charset="0"/>
              </a:rPr>
              <a:t>бюджета</a:t>
            </a:r>
            <a:r>
              <a:rPr lang="ru-RU" sz="1600" dirty="0">
                <a:latin typeface="Times New Roman" pitchFamily="18" charset="0"/>
                <a:cs typeface="Times New Roman" pitchFamily="18" charset="0"/>
              </a:rPr>
              <a:t>, или инвестиционными программами субъектов естественных </a:t>
            </a:r>
            <a:r>
              <a:rPr lang="ru-RU" sz="1600" dirty="0" smtClean="0">
                <a:latin typeface="Times New Roman" pitchFamily="18" charset="0"/>
                <a:cs typeface="Times New Roman" pitchFamily="18" charset="0"/>
              </a:rPr>
              <a:t>монополий или организаций коммунального комплекса.</a:t>
            </a:r>
            <a:endParaRPr lang="ru-RU" sz="1600" dirty="0">
              <a:latin typeface="Times New Roman" pitchFamily="18" charset="0"/>
              <a:cs typeface="Times New Roman" pitchFamily="18" charset="0"/>
            </a:endParaRPr>
          </a:p>
          <a:p>
            <a:pPr marL="0" indent="0">
              <a:buNone/>
            </a:pPr>
            <a:endParaRPr lang="ru-RU" sz="14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00034" y="1857364"/>
            <a:ext cx="8229600" cy="3000396"/>
          </a:xfrm>
        </p:spPr>
        <p:txBody>
          <a:bodyPr>
            <a:noAutofit/>
          </a:bodyPr>
          <a:lstStyle/>
          <a:p>
            <a:pPr marL="0" indent="457200" algn="just">
              <a:spcBef>
                <a:spcPts val="0"/>
              </a:spcBef>
              <a:buNone/>
            </a:pPr>
            <a:r>
              <a:rPr lang="ru-RU" sz="1600" dirty="0" smtClean="0">
                <a:latin typeface="Times New Roman" pitchFamily="18" charset="0"/>
                <a:cs typeface="Times New Roman" pitchFamily="18" charset="0"/>
              </a:rPr>
              <a:t>Реализация </a:t>
            </a:r>
            <a:r>
              <a:rPr lang="ru-RU" sz="1600" dirty="0">
                <a:latin typeface="Times New Roman" pitchFamily="18" charset="0"/>
                <a:cs typeface="Times New Roman" pitchFamily="18" charset="0"/>
              </a:rPr>
              <a:t>генерального плана </a:t>
            </a:r>
            <a:r>
              <a:rPr lang="ru-RU" sz="1600" dirty="0" smtClean="0">
                <a:latin typeface="Times New Roman" pitchFamily="18" charset="0"/>
                <a:cs typeface="Times New Roman" pitchFamily="18" charset="0"/>
              </a:rPr>
              <a:t>поселения осуществляется </a:t>
            </a:r>
            <a:r>
              <a:rPr lang="ru-RU" sz="1600" dirty="0">
                <a:latin typeface="Times New Roman" pitchFamily="18" charset="0"/>
                <a:cs typeface="Times New Roman" pitchFamily="18" charset="0"/>
              </a:rPr>
              <a:t>путем выполнения мероприятий, которые предусмотрены программами, утвержденными местной администрацией </a:t>
            </a:r>
            <a:r>
              <a:rPr lang="ru-RU" sz="1600" dirty="0" smtClean="0">
                <a:latin typeface="Times New Roman" pitchFamily="18" charset="0"/>
                <a:cs typeface="Times New Roman" pitchFamily="18" charset="0"/>
              </a:rPr>
              <a:t>и </a:t>
            </a:r>
            <a:r>
              <a:rPr lang="ru-RU" sz="1600" dirty="0">
                <a:latin typeface="Times New Roman" pitchFamily="18" charset="0"/>
                <a:cs typeface="Times New Roman" pitchFamily="18" charset="0"/>
              </a:rPr>
              <a:t>реализуемыми за счет средств местного бюджета, или нормативными правовыми актами местной </a:t>
            </a:r>
            <a:r>
              <a:rPr lang="ru-RU" sz="1600" dirty="0" smtClean="0">
                <a:latin typeface="Times New Roman" pitchFamily="18" charset="0"/>
                <a:cs typeface="Times New Roman" pitchFamily="18" charset="0"/>
              </a:rPr>
              <a:t>администрации, </a:t>
            </a:r>
            <a:r>
              <a:rPr lang="ru-RU" sz="1600" dirty="0">
                <a:latin typeface="Times New Roman" pitchFamily="18" charset="0"/>
                <a:cs typeface="Times New Roman" pitchFamily="18" charset="0"/>
              </a:rPr>
              <a:t>или в установленном местной администрацией </a:t>
            </a:r>
            <a:r>
              <a:rPr lang="ru-RU" sz="1600" dirty="0" smtClean="0">
                <a:latin typeface="Times New Roman" pitchFamily="18" charset="0"/>
                <a:cs typeface="Times New Roman" pitchFamily="18" charset="0"/>
              </a:rPr>
              <a:t>порядке </a:t>
            </a:r>
            <a:r>
              <a:rPr lang="ru-RU" sz="1600" dirty="0">
                <a:latin typeface="Times New Roman" pitchFamily="18" charset="0"/>
                <a:cs typeface="Times New Roman" pitchFamily="18" charset="0"/>
              </a:rPr>
              <a:t>решениями главных распорядителей средств местного бюджета, программами комплексного развития систем коммунальной </a:t>
            </a:r>
            <a:r>
              <a:rPr lang="ru-RU" sz="1600" dirty="0" smtClean="0">
                <a:latin typeface="Times New Roman" pitchFamily="18" charset="0"/>
                <a:cs typeface="Times New Roman" pitchFamily="18" charset="0"/>
              </a:rPr>
              <a:t>инфраструктуры, </a:t>
            </a:r>
            <a:r>
              <a:rPr lang="ru-RU" sz="1600" dirty="0">
                <a:latin typeface="Times New Roman" pitchFamily="18" charset="0"/>
                <a:cs typeface="Times New Roman" pitchFamily="18" charset="0"/>
              </a:rPr>
              <a:t>программами комплексного развития транспортной </a:t>
            </a:r>
            <a:r>
              <a:rPr lang="ru-RU" sz="1600" dirty="0" smtClean="0">
                <a:latin typeface="Times New Roman" pitchFamily="18" charset="0"/>
                <a:cs typeface="Times New Roman" pitchFamily="18" charset="0"/>
              </a:rPr>
              <a:t>инфраструктуры, </a:t>
            </a:r>
            <a:r>
              <a:rPr lang="ru-RU" sz="1600" dirty="0">
                <a:latin typeface="Times New Roman" pitchFamily="18" charset="0"/>
                <a:cs typeface="Times New Roman" pitchFamily="18" charset="0"/>
              </a:rPr>
              <a:t>программами комплексного развития социальной инфраструктуры </a:t>
            </a:r>
            <a:r>
              <a:rPr lang="ru-RU" sz="1600" dirty="0" smtClean="0">
                <a:latin typeface="Times New Roman" pitchFamily="18" charset="0"/>
                <a:cs typeface="Times New Roman" pitchFamily="18" charset="0"/>
              </a:rPr>
              <a:t>и </a:t>
            </a:r>
            <a:r>
              <a:rPr lang="ru-RU" sz="1600" dirty="0">
                <a:latin typeface="Times New Roman" pitchFamily="18" charset="0"/>
                <a:cs typeface="Times New Roman" pitchFamily="18" charset="0"/>
              </a:rPr>
              <a:t>(при наличии) инвестиционными программами организаций коммунального комплекса.</a:t>
            </a:r>
          </a:p>
          <a:p>
            <a:endParaRPr lang="ru-RU" sz="1400" dirty="0"/>
          </a:p>
        </p:txBody>
      </p:sp>
      <p:sp>
        <p:nvSpPr>
          <p:cNvPr id="4" name="Заголовок 1"/>
          <p:cNvSpPr>
            <a:spLocks noGrp="1"/>
          </p:cNvSpPr>
          <p:nvPr>
            <p:ph type="title"/>
          </p:nvPr>
        </p:nvSpPr>
        <p:spPr>
          <a:xfrm>
            <a:off x="428596" y="428604"/>
            <a:ext cx="8229600" cy="868346"/>
          </a:xfrm>
        </p:spPr>
        <p:txBody>
          <a:bodyPr>
            <a:normAutofit fontScale="90000"/>
          </a:bodyPr>
          <a:lstStyle/>
          <a:p>
            <a:r>
              <a:rPr lang="ru-RU" sz="2400" b="1" cap="all" dirty="0"/>
              <a:t>Реализация документов территориального </a:t>
            </a:r>
            <a:r>
              <a:rPr lang="ru-RU" sz="2400" b="1" cap="all" dirty="0" smtClean="0"/>
              <a:t>планирования (генеральные планы)</a:t>
            </a:r>
            <a:r>
              <a:rPr lang="ru-RU" sz="1800" b="1" dirty="0"/>
              <a:t/>
            </a:r>
            <a:br>
              <a:rPr lang="ru-RU" sz="1800" b="1" dirty="0"/>
            </a:br>
            <a:endParaRPr lang="ru-RU" sz="1800" dirty="0"/>
          </a:p>
        </p:txBody>
      </p:sp>
    </p:spTree>
    <p:extLst>
      <p:ext uri="{BB962C8B-B14F-4D97-AF65-F5344CB8AC3E}">
        <p14:creationId xmlns:p14="http://schemas.microsoft.com/office/powerpoint/2010/main" xmlns="" val="35605907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14290"/>
            <a:ext cx="8229600" cy="6429420"/>
          </a:xfrm>
        </p:spPr>
        <p:txBody>
          <a:bodyPr>
            <a:noAutofit/>
          </a:bodyPr>
          <a:lstStyle/>
          <a:p>
            <a:pPr marL="0" indent="457200" algn="just">
              <a:spcBef>
                <a:spcPts val="0"/>
              </a:spcBef>
              <a:buNone/>
            </a:pPr>
            <a:r>
              <a:rPr lang="ru-RU" sz="1400" dirty="0" smtClean="0">
                <a:latin typeface="Times New Roman" pitchFamily="18" charset="0"/>
                <a:cs typeface="Times New Roman" pitchFamily="18" charset="0"/>
              </a:rPr>
              <a:t>Программы комплексного развития систем коммунальной инфраструктуры, программы комплексного развития транспортной инфраструктуры, программы комплексного развития социальной инфраструктуры (далее - Программы) разрабатываются и утверждаются органами местного самоуправления </a:t>
            </a:r>
            <a:r>
              <a:rPr lang="ru-RU" sz="1400" u="sng" dirty="0" smtClean="0">
                <a:solidFill>
                  <a:srgbClr val="FF0000"/>
                </a:solidFill>
                <a:latin typeface="Times New Roman" pitchFamily="18" charset="0"/>
                <a:cs typeface="Times New Roman" pitchFamily="18" charset="0"/>
              </a:rPr>
              <a:t>в шестимесячный срок </a:t>
            </a:r>
            <a:r>
              <a:rPr lang="ru-RU" sz="1400" dirty="0" smtClean="0">
                <a:latin typeface="Times New Roman" pitchFamily="18" charset="0"/>
                <a:cs typeface="Times New Roman" pitchFamily="18" charset="0"/>
              </a:rPr>
              <a:t>с даты утверждения генеральных планов. </a:t>
            </a:r>
          </a:p>
          <a:p>
            <a:pPr marL="0" indent="457200" algn="just">
              <a:spcBef>
                <a:spcPts val="0"/>
              </a:spcBef>
              <a:buNone/>
            </a:pPr>
            <a:r>
              <a:rPr lang="ru-RU" sz="1400" dirty="0" smtClean="0">
                <a:latin typeface="Times New Roman" pitchFamily="18" charset="0"/>
                <a:cs typeface="Times New Roman" pitchFamily="18" charset="0"/>
              </a:rPr>
              <a:t>Программы содержат графики выполнения мероприятий, предусмотренных указанными программами.</a:t>
            </a:r>
          </a:p>
          <a:p>
            <a:pPr marL="0" indent="457200" algn="just">
              <a:spcBef>
                <a:spcPts val="0"/>
              </a:spcBef>
              <a:buNone/>
            </a:pPr>
            <a:r>
              <a:rPr lang="ru-RU" sz="1400" dirty="0" smtClean="0">
                <a:latin typeface="Times New Roman" pitchFamily="18" charset="0"/>
                <a:cs typeface="Times New Roman" pitchFamily="18" charset="0"/>
              </a:rPr>
              <a:t>Проекты программ </a:t>
            </a:r>
            <a:r>
              <a:rPr lang="ru-RU" sz="1400" u="sng" dirty="0" smtClean="0">
                <a:solidFill>
                  <a:srgbClr val="FF0000"/>
                </a:solidFill>
                <a:latin typeface="Times New Roman" pitchFamily="18" charset="0"/>
                <a:cs typeface="Times New Roman" pitchFamily="18" charset="0"/>
              </a:rPr>
              <a:t>подлежат размещению на официальном сайте органа местного самоуправления</a:t>
            </a:r>
            <a:r>
              <a:rPr lang="ru-RU" sz="1400" dirty="0" smtClean="0">
                <a:latin typeface="Times New Roman" pitchFamily="18" charset="0"/>
                <a:cs typeface="Times New Roman" pitchFamily="18" charset="0"/>
              </a:rPr>
              <a:t> и опубликованию в порядке, установленном для официального опубликования муниципальных правовых актов, иной официальной информации, </a:t>
            </a:r>
            <a:r>
              <a:rPr lang="ru-RU" sz="1400" dirty="0" smtClean="0">
                <a:solidFill>
                  <a:srgbClr val="FF0000"/>
                </a:solidFill>
                <a:latin typeface="Times New Roman" pitchFamily="18" charset="0"/>
                <a:cs typeface="Times New Roman" pitchFamily="18" charset="0"/>
              </a:rPr>
              <a:t>не менее чем за 30 дней до их утверждения</a:t>
            </a:r>
            <a:r>
              <a:rPr lang="ru-RU" sz="1400" dirty="0" smtClean="0">
                <a:latin typeface="Times New Roman" pitchFamily="18" charset="0"/>
                <a:cs typeface="Times New Roman" pitchFamily="18" charset="0"/>
              </a:rPr>
              <a:t>.</a:t>
            </a:r>
          </a:p>
          <a:p>
            <a:pPr marL="0" indent="457200" algn="just">
              <a:spcBef>
                <a:spcPts val="0"/>
              </a:spcBef>
              <a:buNone/>
            </a:pPr>
            <a:r>
              <a:rPr lang="ru-RU" sz="1400" dirty="0" smtClean="0">
                <a:latin typeface="Times New Roman" pitchFamily="18" charset="0"/>
                <a:cs typeface="Times New Roman" pitchFamily="18" charset="0"/>
              </a:rPr>
              <a:t> В случае, если программы, реализуемые за счет средств федерального бюджета, бюджетов субъектов Российской Федерации, местных бюджетов, решения органов государственной власти, органов местного самоуправления, иных главных распорядителей средств соответствующих бюджетов, предусматривающие создание объектов федерального значения, объектов регионального значения, объектов местного значения, инвестиционные программы субъектов естественных монополий, организаций коммунального комплекса приняты до утверждения документов территориального планирования и предусматривают создание объектов федерального значения, объектов регионального значения, объектов местного значения, подлежащих отображению в документах территориального планирования, но не предусмотренных указанными документами территориального планирования, такие программы и решения подлежат в </a:t>
            </a:r>
            <a:r>
              <a:rPr lang="ru-RU" sz="1400" dirty="0" smtClean="0">
                <a:solidFill>
                  <a:srgbClr val="FF0000"/>
                </a:solidFill>
                <a:latin typeface="Times New Roman" pitchFamily="18" charset="0"/>
                <a:cs typeface="Times New Roman" pitchFamily="18" charset="0"/>
              </a:rPr>
              <a:t>двухмесячный срок с даты утверждения указанных документов территориального планирования приведению в соответствие с ними</a:t>
            </a:r>
            <a:r>
              <a:rPr lang="ru-RU" sz="1400" dirty="0" smtClean="0">
                <a:latin typeface="Times New Roman" pitchFamily="18" charset="0"/>
                <a:cs typeface="Times New Roman" pitchFamily="18" charset="0"/>
              </a:rPr>
              <a:t>.</a:t>
            </a:r>
          </a:p>
          <a:p>
            <a:pPr marL="0" indent="457200" algn="just">
              <a:spcBef>
                <a:spcPts val="0"/>
              </a:spcBef>
              <a:buNone/>
            </a:pPr>
            <a:r>
              <a:rPr lang="ru-RU" sz="1400" dirty="0" smtClean="0">
                <a:latin typeface="Times New Roman" pitchFamily="18" charset="0"/>
                <a:cs typeface="Times New Roman" pitchFamily="18" charset="0"/>
              </a:rPr>
              <a:t> В случае, если программы, реализуемые за счет средств федерального бюджета, бюджетов субъектов Российской Федерации, местных бюджетов, решения органов государственной власти, органов местного самоуправления, иных главных распорядителей средств соответствующих бюджетов, предусматривающие создание объектов федерального значения, объектов регионального значения, объектов местного значения, инвестиционные программы субъектов естественных монополий, организаций коммунального комплекса принимаются после утверждения документов территориального планирования и предусматривают создание объектов федерального значения, объектов регионального значения, объектов местного значения, подлежащих отображению в документах территориального планирования, но не предусмотренных указанными документами территориального планирования, в указанные документы территориального планирования в пятимесячный срок с даты утверждения таких программ и принятия таких решений вносятся соответствующие изменения.</a:t>
            </a:r>
          </a:p>
          <a:p>
            <a:endParaRPr lang="ru-RU" sz="1400" dirty="0" smtClean="0">
              <a:latin typeface="Times New Roman" pitchFamily="18" charset="0"/>
              <a:cs typeface="Times New Roman" pitchFamily="18" charset="0"/>
            </a:endParaRPr>
          </a:p>
          <a:p>
            <a:endParaRPr lang="ru-RU" sz="1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smtClean="0">
                <a:latin typeface="Times New Roman" pitchFamily="18" charset="0"/>
                <a:cs typeface="Times New Roman" pitchFamily="18" charset="0"/>
              </a:rPr>
              <a:t>СРОКИ РЕАЛИЗАЦИИ ДОКУМЕНТОВ ТЕРРИТОРИАЛЬНОГО ПЛАНИРОВАНИЯ</a:t>
            </a:r>
            <a:endParaRPr lang="ru-RU" sz="2400" dirty="0"/>
          </a:p>
        </p:txBody>
      </p:sp>
      <p:sp>
        <p:nvSpPr>
          <p:cNvPr id="3" name="Содержимое 2"/>
          <p:cNvSpPr>
            <a:spLocks noGrp="1"/>
          </p:cNvSpPr>
          <p:nvPr>
            <p:ph idx="1"/>
          </p:nvPr>
        </p:nvSpPr>
        <p:spPr>
          <a:xfrm>
            <a:off x="500034" y="4286256"/>
            <a:ext cx="8229600" cy="1471610"/>
          </a:xfrm>
        </p:spPr>
        <p:txBody>
          <a:bodyPr>
            <a:normAutofit/>
          </a:bodyPr>
          <a:lstStyle/>
          <a:p>
            <a:pPr marL="0" indent="0">
              <a:buNone/>
            </a:pPr>
            <a:r>
              <a:rPr lang="ru-RU" sz="2000" dirty="0" smtClean="0">
                <a:latin typeface="Times New Roman" pitchFamily="18" charset="0"/>
                <a:cs typeface="Times New Roman" pitchFamily="18" charset="0"/>
              </a:rPr>
              <a:t>Генеральные планы поселений, генеральные планы городских округов - не менее чем 20 лет.</a:t>
            </a:r>
          </a:p>
          <a:p>
            <a:pPr marL="0" indent="0">
              <a:buNone/>
            </a:pPr>
            <a:endParaRPr lang="ru-RU" dirty="0" smtClean="0">
              <a:latin typeface="Times New Roman" pitchFamily="18" charset="0"/>
              <a:cs typeface="Times New Roman" pitchFamily="18" charset="0"/>
            </a:endParaRPr>
          </a:p>
          <a:p>
            <a:endParaRPr lang="ru-RU" dirty="0"/>
          </a:p>
        </p:txBody>
      </p:sp>
      <p:sp>
        <p:nvSpPr>
          <p:cNvPr id="4" name="Содержимое 2"/>
          <p:cNvSpPr txBox="1">
            <a:spLocks/>
          </p:cNvSpPr>
          <p:nvPr/>
        </p:nvSpPr>
        <p:spPr>
          <a:xfrm>
            <a:off x="428596" y="1785926"/>
            <a:ext cx="8363272" cy="1857388"/>
          </a:xfrm>
          <a:prstGeom prst="rect">
            <a:avLst/>
          </a:prstGeom>
        </p:spPr>
        <p:txBody>
          <a:bodyPr vert="horz" lIns="91440" tIns="45720" rIns="91440" bIns="45720" numCol="3" rtlCol="0">
            <a:no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sz="16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СТП Российской Федерации,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sz="16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СТП субъектов Российской Федерации,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sz="16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СТП муниципальных районов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ru-RU" sz="16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ru-RU" sz="16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sz="16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Линейные объекты федерального значения, регионального значения, местного значения</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sz="16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ru-RU" sz="16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ru-RU" sz="16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sz="16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срок не менее чем </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sz="16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двадцать лет</a:t>
            </a:r>
            <a:endParaRPr kumimoji="0" lang="ru-RU" sz="1600" b="0" i="0" u="none" strike="noStrike" kern="1200" cap="none" spc="0" normalizeH="0" baseline="0" noProof="0" dirty="0">
              <a:ln>
                <a:noFill/>
              </a:ln>
              <a:solidFill>
                <a:schemeClr val="tx1"/>
              </a:solidFill>
              <a:effectLst/>
              <a:uLnTx/>
              <a:uFillTx/>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50106"/>
          </a:xfrm>
        </p:spPr>
        <p:txBody>
          <a:bodyPr>
            <a:noAutofit/>
          </a:bodyPr>
          <a:lstStyle/>
          <a:p>
            <a:r>
              <a:rPr lang="ru-RU" sz="2400" b="1" dirty="0" smtClean="0">
                <a:latin typeface="Times New Roman" pitchFamily="18" charset="0"/>
                <a:cs typeface="Times New Roman" pitchFamily="18" charset="0"/>
              </a:rPr>
              <a:t>ТЕРМИНОЛОГИЯ  И НОРМАТИВНОЕ ПРАВОВОЕ </a:t>
            </a:r>
            <a:br>
              <a:rPr lang="ru-RU" sz="2400" b="1" dirty="0" smtClean="0">
                <a:latin typeface="Times New Roman" pitchFamily="18" charset="0"/>
                <a:cs typeface="Times New Roman" pitchFamily="18" charset="0"/>
              </a:rPr>
            </a:br>
            <a:r>
              <a:rPr lang="ru-RU" sz="2400" b="1" dirty="0" smtClean="0">
                <a:latin typeface="Times New Roman" pitchFamily="18" charset="0"/>
                <a:cs typeface="Times New Roman" pitchFamily="18" charset="0"/>
              </a:rPr>
              <a:t>РЕГУЛИРОВАНИЕ</a:t>
            </a:r>
            <a:endParaRPr lang="ru-RU" sz="2400" b="1"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85000" lnSpcReduction="10000"/>
          </a:bodyPr>
          <a:lstStyle/>
          <a:p>
            <a:pPr marL="0" indent="457200" algn="just">
              <a:buNone/>
            </a:pPr>
            <a:r>
              <a:rPr lang="ru-RU" sz="1600" cap="all" dirty="0">
                <a:latin typeface="Times New Roman" pitchFamily="18" charset="0"/>
                <a:cs typeface="Times New Roman" pitchFamily="18" charset="0"/>
              </a:rPr>
              <a:t>территориальное планирование </a:t>
            </a:r>
            <a:r>
              <a:rPr lang="ru-RU" sz="1400" dirty="0"/>
              <a:t>- </a:t>
            </a:r>
            <a:r>
              <a:rPr lang="ru-RU" sz="1600" dirty="0">
                <a:latin typeface="Times New Roman" pitchFamily="18" charset="0"/>
                <a:cs typeface="Times New Roman" pitchFamily="18" charset="0"/>
              </a:rPr>
              <a:t>планирование развития территорий, в том числе для установления функциональных зон, определения планируемого размещения объектов федерального значения, объектов регионального значения, объектов местного </a:t>
            </a:r>
            <a:r>
              <a:rPr lang="ru-RU" sz="1600" dirty="0" smtClean="0">
                <a:latin typeface="Times New Roman" pitchFamily="18" charset="0"/>
                <a:cs typeface="Times New Roman" pitchFamily="18" charset="0"/>
              </a:rPr>
              <a:t>значения.</a:t>
            </a:r>
            <a:endParaRPr lang="ru-RU" sz="1600" dirty="0">
              <a:latin typeface="Times New Roman" pitchFamily="18" charset="0"/>
              <a:cs typeface="Times New Roman" pitchFamily="18" charset="0"/>
            </a:endParaRPr>
          </a:p>
          <a:p>
            <a:pPr marL="0" indent="457200" algn="just">
              <a:buNone/>
            </a:pPr>
            <a:r>
              <a:rPr lang="ru-RU" sz="1600" dirty="0">
                <a:latin typeface="Times New Roman" pitchFamily="18" charset="0"/>
                <a:cs typeface="Times New Roman" pitchFamily="18" charset="0"/>
              </a:rPr>
              <a:t>Территориальное планирование направлено на определение в документах территориального планирования назначения территорий исходя из совокупности социальных, экономических, экологических и иных факторов в целях обеспечения устойчивого развития территорий, развития инженерной, транспортной и социальной инфраструктур, обеспечения учета интересов граждан и их объединений, Российской Федерации, субъектов Российской Федерации, муниципальных образований</a:t>
            </a:r>
            <a:r>
              <a:rPr lang="ru-RU" sz="1600" dirty="0" smtClean="0">
                <a:latin typeface="Times New Roman" pitchFamily="18" charset="0"/>
                <a:cs typeface="Times New Roman" pitchFamily="18" charset="0"/>
              </a:rPr>
              <a:t>.</a:t>
            </a:r>
          </a:p>
          <a:p>
            <a:r>
              <a:rPr lang="ru-RU" sz="1600" dirty="0" smtClean="0">
                <a:latin typeface="Times New Roman" pitchFamily="18" charset="0"/>
                <a:cs typeface="Times New Roman" pitchFamily="18" charset="0"/>
              </a:rPr>
              <a:t>Постановление Правительства РФ от 31.03.2017 N 403</a:t>
            </a:r>
          </a:p>
          <a:p>
            <a:pPr marL="0" indent="0">
              <a:buNone/>
            </a:pPr>
            <a:r>
              <a:rPr lang="ru-RU" sz="1600" dirty="0" smtClean="0">
                <a:latin typeface="Times New Roman" pitchFamily="18" charset="0"/>
                <a:cs typeface="Times New Roman" pitchFamily="18" charset="0"/>
              </a:rPr>
              <a:t>"Об установлении требований к составу и порядку работы согласительных комиссий по рассмотрению разногласий органов исполнительной власти субъектов Российской Федерации, органов местного самоуправления муниципальных районов, городских округов, поселений в отношении документации по планировке территории, предусматривающей размещение объекта регионального значения или объекта местного значения муниципального района, городского округа, поселения"</a:t>
            </a:r>
          </a:p>
          <a:p>
            <a:r>
              <a:rPr lang="ru-RU" sz="1600" dirty="0" smtClean="0">
                <a:latin typeface="Times New Roman" pitchFamily="18" charset="0"/>
                <a:cs typeface="Times New Roman" pitchFamily="18" charset="0"/>
              </a:rPr>
              <a:t>Приказ Минэкономразвития России от 07.12.2016 N 793</a:t>
            </a:r>
          </a:p>
          <a:p>
            <a:pPr marL="0" indent="0">
              <a:buNone/>
            </a:pPr>
            <a:r>
              <a:rPr lang="ru-RU" sz="1600" dirty="0" smtClean="0">
                <a:latin typeface="Times New Roman" pitchFamily="18" charset="0"/>
                <a:cs typeface="Times New Roman" pitchFamily="18" charset="0"/>
              </a:rPr>
              <a:t>"Об утверждении Требований к описанию и отображению в документах территориального планирования объектов федерального значения, объектов регионального значения, объектов местного значения"</a:t>
            </a:r>
          </a:p>
          <a:p>
            <a:r>
              <a:rPr lang="ru-RU" sz="1600" dirty="0" smtClean="0">
                <a:latin typeface="Times New Roman" pitchFamily="18" charset="0"/>
                <a:cs typeface="Times New Roman" pitchFamily="18" charset="0"/>
              </a:rPr>
              <a:t>Приказ Минэкономразвития России от 21.07.2016 N 460</a:t>
            </a:r>
          </a:p>
          <a:p>
            <a:pPr marL="0" indent="0">
              <a:buNone/>
            </a:pPr>
            <a:r>
              <a:rPr lang="ru-RU" sz="1600" dirty="0" smtClean="0">
                <a:latin typeface="Times New Roman" pitchFamily="18" charset="0"/>
                <a:cs typeface="Times New Roman" pitchFamily="18" charset="0"/>
              </a:rPr>
              <a:t>"Об утверждении порядка согласования проектов документов территориального планирования муниципальных образований, состава и порядка работы согласительной комиссии при согласовании проектов документов территориального планирования"</a:t>
            </a:r>
            <a:endParaRPr lang="ru-RU" sz="16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200" b="1" cap="all" dirty="0" smtClean="0">
                <a:latin typeface="Times New Roman" pitchFamily="18" charset="0"/>
                <a:cs typeface="Times New Roman" pitchFamily="18" charset="0"/>
              </a:rPr>
              <a:t>Документы территориального планирования</a:t>
            </a:r>
            <a:endParaRPr lang="ru-RU" sz="2200" b="1" cap="all"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r>
              <a:rPr lang="ru-RU" sz="1400" cap="all" dirty="0" smtClean="0">
                <a:latin typeface="Times New Roman" pitchFamily="18" charset="0"/>
                <a:cs typeface="Times New Roman" pitchFamily="18" charset="0"/>
              </a:rPr>
              <a:t>документы </a:t>
            </a:r>
            <a:r>
              <a:rPr lang="ru-RU" sz="1400" cap="all" dirty="0">
                <a:latin typeface="Times New Roman" pitchFamily="18" charset="0"/>
                <a:cs typeface="Times New Roman" pitchFamily="18" charset="0"/>
              </a:rPr>
              <a:t>территориального планирования Российской Федерации</a:t>
            </a:r>
            <a:r>
              <a:rPr lang="ru-RU" sz="1400" cap="all" dirty="0" smtClean="0">
                <a:latin typeface="Times New Roman" pitchFamily="18" charset="0"/>
                <a:cs typeface="Times New Roman" pitchFamily="18" charset="0"/>
              </a:rPr>
              <a:t>;</a:t>
            </a:r>
          </a:p>
          <a:p>
            <a:pPr marL="0" indent="0">
              <a:buNone/>
            </a:pPr>
            <a:endParaRPr lang="ru-RU" sz="1400" cap="all" dirty="0">
              <a:latin typeface="Times New Roman" pitchFamily="18" charset="0"/>
              <a:cs typeface="Times New Roman" pitchFamily="18" charset="0"/>
            </a:endParaRPr>
          </a:p>
          <a:p>
            <a:r>
              <a:rPr lang="ru-RU" sz="1400" cap="all" dirty="0" smtClean="0">
                <a:latin typeface="Times New Roman" pitchFamily="18" charset="0"/>
                <a:cs typeface="Times New Roman" pitchFamily="18" charset="0"/>
              </a:rPr>
              <a:t>документы </a:t>
            </a:r>
            <a:r>
              <a:rPr lang="ru-RU" sz="1400" cap="all" dirty="0">
                <a:latin typeface="Times New Roman" pitchFamily="18" charset="0"/>
                <a:cs typeface="Times New Roman" pitchFamily="18" charset="0"/>
              </a:rPr>
              <a:t>территориального планирования субъектов Российской </a:t>
            </a:r>
            <a:r>
              <a:rPr lang="ru-RU" sz="1400" cap="all" dirty="0" smtClean="0">
                <a:latin typeface="Times New Roman" pitchFamily="18" charset="0"/>
                <a:cs typeface="Times New Roman" pitchFamily="18" charset="0"/>
              </a:rPr>
              <a:t>Федерации </a:t>
            </a:r>
          </a:p>
          <a:p>
            <a:pPr marL="0" indent="0">
              <a:buNone/>
            </a:pPr>
            <a:endParaRPr lang="ru-RU" sz="1400" cap="all" dirty="0" smtClean="0">
              <a:latin typeface="Times New Roman" pitchFamily="18" charset="0"/>
              <a:cs typeface="Times New Roman" pitchFamily="18" charset="0"/>
            </a:endParaRPr>
          </a:p>
          <a:p>
            <a:pPr marL="0" indent="0">
              <a:buNone/>
            </a:pPr>
            <a:r>
              <a:rPr lang="ru-RU" sz="1400" i="1" u="sng" dirty="0" smtClean="0">
                <a:latin typeface="Times New Roman" pitchFamily="18" charset="0"/>
                <a:cs typeface="Times New Roman" pitchFamily="18" charset="0"/>
              </a:rPr>
              <a:t>- СХЕМА ТЕРРИТОРИАЛЬНОГО ПЛАНИРОВАНИЯ ИРКУТСКОЙ ОБЛАСТИ;</a:t>
            </a:r>
          </a:p>
          <a:p>
            <a:pPr marL="0" indent="0">
              <a:buNone/>
            </a:pPr>
            <a:endParaRPr lang="ru-RU" sz="1400" u="sng" dirty="0">
              <a:latin typeface="Times New Roman" pitchFamily="18" charset="0"/>
              <a:cs typeface="Times New Roman" pitchFamily="18" charset="0"/>
            </a:endParaRPr>
          </a:p>
          <a:p>
            <a:r>
              <a:rPr lang="ru-RU" sz="1400" cap="all" dirty="0" smtClean="0">
                <a:latin typeface="Times New Roman" pitchFamily="18" charset="0"/>
                <a:cs typeface="Times New Roman" pitchFamily="18" charset="0"/>
              </a:rPr>
              <a:t>документы </a:t>
            </a:r>
            <a:r>
              <a:rPr lang="ru-RU" sz="1400" cap="all" dirty="0">
                <a:latin typeface="Times New Roman" pitchFamily="18" charset="0"/>
                <a:cs typeface="Times New Roman" pitchFamily="18" charset="0"/>
              </a:rPr>
              <a:t>территориального планирования муниципальных </a:t>
            </a:r>
            <a:r>
              <a:rPr lang="ru-RU" sz="1400" cap="all" dirty="0" smtClean="0">
                <a:latin typeface="Times New Roman" pitchFamily="18" charset="0"/>
                <a:cs typeface="Times New Roman" pitchFamily="18" charset="0"/>
              </a:rPr>
              <a:t>образований</a:t>
            </a:r>
          </a:p>
          <a:p>
            <a:pPr marL="0" indent="0">
              <a:buNone/>
            </a:pPr>
            <a:endParaRPr lang="ru-RU" sz="1400" cap="all" dirty="0" smtClean="0">
              <a:latin typeface="Times New Roman" pitchFamily="18" charset="0"/>
              <a:cs typeface="Times New Roman" pitchFamily="18" charset="0"/>
            </a:endParaRPr>
          </a:p>
          <a:p>
            <a:pPr marL="0" indent="0">
              <a:buFontTx/>
              <a:buChar char="-"/>
            </a:pPr>
            <a:r>
              <a:rPr lang="ru-RU" sz="1400" i="1" u="sng" dirty="0" smtClean="0">
                <a:latin typeface="Times New Roman" pitchFamily="18" charset="0"/>
                <a:cs typeface="Times New Roman" pitchFamily="18" charset="0"/>
              </a:rPr>
              <a:t>СХЕМА ТЕРРИТОРИАЛЬНОГО ПЛАНИРОВАНИЯ ИРКУТСКОГО РАЙОННОГО МУНИЦИПАЛЬНОГО ОБРАЗОВАНИЯ,</a:t>
            </a:r>
          </a:p>
          <a:p>
            <a:pPr marL="0" indent="0">
              <a:buFontTx/>
              <a:buChar char="-"/>
            </a:pPr>
            <a:endParaRPr lang="ru-RU" sz="1400" i="1" u="sng" dirty="0" smtClean="0">
              <a:latin typeface="Times New Roman" pitchFamily="18" charset="0"/>
              <a:cs typeface="Times New Roman" pitchFamily="18" charset="0"/>
            </a:endParaRPr>
          </a:p>
          <a:p>
            <a:pPr marL="0" indent="0">
              <a:buNone/>
            </a:pPr>
            <a:r>
              <a:rPr lang="ru-RU" sz="1600" i="1" dirty="0" smtClean="0">
                <a:latin typeface="Times New Roman" pitchFamily="18" charset="0"/>
                <a:cs typeface="Times New Roman" pitchFamily="18" charset="0"/>
              </a:rPr>
              <a:t>-</a:t>
            </a:r>
            <a:r>
              <a:rPr lang="ru-RU" sz="1400" i="1" u="sng" dirty="0" smtClean="0">
                <a:latin typeface="Times New Roman" pitchFamily="18" charset="0"/>
                <a:cs typeface="Times New Roman" pitchFamily="18" charset="0"/>
              </a:rPr>
              <a:t>ГЕНЕРАЛЬНЫЕ ПЛАНЫ МУНИЦИПАЛЬНЫХ ОБРАЗОВАНИЙ</a:t>
            </a:r>
            <a:r>
              <a:rPr lang="ru-RU" sz="1600" i="1" dirty="0" smtClean="0">
                <a:latin typeface="Times New Roman" pitchFamily="18" charset="0"/>
                <a:cs typeface="Times New Roman" pitchFamily="18" charset="0"/>
              </a:rPr>
              <a:t>.</a:t>
            </a:r>
            <a:endParaRPr lang="ru-RU" sz="16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0"/>
            <a:ext cx="8229600" cy="620688"/>
          </a:xfrm>
        </p:spPr>
        <p:txBody>
          <a:bodyPr>
            <a:normAutofit fontScale="90000"/>
          </a:bodyPr>
          <a:lstStyle/>
          <a:p>
            <a:r>
              <a:rPr lang="ru-RU" sz="2200" b="1" cap="all" dirty="0">
                <a:latin typeface="Times New Roman" pitchFamily="18" charset="0"/>
                <a:cs typeface="Times New Roman" pitchFamily="18" charset="0"/>
              </a:rPr>
              <a:t>Содержание документов территориального планирования Российской Федерации</a:t>
            </a:r>
            <a:r>
              <a:rPr lang="ru-RU" sz="1600" dirty="0"/>
              <a:t/>
            </a:r>
            <a:br>
              <a:rPr lang="ru-RU" sz="1600" dirty="0"/>
            </a:br>
            <a:endParaRPr lang="ru-RU" sz="1600" dirty="0">
              <a:latin typeface="Times New Roman" pitchFamily="18" charset="0"/>
              <a:cs typeface="Times New Roman" pitchFamily="18" charset="0"/>
            </a:endParaRPr>
          </a:p>
        </p:txBody>
      </p:sp>
      <p:sp>
        <p:nvSpPr>
          <p:cNvPr id="3" name="Содержимое 2"/>
          <p:cNvSpPr>
            <a:spLocks noGrp="1"/>
          </p:cNvSpPr>
          <p:nvPr>
            <p:ph idx="1"/>
          </p:nvPr>
        </p:nvSpPr>
        <p:spPr>
          <a:xfrm>
            <a:off x="251520" y="404664"/>
            <a:ext cx="8784976" cy="6696744"/>
          </a:xfrm>
        </p:spPr>
        <p:txBody>
          <a:bodyPr>
            <a:noAutofit/>
          </a:bodyPr>
          <a:lstStyle/>
          <a:p>
            <a:pPr marL="0" indent="457200">
              <a:buNone/>
            </a:pPr>
            <a:r>
              <a:rPr lang="ru-RU" sz="1400" dirty="0" smtClean="0">
                <a:latin typeface="Times New Roman" pitchFamily="18" charset="0"/>
                <a:cs typeface="Times New Roman" pitchFamily="18" charset="0"/>
              </a:rPr>
              <a:t>Документами </a:t>
            </a:r>
            <a:r>
              <a:rPr lang="ru-RU" sz="1400" dirty="0">
                <a:latin typeface="Times New Roman" pitchFamily="18" charset="0"/>
                <a:cs typeface="Times New Roman" pitchFamily="18" charset="0"/>
              </a:rPr>
              <a:t>территориального планирования Российской Федерации являются схемы территориального планирования Российской Федерации в следующих областях:</a:t>
            </a:r>
          </a:p>
          <a:p>
            <a:pPr>
              <a:spcBef>
                <a:spcPts val="0"/>
              </a:spcBef>
              <a:buNone/>
            </a:pPr>
            <a:r>
              <a:rPr lang="ru-RU" sz="1400" dirty="0">
                <a:latin typeface="Times New Roman" pitchFamily="18" charset="0"/>
                <a:cs typeface="Times New Roman" pitchFamily="18" charset="0"/>
              </a:rPr>
              <a:t>1) федеральный транспорт (железнодорожный, воздушный, морской, внутренний водный, трубопроводный транспорт), автомобильные дороги федерального значения;</a:t>
            </a:r>
          </a:p>
          <a:p>
            <a:pPr>
              <a:spcBef>
                <a:spcPts val="0"/>
              </a:spcBef>
              <a:buNone/>
            </a:pPr>
            <a:r>
              <a:rPr lang="ru-RU" sz="1400" dirty="0">
                <a:latin typeface="Times New Roman" pitchFamily="18" charset="0"/>
                <a:cs typeface="Times New Roman" pitchFamily="18" charset="0"/>
              </a:rPr>
              <a:t>2) оборона страны и безопасность государства;</a:t>
            </a:r>
          </a:p>
          <a:p>
            <a:pPr>
              <a:spcBef>
                <a:spcPts val="0"/>
              </a:spcBef>
              <a:buNone/>
            </a:pPr>
            <a:r>
              <a:rPr lang="ru-RU" sz="1400" dirty="0">
                <a:latin typeface="Times New Roman" pitchFamily="18" charset="0"/>
                <a:cs typeface="Times New Roman" pitchFamily="18" charset="0"/>
              </a:rPr>
              <a:t>3) энергетика;</a:t>
            </a:r>
          </a:p>
          <a:p>
            <a:pPr>
              <a:spcBef>
                <a:spcPts val="0"/>
              </a:spcBef>
              <a:buNone/>
            </a:pPr>
            <a:r>
              <a:rPr lang="ru-RU" sz="1400" dirty="0">
                <a:latin typeface="Times New Roman" pitchFamily="18" charset="0"/>
                <a:cs typeface="Times New Roman" pitchFamily="18" charset="0"/>
              </a:rPr>
              <a:t>4) высшее образование;</a:t>
            </a:r>
          </a:p>
          <a:p>
            <a:pPr>
              <a:spcBef>
                <a:spcPts val="0"/>
              </a:spcBef>
              <a:buNone/>
            </a:pPr>
            <a:r>
              <a:rPr lang="ru-RU" sz="1400" dirty="0" smtClean="0">
                <a:latin typeface="Times New Roman" pitchFamily="18" charset="0"/>
                <a:cs typeface="Times New Roman" pitchFamily="18" charset="0"/>
              </a:rPr>
              <a:t>5</a:t>
            </a:r>
            <a:r>
              <a:rPr lang="ru-RU" sz="1400" dirty="0">
                <a:latin typeface="Times New Roman" pitchFamily="18" charset="0"/>
                <a:cs typeface="Times New Roman" pitchFamily="18" charset="0"/>
              </a:rPr>
              <a:t>) здравоохранение.</a:t>
            </a:r>
          </a:p>
          <a:p>
            <a:pPr marL="0" indent="457200" algn="just">
              <a:spcBef>
                <a:spcPts val="0"/>
              </a:spcBef>
              <a:buNone/>
            </a:pPr>
            <a:r>
              <a:rPr lang="ru-RU" sz="1400" dirty="0">
                <a:latin typeface="Times New Roman" pitchFamily="18" charset="0"/>
                <a:cs typeface="Times New Roman" pitchFamily="18" charset="0"/>
              </a:rPr>
              <a:t>В этих документах изображаются и указываются: </a:t>
            </a:r>
            <a:endParaRPr lang="ru-RU" sz="1400" dirty="0" smtClean="0">
              <a:latin typeface="Times New Roman" pitchFamily="18" charset="0"/>
              <a:cs typeface="Times New Roman" pitchFamily="18" charset="0"/>
            </a:endParaRPr>
          </a:p>
          <a:p>
            <a:pPr algn="just">
              <a:spcBef>
                <a:spcPts val="0"/>
              </a:spcBef>
              <a:buAutoNum type="arabicParenR"/>
            </a:pPr>
            <a:r>
              <a:rPr lang="ru-RU" sz="1400" dirty="0" smtClean="0">
                <a:latin typeface="Times New Roman" pitchFamily="18" charset="0"/>
                <a:cs typeface="Times New Roman" pitchFamily="18" charset="0"/>
              </a:rPr>
              <a:t>местоположение </a:t>
            </a:r>
            <a:r>
              <a:rPr lang="ru-RU" sz="1400" dirty="0">
                <a:latin typeface="Times New Roman" pitchFamily="18" charset="0"/>
                <a:cs typeface="Times New Roman" pitchFamily="18" charset="0"/>
              </a:rPr>
              <a:t>существующих и строящихся объектов федерального значения в соответствующей области; </a:t>
            </a:r>
            <a:endParaRPr lang="ru-RU" sz="1400" dirty="0" smtClean="0">
              <a:latin typeface="Times New Roman" pitchFamily="18" charset="0"/>
              <a:cs typeface="Times New Roman" pitchFamily="18" charset="0"/>
            </a:endParaRPr>
          </a:p>
          <a:p>
            <a:pPr algn="just">
              <a:spcBef>
                <a:spcPts val="0"/>
              </a:spcBef>
              <a:buAutoNum type="arabicParenR"/>
            </a:pPr>
            <a:r>
              <a:rPr lang="ru-RU" sz="1400" dirty="0" smtClean="0">
                <a:latin typeface="Times New Roman" pitchFamily="18" charset="0"/>
                <a:cs typeface="Times New Roman" pitchFamily="18" charset="0"/>
              </a:rPr>
              <a:t>границы </a:t>
            </a:r>
            <a:r>
              <a:rPr lang="ru-RU" sz="1400" dirty="0">
                <a:latin typeface="Times New Roman" pitchFamily="18" charset="0"/>
                <a:cs typeface="Times New Roman" pitchFamily="18" charset="0"/>
              </a:rPr>
              <a:t>субъектов Российской Федерации, муниципальных образований, на территориях которых планируется размещение объектов федерального значения в соответствующей области; </a:t>
            </a:r>
            <a:endParaRPr lang="ru-RU" sz="1400" dirty="0" smtClean="0">
              <a:latin typeface="Times New Roman" pitchFamily="18" charset="0"/>
              <a:cs typeface="Times New Roman" pitchFamily="18" charset="0"/>
            </a:endParaRPr>
          </a:p>
          <a:p>
            <a:pPr algn="just">
              <a:spcBef>
                <a:spcPts val="0"/>
              </a:spcBef>
              <a:buAutoNum type="arabicParenR"/>
            </a:pPr>
            <a:r>
              <a:rPr lang="ru-RU" sz="1400" dirty="0" smtClean="0">
                <a:latin typeface="Times New Roman" pitchFamily="18" charset="0"/>
                <a:cs typeface="Times New Roman" pitchFamily="18" charset="0"/>
              </a:rPr>
              <a:t>объекты </a:t>
            </a:r>
            <a:r>
              <a:rPr lang="ru-RU" sz="1400" dirty="0">
                <a:latin typeface="Times New Roman" pitchFamily="18" charset="0"/>
                <a:cs typeface="Times New Roman" pitchFamily="18" charset="0"/>
              </a:rPr>
              <a:t>капитального строительства, иные объекты, территории, зоны, которые оказали влияние на определение планируемого размещения объектов федерального значения, в том числе: </a:t>
            </a:r>
            <a:endParaRPr lang="ru-RU" sz="1400" dirty="0" smtClean="0">
              <a:latin typeface="Times New Roman" pitchFamily="18" charset="0"/>
              <a:cs typeface="Times New Roman" pitchFamily="18" charset="0"/>
            </a:endParaRPr>
          </a:p>
          <a:p>
            <a:pPr marL="0" indent="0" algn="just">
              <a:spcBef>
                <a:spcPts val="0"/>
              </a:spcBef>
              <a:buNone/>
            </a:pPr>
            <a:r>
              <a:rPr lang="ru-RU" sz="1200" dirty="0" smtClean="0">
                <a:latin typeface="Times New Roman" pitchFamily="18" charset="0"/>
                <a:cs typeface="Times New Roman" pitchFamily="18" charset="0"/>
              </a:rPr>
              <a:t>а</a:t>
            </a:r>
            <a:r>
              <a:rPr lang="ru-RU" sz="1200" dirty="0">
                <a:latin typeface="Times New Roman" pitchFamily="18" charset="0"/>
                <a:cs typeface="Times New Roman" pitchFamily="18" charset="0"/>
              </a:rPr>
              <a:t>) планируемые для размещения объекты регионального значения, объекты местного значения в соответствии с документами территориального планирования субъектов Российской Федерации, документами территориального планирования муниципальных образований; </a:t>
            </a:r>
            <a:endParaRPr lang="ru-RU" sz="1200" dirty="0" smtClean="0">
              <a:latin typeface="Times New Roman" pitchFamily="18" charset="0"/>
              <a:cs typeface="Times New Roman" pitchFamily="18" charset="0"/>
            </a:endParaRPr>
          </a:p>
          <a:p>
            <a:pPr marL="0" indent="0" algn="just">
              <a:spcBef>
                <a:spcPts val="0"/>
              </a:spcBef>
              <a:buNone/>
            </a:pPr>
            <a:r>
              <a:rPr lang="ru-RU" sz="1200" dirty="0" smtClean="0">
                <a:latin typeface="Times New Roman" pitchFamily="18" charset="0"/>
                <a:cs typeface="Times New Roman" pitchFamily="18" charset="0"/>
              </a:rPr>
              <a:t>б</a:t>
            </a:r>
            <a:r>
              <a:rPr lang="ru-RU" sz="1200" dirty="0">
                <a:latin typeface="Times New Roman" pitchFamily="18" charset="0"/>
                <a:cs typeface="Times New Roman" pitchFamily="18" charset="0"/>
              </a:rPr>
              <a:t>) особые экономические зоны; </a:t>
            </a:r>
            <a:endParaRPr lang="ru-RU" sz="1200" dirty="0" smtClean="0">
              <a:latin typeface="Times New Roman" pitchFamily="18" charset="0"/>
              <a:cs typeface="Times New Roman" pitchFamily="18" charset="0"/>
            </a:endParaRPr>
          </a:p>
          <a:p>
            <a:pPr marL="0" indent="0" algn="just">
              <a:spcBef>
                <a:spcPts val="0"/>
              </a:spcBef>
              <a:buNone/>
            </a:pPr>
            <a:r>
              <a:rPr lang="ru-RU" sz="1200" dirty="0" smtClean="0">
                <a:latin typeface="Times New Roman" pitchFamily="18" charset="0"/>
                <a:cs typeface="Times New Roman" pitchFamily="18" charset="0"/>
              </a:rPr>
              <a:t>в</a:t>
            </a:r>
            <a:r>
              <a:rPr lang="ru-RU" sz="1200" dirty="0">
                <a:latin typeface="Times New Roman" pitchFamily="18" charset="0"/>
                <a:cs typeface="Times New Roman" pitchFamily="18" charset="0"/>
              </a:rPr>
              <a:t>) особо охраняемые природные территории федерального, регионального, местного значения; </a:t>
            </a:r>
            <a:endParaRPr lang="ru-RU" sz="1200" dirty="0" smtClean="0">
              <a:latin typeface="Times New Roman" pitchFamily="18" charset="0"/>
              <a:cs typeface="Times New Roman" pitchFamily="18" charset="0"/>
            </a:endParaRPr>
          </a:p>
          <a:p>
            <a:pPr marL="0" indent="0" algn="just">
              <a:spcBef>
                <a:spcPts val="0"/>
              </a:spcBef>
              <a:buNone/>
            </a:pPr>
            <a:r>
              <a:rPr lang="ru-RU" sz="1200" dirty="0" smtClean="0">
                <a:latin typeface="Times New Roman" pitchFamily="18" charset="0"/>
                <a:cs typeface="Times New Roman" pitchFamily="18" charset="0"/>
              </a:rPr>
              <a:t>г</a:t>
            </a:r>
            <a:r>
              <a:rPr lang="ru-RU" sz="1200" dirty="0">
                <a:latin typeface="Times New Roman" pitchFamily="18" charset="0"/>
                <a:cs typeface="Times New Roman" pitchFamily="18" charset="0"/>
              </a:rPr>
              <a:t>) территории объектов культурного наследия; </a:t>
            </a:r>
            <a:endParaRPr lang="ru-RU" sz="1200" dirty="0" smtClean="0">
              <a:latin typeface="Times New Roman" pitchFamily="18" charset="0"/>
              <a:cs typeface="Times New Roman" pitchFamily="18" charset="0"/>
            </a:endParaRPr>
          </a:p>
          <a:p>
            <a:pPr marL="0" indent="0" algn="just">
              <a:spcBef>
                <a:spcPts val="0"/>
              </a:spcBef>
              <a:buNone/>
            </a:pPr>
            <a:r>
              <a:rPr lang="ru-RU" sz="1200" dirty="0" smtClean="0">
                <a:latin typeface="Times New Roman" pitchFamily="18" charset="0"/>
                <a:cs typeface="Times New Roman" pitchFamily="18" charset="0"/>
              </a:rPr>
              <a:t>д</a:t>
            </a:r>
            <a:r>
              <a:rPr lang="ru-RU" sz="1200" dirty="0">
                <a:latin typeface="Times New Roman" pitchFamily="18" charset="0"/>
                <a:cs typeface="Times New Roman" pitchFamily="18" charset="0"/>
              </a:rPr>
              <a:t>) зоны с особыми условиями использования территорий; </a:t>
            </a:r>
            <a:endParaRPr lang="ru-RU" sz="1200" dirty="0" smtClean="0">
              <a:latin typeface="Times New Roman" pitchFamily="18" charset="0"/>
              <a:cs typeface="Times New Roman" pitchFamily="18" charset="0"/>
            </a:endParaRPr>
          </a:p>
          <a:p>
            <a:pPr marL="0" indent="0" algn="just">
              <a:spcBef>
                <a:spcPts val="0"/>
              </a:spcBef>
              <a:buNone/>
            </a:pPr>
            <a:r>
              <a:rPr lang="ru-RU" sz="1200" dirty="0" smtClean="0">
                <a:latin typeface="Times New Roman" pitchFamily="18" charset="0"/>
                <a:cs typeface="Times New Roman" pitchFamily="18" charset="0"/>
              </a:rPr>
              <a:t>е</a:t>
            </a:r>
            <a:r>
              <a:rPr lang="ru-RU" sz="1200" dirty="0">
                <a:latin typeface="Times New Roman" pitchFamily="18" charset="0"/>
                <a:cs typeface="Times New Roman" pitchFamily="18" charset="0"/>
              </a:rPr>
              <a:t>) территории, подверженные риску возникновения чрезвычайных ситуаций природного и техногенного характера; </a:t>
            </a:r>
            <a:endParaRPr lang="ru-RU" sz="1200" dirty="0" smtClean="0">
              <a:latin typeface="Times New Roman" pitchFamily="18" charset="0"/>
              <a:cs typeface="Times New Roman" pitchFamily="18" charset="0"/>
            </a:endParaRPr>
          </a:p>
          <a:p>
            <a:pPr marL="0" indent="0" algn="just">
              <a:spcBef>
                <a:spcPts val="0"/>
              </a:spcBef>
              <a:buNone/>
            </a:pPr>
            <a:r>
              <a:rPr lang="ru-RU" sz="1200" dirty="0" smtClean="0">
                <a:latin typeface="Times New Roman" pitchFamily="18" charset="0"/>
                <a:cs typeface="Times New Roman" pitchFamily="18" charset="0"/>
              </a:rPr>
              <a:t>ж</a:t>
            </a:r>
            <a:r>
              <a:rPr lang="ru-RU" sz="1200" dirty="0">
                <a:latin typeface="Times New Roman" pitchFamily="18" charset="0"/>
                <a:cs typeface="Times New Roman" pitchFamily="18" charset="0"/>
              </a:rPr>
              <a:t>) иные объекты, иные территории и (или) зоны. </a:t>
            </a:r>
            <a:endParaRPr lang="ru-RU" sz="1200" dirty="0" smtClean="0">
              <a:latin typeface="Times New Roman" pitchFamily="18" charset="0"/>
              <a:cs typeface="Times New Roman" pitchFamily="18" charset="0"/>
            </a:endParaRPr>
          </a:p>
          <a:p>
            <a:pPr marL="0" indent="457200" algn="just">
              <a:spcBef>
                <a:spcPts val="0"/>
              </a:spcBef>
              <a:buNone/>
            </a:pPr>
            <a:r>
              <a:rPr lang="ru-RU" sz="1400" dirty="0" smtClean="0">
                <a:latin typeface="Times New Roman" pitchFamily="18" charset="0"/>
                <a:cs typeface="Times New Roman" pitchFamily="18" charset="0"/>
              </a:rPr>
              <a:t>Схемы </a:t>
            </a:r>
            <a:r>
              <a:rPr lang="ru-RU" sz="1400" dirty="0">
                <a:latin typeface="Times New Roman" pitchFamily="18" charset="0"/>
                <a:cs typeface="Times New Roman" pitchFamily="18" charset="0"/>
              </a:rPr>
              <a:t>территориального планирования Российской Федерации, в том числе внесение изменений в такие схемы, утверждаются Правительством Российской Федерации, за исключением схем территориального планирования Российской Федерации в области обороны страны и безопасности государства, которые утверждаются Президентом Российской Федерации. Органы государственной власти Российской Федерации, органы государственной власти субъектов Российской Федерации, органы местного самоуправления, заинтересованные физические и юридические лица вправе представить предложения о внесении изменений в схемы территориального планирования Российской Федерации</a:t>
            </a:r>
            <a:r>
              <a:rPr lang="ru-RU" sz="1400" dirty="0" smtClean="0">
                <a:latin typeface="Times New Roman" pitchFamily="18" charset="0"/>
                <a:cs typeface="Times New Roman" pitchFamily="18" charset="0"/>
              </a:rPr>
              <a:t>.</a:t>
            </a:r>
            <a:endParaRPr lang="ru-RU" sz="14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1363"/>
            <a:ext cx="8229600" cy="786067"/>
          </a:xfrm>
        </p:spPr>
        <p:txBody>
          <a:bodyPr>
            <a:normAutofit/>
          </a:bodyPr>
          <a:lstStyle/>
          <a:p>
            <a:r>
              <a:rPr lang="ru-RU" sz="2000" b="1" cap="all" dirty="0">
                <a:latin typeface="Times New Roman" pitchFamily="18" charset="0"/>
                <a:cs typeface="Times New Roman" pitchFamily="18" charset="0"/>
              </a:rPr>
              <a:t>Содержание документов территориального планирования субъектов Российской </a:t>
            </a:r>
            <a:r>
              <a:rPr lang="ru-RU" sz="2000" b="1" cap="all" dirty="0" smtClean="0">
                <a:latin typeface="Times New Roman" pitchFamily="18" charset="0"/>
                <a:cs typeface="Times New Roman" pitchFamily="18" charset="0"/>
              </a:rPr>
              <a:t>Федерации</a:t>
            </a:r>
            <a:endParaRPr lang="ru-RU" sz="2000" cap="all" dirty="0">
              <a:latin typeface="Times New Roman" pitchFamily="18" charset="0"/>
              <a:cs typeface="Times New Roman" pitchFamily="18" charset="0"/>
            </a:endParaRPr>
          </a:p>
        </p:txBody>
      </p:sp>
      <p:sp>
        <p:nvSpPr>
          <p:cNvPr id="3" name="Содержимое 2"/>
          <p:cNvSpPr>
            <a:spLocks noGrp="1"/>
          </p:cNvSpPr>
          <p:nvPr>
            <p:ph idx="1"/>
          </p:nvPr>
        </p:nvSpPr>
        <p:spPr>
          <a:xfrm>
            <a:off x="107504" y="692696"/>
            <a:ext cx="9036496" cy="6048672"/>
          </a:xfrm>
        </p:spPr>
        <p:txBody>
          <a:bodyPr>
            <a:normAutofit fontScale="40000" lnSpcReduction="20000"/>
          </a:bodyPr>
          <a:lstStyle/>
          <a:p>
            <a:pPr marL="0" indent="457200" algn="just">
              <a:lnSpc>
                <a:spcPct val="120000"/>
              </a:lnSpc>
              <a:spcBef>
                <a:spcPts val="0"/>
              </a:spcBef>
              <a:buNone/>
            </a:pPr>
            <a:r>
              <a:rPr lang="ru-RU" sz="3500" dirty="0" smtClean="0">
                <a:latin typeface="Times New Roman" pitchFamily="18" charset="0"/>
                <a:cs typeface="Times New Roman" pitchFamily="18" charset="0"/>
              </a:rPr>
              <a:t> Схемы </a:t>
            </a:r>
            <a:r>
              <a:rPr lang="ru-RU" sz="3500" dirty="0">
                <a:latin typeface="Times New Roman" pitchFamily="18" charset="0"/>
                <a:cs typeface="Times New Roman" pitchFamily="18" charset="0"/>
              </a:rPr>
              <a:t>территориального планирования субъектов Российской Федерации содержат положения о территориальном планировании и карты планируемого размещения объектов регионального значения, относящихся к следующим областям:</a:t>
            </a:r>
          </a:p>
          <a:p>
            <a:pPr indent="457200" algn="just">
              <a:lnSpc>
                <a:spcPct val="120000"/>
              </a:lnSpc>
              <a:spcBef>
                <a:spcPts val="0"/>
              </a:spcBef>
              <a:buNone/>
            </a:pPr>
            <a:r>
              <a:rPr lang="ru-RU" sz="3500" dirty="0">
                <a:latin typeface="Times New Roman" pitchFamily="18" charset="0"/>
                <a:cs typeface="Times New Roman" pitchFamily="18" charset="0"/>
              </a:rPr>
              <a:t>1) транспорт (железнодорожный, водный, воздушный транспорт), автомобильные дороги регионального или межмуниципального значения;</a:t>
            </a:r>
          </a:p>
          <a:p>
            <a:pPr indent="457200" algn="just">
              <a:lnSpc>
                <a:spcPct val="120000"/>
              </a:lnSpc>
              <a:spcBef>
                <a:spcPts val="0"/>
              </a:spcBef>
              <a:buNone/>
            </a:pPr>
            <a:r>
              <a:rPr lang="ru-RU" sz="3500" dirty="0">
                <a:latin typeface="Times New Roman" pitchFamily="18" charset="0"/>
                <a:cs typeface="Times New Roman" pitchFamily="18" charset="0"/>
              </a:rPr>
              <a:t>2) предупреждение чрезвычайных ситуаций межмуниципального и регионального характера, стихийных бедствий, эпидемий и ликвидация их последствий;</a:t>
            </a:r>
          </a:p>
          <a:p>
            <a:pPr indent="457200" algn="just">
              <a:lnSpc>
                <a:spcPct val="120000"/>
              </a:lnSpc>
              <a:spcBef>
                <a:spcPts val="0"/>
              </a:spcBef>
              <a:buNone/>
            </a:pPr>
            <a:r>
              <a:rPr lang="ru-RU" sz="3500" dirty="0">
                <a:latin typeface="Times New Roman" pitchFamily="18" charset="0"/>
                <a:cs typeface="Times New Roman" pitchFamily="18" charset="0"/>
              </a:rPr>
              <a:t>3) образование;</a:t>
            </a:r>
          </a:p>
          <a:p>
            <a:pPr indent="457200" algn="just">
              <a:lnSpc>
                <a:spcPct val="120000"/>
              </a:lnSpc>
              <a:spcBef>
                <a:spcPts val="0"/>
              </a:spcBef>
              <a:buNone/>
            </a:pPr>
            <a:r>
              <a:rPr lang="ru-RU" sz="3500" dirty="0">
                <a:latin typeface="Times New Roman" pitchFamily="18" charset="0"/>
                <a:cs typeface="Times New Roman" pitchFamily="18" charset="0"/>
              </a:rPr>
              <a:t>4) здравоохранение;</a:t>
            </a:r>
          </a:p>
          <a:p>
            <a:pPr indent="457200" algn="just">
              <a:lnSpc>
                <a:spcPct val="120000"/>
              </a:lnSpc>
              <a:spcBef>
                <a:spcPts val="0"/>
              </a:spcBef>
              <a:buNone/>
            </a:pPr>
            <a:r>
              <a:rPr lang="ru-RU" sz="3500" dirty="0">
                <a:latin typeface="Times New Roman" pitchFamily="18" charset="0"/>
                <a:cs typeface="Times New Roman" pitchFamily="18" charset="0"/>
              </a:rPr>
              <a:t>5) физическая культура и спорт;</a:t>
            </a:r>
          </a:p>
          <a:p>
            <a:pPr indent="457200" algn="just">
              <a:lnSpc>
                <a:spcPct val="120000"/>
              </a:lnSpc>
              <a:spcBef>
                <a:spcPts val="0"/>
              </a:spcBef>
              <a:buNone/>
            </a:pPr>
            <a:r>
              <a:rPr lang="ru-RU" sz="3500" dirty="0">
                <a:latin typeface="Times New Roman" pitchFamily="18" charset="0"/>
                <a:cs typeface="Times New Roman" pitchFamily="18" charset="0"/>
              </a:rPr>
              <a:t>6) иные области в соответствии с </a:t>
            </a:r>
            <a:r>
              <a:rPr lang="ru-RU" sz="3500" dirty="0" smtClean="0">
                <a:latin typeface="Times New Roman" pitchFamily="18" charset="0"/>
                <a:cs typeface="Times New Roman" pitchFamily="18" charset="0"/>
              </a:rPr>
              <a:t>полномочиями </a:t>
            </a:r>
            <a:r>
              <a:rPr lang="ru-RU" sz="3500" dirty="0">
                <a:latin typeface="Times New Roman" pitchFamily="18" charset="0"/>
                <a:cs typeface="Times New Roman" pitchFamily="18" charset="0"/>
              </a:rPr>
              <a:t>субъектов Российской </a:t>
            </a:r>
            <a:r>
              <a:rPr lang="ru-RU" sz="3500" dirty="0" smtClean="0">
                <a:latin typeface="Times New Roman" pitchFamily="18" charset="0"/>
                <a:cs typeface="Times New Roman" pitchFamily="18" charset="0"/>
              </a:rPr>
              <a:t>Федерации.</a:t>
            </a:r>
          </a:p>
          <a:p>
            <a:pPr indent="457200" algn="just">
              <a:lnSpc>
                <a:spcPct val="120000"/>
              </a:lnSpc>
              <a:spcBef>
                <a:spcPts val="0"/>
              </a:spcBef>
              <a:buNone/>
            </a:pPr>
            <a:r>
              <a:rPr lang="ru-RU" sz="3500" i="1" dirty="0" smtClean="0">
                <a:latin typeface="Times New Roman" pitchFamily="18" charset="0"/>
                <a:cs typeface="Times New Roman" pitchFamily="18" charset="0"/>
              </a:rPr>
              <a:t>Перечень объектов регионального значения Иркутской области, которые необходимы для осуществления установленных действующим законодательством полномочий области как субъекта Российской Федерации, подлежащих отображению на схеме территориального планирования области определен в Законе Иркутской области от 23.07.2008 </a:t>
            </a:r>
            <a:r>
              <a:rPr lang="en-US" sz="3500" i="1" dirty="0" smtClean="0">
                <a:latin typeface="Times New Roman" pitchFamily="18" charset="0"/>
                <a:cs typeface="Times New Roman" pitchFamily="18" charset="0"/>
              </a:rPr>
              <a:t>N 59-</a:t>
            </a:r>
            <a:r>
              <a:rPr lang="ru-RU" sz="3500" i="1" dirty="0" err="1" smtClean="0">
                <a:latin typeface="Times New Roman" pitchFamily="18" charset="0"/>
                <a:cs typeface="Times New Roman" pitchFamily="18" charset="0"/>
              </a:rPr>
              <a:t>оз</a:t>
            </a:r>
            <a:r>
              <a:rPr lang="ru-RU" sz="3500" i="1" dirty="0" smtClean="0">
                <a:latin typeface="Times New Roman" pitchFamily="18" charset="0"/>
                <a:cs typeface="Times New Roman" pitchFamily="18" charset="0"/>
              </a:rPr>
              <a:t> «О градостроительной деятельности в Иркутской области».</a:t>
            </a:r>
          </a:p>
          <a:p>
            <a:pPr indent="457200" algn="just">
              <a:lnSpc>
                <a:spcPct val="120000"/>
              </a:lnSpc>
              <a:spcBef>
                <a:spcPts val="0"/>
              </a:spcBef>
              <a:buNone/>
            </a:pPr>
            <a:r>
              <a:rPr lang="ru-RU" sz="2900" dirty="0">
                <a:latin typeface="Times New Roman" pitchFamily="18" charset="0"/>
                <a:cs typeface="Times New Roman" pitchFamily="18" charset="0"/>
              </a:rPr>
              <a:t>Материалы по обоснованию схем территориального планирования субъектов Российской Федерации в текстовой форме содержат: </a:t>
            </a:r>
            <a:endParaRPr lang="ru-RU" sz="2900" dirty="0" smtClean="0">
              <a:latin typeface="Times New Roman" pitchFamily="18" charset="0"/>
              <a:cs typeface="Times New Roman" pitchFamily="18" charset="0"/>
            </a:endParaRPr>
          </a:p>
          <a:p>
            <a:pPr marL="685800" algn="just">
              <a:lnSpc>
                <a:spcPct val="120000"/>
              </a:lnSpc>
              <a:spcBef>
                <a:spcPts val="0"/>
              </a:spcBef>
              <a:buAutoNum type="arabicParenR"/>
            </a:pPr>
            <a:r>
              <a:rPr lang="ru-RU" sz="2900" dirty="0" smtClean="0">
                <a:latin typeface="Times New Roman" pitchFamily="18" charset="0"/>
                <a:cs typeface="Times New Roman" pitchFamily="18" charset="0"/>
              </a:rPr>
              <a:t>сведения </a:t>
            </a:r>
            <a:r>
              <a:rPr lang="ru-RU" sz="2900" dirty="0">
                <a:latin typeface="Times New Roman" pitchFamily="18" charset="0"/>
                <a:cs typeface="Times New Roman" pitchFamily="18" charset="0"/>
              </a:rPr>
              <a:t>о программах социально-экономического развития субъектов Российской Федерации (при их наличии), для реализации которых осуществляется создание объектов регионального значения; </a:t>
            </a:r>
            <a:endParaRPr lang="ru-RU" sz="2900" dirty="0" smtClean="0">
              <a:latin typeface="Times New Roman" pitchFamily="18" charset="0"/>
              <a:cs typeface="Times New Roman" pitchFamily="18" charset="0"/>
            </a:endParaRPr>
          </a:p>
          <a:p>
            <a:pPr marL="685800" algn="just">
              <a:lnSpc>
                <a:spcPct val="120000"/>
              </a:lnSpc>
              <a:spcBef>
                <a:spcPts val="0"/>
              </a:spcBef>
              <a:buAutoNum type="arabicParenR"/>
            </a:pPr>
            <a:r>
              <a:rPr lang="ru-RU" sz="2900" dirty="0" smtClean="0">
                <a:latin typeface="Times New Roman" pitchFamily="18" charset="0"/>
                <a:cs typeface="Times New Roman" pitchFamily="18" charset="0"/>
              </a:rPr>
              <a:t>обоснование </a:t>
            </a:r>
            <a:r>
              <a:rPr lang="ru-RU" sz="2900" dirty="0">
                <a:latin typeface="Times New Roman" pitchFamily="18" charset="0"/>
                <a:cs typeface="Times New Roman" pitchFamily="18" charset="0"/>
              </a:rPr>
              <a:t>выбранного варианта размещения объектов регионального значения на основе анализа использования соответствующей территории, возможных направлений ее развития и прогнозируемых ограничений ее использования; </a:t>
            </a:r>
            <a:endParaRPr lang="ru-RU" sz="2900" dirty="0" smtClean="0">
              <a:latin typeface="Times New Roman" pitchFamily="18" charset="0"/>
              <a:cs typeface="Times New Roman" pitchFamily="18" charset="0"/>
            </a:endParaRPr>
          </a:p>
          <a:p>
            <a:pPr marL="685800" algn="just">
              <a:lnSpc>
                <a:spcPct val="120000"/>
              </a:lnSpc>
              <a:spcBef>
                <a:spcPts val="0"/>
              </a:spcBef>
              <a:buAutoNum type="arabicParenR"/>
            </a:pPr>
            <a:r>
              <a:rPr lang="ru-RU" sz="2900" dirty="0" smtClean="0">
                <a:latin typeface="Times New Roman" pitchFamily="18" charset="0"/>
                <a:cs typeface="Times New Roman" pitchFamily="18" charset="0"/>
              </a:rPr>
              <a:t>оценку </a:t>
            </a:r>
            <a:r>
              <a:rPr lang="ru-RU" sz="2900" dirty="0">
                <a:latin typeface="Times New Roman" pitchFamily="18" charset="0"/>
                <a:cs typeface="Times New Roman" pitchFamily="18" charset="0"/>
              </a:rPr>
              <a:t>возможного влияния планируемых для размещения объектов регионального значения на комплексное развитие соответствующей территории. </a:t>
            </a:r>
            <a:endParaRPr lang="ru-RU" sz="2900" dirty="0" smtClean="0">
              <a:latin typeface="Times New Roman" pitchFamily="18" charset="0"/>
              <a:cs typeface="Times New Roman" pitchFamily="18" charset="0"/>
            </a:endParaRPr>
          </a:p>
          <a:p>
            <a:pPr indent="0" algn="just">
              <a:lnSpc>
                <a:spcPct val="120000"/>
              </a:lnSpc>
              <a:spcBef>
                <a:spcPts val="0"/>
              </a:spcBef>
              <a:buNone/>
            </a:pPr>
            <a:r>
              <a:rPr lang="ru-RU" sz="3500" dirty="0" smtClean="0">
                <a:latin typeface="Times New Roman" pitchFamily="18" charset="0"/>
                <a:cs typeface="Times New Roman" pitchFamily="18" charset="0"/>
              </a:rPr>
              <a:t>Схема </a:t>
            </a:r>
            <a:r>
              <a:rPr lang="ru-RU" sz="3500" dirty="0">
                <a:latin typeface="Times New Roman" pitchFamily="18" charset="0"/>
                <a:cs typeface="Times New Roman" pitchFamily="18" charset="0"/>
              </a:rPr>
              <a:t>территориального планирования субъекта Российской Федерации, в том числе внесение изменений в такую схему, утверждается высшим исполнительным органом государственной власти субъекта Российской Федерации</a:t>
            </a:r>
            <a:r>
              <a:rPr lang="ru-RU" sz="3500" dirty="0" smtClean="0">
                <a:latin typeface="Times New Roman" pitchFamily="18" charset="0"/>
                <a:cs typeface="Times New Roman" pitchFamily="18" charset="0"/>
              </a:rPr>
              <a:t>.</a:t>
            </a:r>
            <a:endParaRPr lang="ru-RU" sz="3500" i="1" dirty="0" smtClean="0">
              <a:latin typeface="Times New Roman" pitchFamily="18" charset="0"/>
              <a:cs typeface="Times New Roman" pitchFamily="18" charset="0"/>
            </a:endParaRPr>
          </a:p>
          <a:p>
            <a:endParaRPr lang="ru-RU" sz="2900" i="1" dirty="0" smtClean="0">
              <a:latin typeface="Times New Roman" pitchFamily="18" charset="0"/>
              <a:cs typeface="Times New Roman" pitchFamily="18" charset="0"/>
            </a:endParaRPr>
          </a:p>
          <a:p>
            <a:endParaRPr lang="ru-RU" sz="1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400" b="1" cap="all" dirty="0">
                <a:latin typeface="Times New Roman" pitchFamily="18" charset="0"/>
                <a:cs typeface="Times New Roman" pitchFamily="18" charset="0"/>
              </a:rPr>
              <a:t>Документы территориального планирования муниципальных </a:t>
            </a:r>
            <a:r>
              <a:rPr lang="ru-RU" sz="2400" b="1" cap="all" dirty="0" smtClean="0">
                <a:latin typeface="Times New Roman" pitchFamily="18" charset="0"/>
                <a:cs typeface="Times New Roman" pitchFamily="18" charset="0"/>
              </a:rPr>
              <a:t>образований :</a:t>
            </a:r>
            <a:endParaRPr lang="ru-RU" sz="2400" cap="all" dirty="0">
              <a:latin typeface="Times New Roman" pitchFamily="18" charset="0"/>
              <a:cs typeface="Times New Roman" pitchFamily="18" charset="0"/>
            </a:endParaRPr>
          </a:p>
        </p:txBody>
      </p:sp>
      <p:sp>
        <p:nvSpPr>
          <p:cNvPr id="3" name="Содержимое 2"/>
          <p:cNvSpPr>
            <a:spLocks noGrp="1"/>
          </p:cNvSpPr>
          <p:nvPr>
            <p:ph idx="1"/>
          </p:nvPr>
        </p:nvSpPr>
        <p:spPr>
          <a:xfrm>
            <a:off x="500034" y="1500174"/>
            <a:ext cx="8229600" cy="4525963"/>
          </a:xfrm>
        </p:spPr>
        <p:txBody>
          <a:bodyPr>
            <a:normAutofit lnSpcReduction="10000"/>
          </a:bodyPr>
          <a:lstStyle/>
          <a:p>
            <a:pPr marL="0" indent="0" algn="ctr">
              <a:buNone/>
            </a:pPr>
            <a:endParaRPr lang="ru-RU" sz="2300" b="1" dirty="0">
              <a:latin typeface="Times New Roman" pitchFamily="18" charset="0"/>
              <a:cs typeface="Times New Roman" pitchFamily="18" charset="0"/>
            </a:endParaRPr>
          </a:p>
          <a:p>
            <a:pPr marL="0" indent="342900" algn="just">
              <a:buNone/>
            </a:pPr>
            <a:r>
              <a:rPr lang="ru-RU" sz="1800" dirty="0" smtClean="0">
                <a:latin typeface="Times New Roman" pitchFamily="18" charset="0"/>
                <a:cs typeface="Times New Roman" pitchFamily="18" charset="0"/>
              </a:rPr>
              <a:t>1) </a:t>
            </a:r>
            <a:r>
              <a:rPr lang="ru-RU" sz="1800" cap="all" dirty="0" smtClean="0">
                <a:latin typeface="Times New Roman" pitchFamily="18" charset="0"/>
                <a:cs typeface="Times New Roman" pitchFamily="18" charset="0"/>
              </a:rPr>
              <a:t>схемы </a:t>
            </a:r>
            <a:r>
              <a:rPr lang="ru-RU" sz="1800" cap="all" dirty="0">
                <a:latin typeface="Times New Roman" pitchFamily="18" charset="0"/>
                <a:cs typeface="Times New Roman" pitchFamily="18" charset="0"/>
              </a:rPr>
              <a:t>территориального планирования муниципальных </a:t>
            </a:r>
            <a:r>
              <a:rPr lang="ru-RU" sz="1800" cap="all" dirty="0" smtClean="0">
                <a:latin typeface="Times New Roman" pitchFamily="18" charset="0"/>
                <a:cs typeface="Times New Roman" pitchFamily="18" charset="0"/>
              </a:rPr>
              <a:t> </a:t>
            </a:r>
            <a:r>
              <a:rPr lang="ru-RU" sz="1800" cap="all" dirty="0" smtClean="0">
                <a:latin typeface="Times New Roman" pitchFamily="18" charset="0"/>
                <a:cs typeface="Times New Roman" pitchFamily="18" charset="0"/>
              </a:rPr>
              <a:t>районов</a:t>
            </a:r>
            <a:r>
              <a:rPr lang="ru-RU" sz="1800" dirty="0" smtClean="0">
                <a:latin typeface="Times New Roman" pitchFamily="18" charset="0"/>
                <a:cs typeface="Times New Roman" pitchFamily="18" charset="0"/>
              </a:rPr>
              <a:t>;</a:t>
            </a:r>
            <a:endParaRPr lang="ru-RU" sz="1800" dirty="0">
              <a:latin typeface="Times New Roman" pitchFamily="18" charset="0"/>
              <a:cs typeface="Times New Roman" pitchFamily="18" charset="0"/>
            </a:endParaRPr>
          </a:p>
          <a:p>
            <a:pPr marL="0" indent="342900" algn="just">
              <a:buNone/>
            </a:pPr>
            <a:r>
              <a:rPr lang="ru-RU" sz="1800" dirty="0">
                <a:latin typeface="Times New Roman" pitchFamily="18" charset="0"/>
                <a:cs typeface="Times New Roman" pitchFamily="18" charset="0"/>
              </a:rPr>
              <a:t>2) </a:t>
            </a:r>
            <a:r>
              <a:rPr lang="ru-RU" sz="1800" cap="all" dirty="0">
                <a:latin typeface="Times New Roman" pitchFamily="18" charset="0"/>
                <a:cs typeface="Times New Roman" pitchFamily="18" charset="0"/>
              </a:rPr>
              <a:t>генеральные планы поселений</a:t>
            </a:r>
            <a:r>
              <a:rPr lang="ru-RU" sz="1800" dirty="0">
                <a:latin typeface="Times New Roman" pitchFamily="18" charset="0"/>
                <a:cs typeface="Times New Roman" pitchFamily="18" charset="0"/>
              </a:rPr>
              <a:t>;</a:t>
            </a:r>
          </a:p>
          <a:p>
            <a:pPr marL="0" indent="342900" algn="just">
              <a:buNone/>
            </a:pPr>
            <a:r>
              <a:rPr lang="ru-RU" sz="1800" dirty="0">
                <a:latin typeface="Times New Roman" pitchFamily="18" charset="0"/>
                <a:cs typeface="Times New Roman" pitchFamily="18" charset="0"/>
              </a:rPr>
              <a:t>3) </a:t>
            </a:r>
            <a:r>
              <a:rPr lang="ru-RU" sz="1800" cap="all" dirty="0">
                <a:latin typeface="Times New Roman" pitchFamily="18" charset="0"/>
                <a:cs typeface="Times New Roman" pitchFamily="18" charset="0"/>
              </a:rPr>
              <a:t>генеральные планы городских округов</a:t>
            </a:r>
            <a:r>
              <a:rPr lang="ru-RU" sz="1800" cap="all" dirty="0" smtClean="0">
                <a:latin typeface="Times New Roman" pitchFamily="18" charset="0"/>
                <a:cs typeface="Times New Roman" pitchFamily="18" charset="0"/>
              </a:rPr>
              <a:t>.</a:t>
            </a:r>
          </a:p>
          <a:p>
            <a:pPr marL="0" indent="342900" algn="just">
              <a:buNone/>
            </a:pPr>
            <a:endParaRPr lang="ru-RU" sz="1600" dirty="0">
              <a:latin typeface="Times New Roman" pitchFamily="18" charset="0"/>
              <a:cs typeface="Times New Roman" pitchFamily="18" charset="0"/>
            </a:endParaRPr>
          </a:p>
          <a:p>
            <a:pPr marL="0" indent="342900" algn="just">
              <a:buNone/>
            </a:pPr>
            <a:r>
              <a:rPr lang="ru-RU" sz="1600" dirty="0" smtClean="0">
                <a:latin typeface="Times New Roman" pitchFamily="18" charset="0"/>
                <a:cs typeface="Times New Roman" pitchFamily="18" charset="0"/>
              </a:rPr>
              <a:t>Представительный </a:t>
            </a:r>
            <a:r>
              <a:rPr lang="ru-RU" sz="1600" dirty="0">
                <a:latin typeface="Times New Roman" pitchFamily="18" charset="0"/>
                <a:cs typeface="Times New Roman" pitchFamily="18" charset="0"/>
              </a:rPr>
              <a:t>орган местного самоуправления сельского поселения вправе принять решение об отсутствии необходимости подготовки его генерального плана и о подготовке правил землепользования и застройки при наличии следующих условий:</a:t>
            </a:r>
          </a:p>
          <a:p>
            <a:pPr marL="0" indent="342900" algn="just">
              <a:buNone/>
            </a:pPr>
            <a:r>
              <a:rPr lang="ru-RU" sz="1600" dirty="0">
                <a:latin typeface="Times New Roman" pitchFamily="18" charset="0"/>
                <a:cs typeface="Times New Roman" pitchFamily="18" charset="0"/>
              </a:rPr>
              <a:t>1) не предполагается изменение существующего использования территории этого поселения и отсутствует утвержденная программа его комплексного социально-экономического развития;</a:t>
            </a:r>
          </a:p>
          <a:p>
            <a:pPr marL="0" indent="342900" algn="just">
              <a:buNone/>
            </a:pPr>
            <a:r>
              <a:rPr lang="ru-RU" sz="1600" dirty="0">
                <a:latin typeface="Times New Roman" pitchFamily="18" charset="0"/>
                <a:cs typeface="Times New Roman" pitchFamily="18" charset="0"/>
              </a:rPr>
              <a:t>2) документами территориального планирования Российской Федерации, документами территориального планирования субъекта Российской Федерации, документами территориального планирования муниципального района не предусмотрено размещение объектов федерального значения, объектов регионального значения, объектов местного значения муниципального района на территории этого поселения.</a:t>
            </a:r>
          </a:p>
          <a:p>
            <a:endParaRPr lang="ru-RU" sz="16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94122"/>
          </a:xfrm>
        </p:spPr>
        <p:txBody>
          <a:bodyPr>
            <a:normAutofit/>
          </a:bodyPr>
          <a:lstStyle/>
          <a:p>
            <a:r>
              <a:rPr lang="ru-RU" sz="2200" b="1" cap="all" dirty="0" smtClean="0">
                <a:latin typeface="Times New Roman" pitchFamily="18" charset="0"/>
                <a:cs typeface="Times New Roman" pitchFamily="18" charset="0"/>
              </a:rPr>
              <a:t>содержание </a:t>
            </a:r>
            <a:r>
              <a:rPr lang="ru-RU" sz="2200" b="1" cap="all" dirty="0">
                <a:latin typeface="Times New Roman" pitchFamily="18" charset="0"/>
                <a:cs typeface="Times New Roman" pitchFamily="18" charset="0"/>
              </a:rPr>
              <a:t>схемы территориального планирования муниципального </a:t>
            </a:r>
            <a:r>
              <a:rPr lang="ru-RU" sz="2200" b="1" cap="all" dirty="0" smtClean="0">
                <a:latin typeface="Times New Roman" pitchFamily="18" charset="0"/>
                <a:cs typeface="Times New Roman" pitchFamily="18" charset="0"/>
              </a:rPr>
              <a:t>района</a:t>
            </a:r>
            <a:endParaRPr lang="ru-RU" sz="2200" cap="all" dirty="0">
              <a:latin typeface="Times New Roman" pitchFamily="18" charset="0"/>
              <a:cs typeface="Times New Roman" pitchFamily="18" charset="0"/>
            </a:endParaRPr>
          </a:p>
        </p:txBody>
      </p:sp>
      <p:sp>
        <p:nvSpPr>
          <p:cNvPr id="3" name="Содержимое 2"/>
          <p:cNvSpPr>
            <a:spLocks noGrp="1"/>
          </p:cNvSpPr>
          <p:nvPr>
            <p:ph idx="1"/>
          </p:nvPr>
        </p:nvSpPr>
        <p:spPr>
          <a:xfrm>
            <a:off x="500034" y="1285860"/>
            <a:ext cx="8229600" cy="5143536"/>
          </a:xfrm>
        </p:spPr>
        <p:txBody>
          <a:bodyPr>
            <a:noAutofit/>
          </a:bodyPr>
          <a:lstStyle/>
          <a:p>
            <a:pPr marL="0" indent="457200" algn="just">
              <a:buNone/>
            </a:pPr>
            <a:r>
              <a:rPr lang="ru-RU" sz="1600" dirty="0">
                <a:latin typeface="Times New Roman" pitchFamily="18" charset="0"/>
                <a:cs typeface="Times New Roman" pitchFamily="18" charset="0"/>
              </a:rPr>
              <a:t>Схема территориального планирования муниципального района </a:t>
            </a:r>
            <a:r>
              <a:rPr lang="ru-RU" sz="1600" dirty="0" smtClean="0">
                <a:latin typeface="Times New Roman" pitchFamily="18" charset="0"/>
                <a:cs typeface="Times New Roman" pitchFamily="18" charset="0"/>
              </a:rPr>
              <a:t>содержит положения о территориальном планировании и </a:t>
            </a:r>
            <a:r>
              <a:rPr lang="ru-RU" sz="1600" dirty="0">
                <a:latin typeface="Times New Roman" pitchFamily="18" charset="0"/>
                <a:cs typeface="Times New Roman" pitchFamily="18" charset="0"/>
              </a:rPr>
              <a:t>карты планируемые для размещения </a:t>
            </a:r>
            <a:r>
              <a:rPr lang="ru-RU" sz="1600" dirty="0" smtClean="0">
                <a:latin typeface="Times New Roman" pitchFamily="18" charset="0"/>
                <a:cs typeface="Times New Roman" pitchFamily="18" charset="0"/>
              </a:rPr>
              <a:t>объектов </a:t>
            </a:r>
            <a:r>
              <a:rPr lang="ru-RU" sz="1600" dirty="0">
                <a:latin typeface="Times New Roman" pitchFamily="18" charset="0"/>
                <a:cs typeface="Times New Roman" pitchFamily="18" charset="0"/>
              </a:rPr>
              <a:t>местного значения муниципального района, относящиеся к следующим </a:t>
            </a:r>
            <a:r>
              <a:rPr lang="ru-RU" sz="1600" dirty="0" smtClean="0">
                <a:latin typeface="Times New Roman" pitchFamily="18" charset="0"/>
                <a:cs typeface="Times New Roman" pitchFamily="18" charset="0"/>
              </a:rPr>
              <a:t>областям</a:t>
            </a:r>
            <a:r>
              <a:rPr lang="ru-RU" sz="1600" i="1" dirty="0" smtClean="0">
                <a:latin typeface="Times New Roman" pitchFamily="18" charset="0"/>
                <a:cs typeface="Times New Roman" pitchFamily="18" charset="0"/>
              </a:rPr>
              <a:t>:</a:t>
            </a:r>
            <a:endParaRPr lang="ru-RU" sz="1600" i="1" dirty="0">
              <a:latin typeface="Times New Roman" pitchFamily="18" charset="0"/>
              <a:cs typeface="Times New Roman" pitchFamily="18" charset="0"/>
            </a:endParaRPr>
          </a:p>
          <a:p>
            <a:pPr indent="457200" algn="just">
              <a:buNone/>
            </a:pPr>
            <a:r>
              <a:rPr lang="ru-RU" sz="1600" dirty="0">
                <a:latin typeface="Times New Roman" pitchFamily="18" charset="0"/>
                <a:cs typeface="Times New Roman" pitchFamily="18" charset="0"/>
              </a:rPr>
              <a:t>1</a:t>
            </a:r>
            <a:r>
              <a:rPr lang="ru-RU" sz="1600" dirty="0" smtClean="0">
                <a:latin typeface="Times New Roman" pitchFamily="18" charset="0"/>
                <a:cs typeface="Times New Roman" pitchFamily="18" charset="0"/>
              </a:rPr>
              <a:t>) </a:t>
            </a:r>
            <a:r>
              <a:rPr lang="ru-RU" sz="1600" dirty="0">
                <a:latin typeface="Times New Roman" pitchFamily="18" charset="0"/>
                <a:cs typeface="Times New Roman" pitchFamily="18" charset="0"/>
              </a:rPr>
              <a:t>электро- и газоснабжение поселений;</a:t>
            </a:r>
          </a:p>
          <a:p>
            <a:pPr indent="457200" algn="just">
              <a:buNone/>
            </a:pPr>
            <a:r>
              <a:rPr lang="ru-RU" sz="1600" dirty="0">
                <a:latin typeface="Times New Roman" pitchFamily="18" charset="0"/>
                <a:cs typeface="Times New Roman" pitchFamily="18" charset="0"/>
              </a:rPr>
              <a:t>2</a:t>
            </a:r>
            <a:r>
              <a:rPr lang="ru-RU" sz="1600" dirty="0" smtClean="0">
                <a:latin typeface="Times New Roman" pitchFamily="18" charset="0"/>
                <a:cs typeface="Times New Roman" pitchFamily="18" charset="0"/>
              </a:rPr>
              <a:t>) </a:t>
            </a:r>
            <a:r>
              <a:rPr lang="ru-RU" sz="1600" dirty="0">
                <a:latin typeface="Times New Roman" pitchFamily="18" charset="0"/>
                <a:cs typeface="Times New Roman" pitchFamily="18" charset="0"/>
              </a:rPr>
              <a:t>автомобильные дороги местного значения вне границ населенных пунктов в границах муниципального района;</a:t>
            </a:r>
          </a:p>
          <a:p>
            <a:pPr indent="457200" algn="just">
              <a:buNone/>
            </a:pPr>
            <a:r>
              <a:rPr lang="ru-RU" sz="1600" dirty="0">
                <a:latin typeface="Times New Roman" pitchFamily="18" charset="0"/>
                <a:cs typeface="Times New Roman" pitchFamily="18" charset="0"/>
              </a:rPr>
              <a:t>3</a:t>
            </a:r>
            <a:r>
              <a:rPr lang="ru-RU" sz="1600" dirty="0" smtClean="0">
                <a:latin typeface="Times New Roman" pitchFamily="18" charset="0"/>
                <a:cs typeface="Times New Roman" pitchFamily="18" charset="0"/>
              </a:rPr>
              <a:t>) </a:t>
            </a:r>
            <a:r>
              <a:rPr lang="ru-RU" sz="1600" dirty="0">
                <a:latin typeface="Times New Roman" pitchFamily="18" charset="0"/>
                <a:cs typeface="Times New Roman" pitchFamily="18" charset="0"/>
              </a:rPr>
              <a:t>образование;</a:t>
            </a:r>
          </a:p>
          <a:p>
            <a:pPr indent="457200" algn="just">
              <a:buNone/>
            </a:pPr>
            <a:r>
              <a:rPr lang="ru-RU" sz="1600" dirty="0">
                <a:latin typeface="Times New Roman" pitchFamily="18" charset="0"/>
                <a:cs typeface="Times New Roman" pitchFamily="18" charset="0"/>
              </a:rPr>
              <a:t>4</a:t>
            </a:r>
            <a:r>
              <a:rPr lang="ru-RU" sz="1600" dirty="0" smtClean="0">
                <a:latin typeface="Times New Roman" pitchFamily="18" charset="0"/>
                <a:cs typeface="Times New Roman" pitchFamily="18" charset="0"/>
              </a:rPr>
              <a:t>) </a:t>
            </a:r>
            <a:r>
              <a:rPr lang="ru-RU" sz="1600" dirty="0">
                <a:latin typeface="Times New Roman" pitchFamily="18" charset="0"/>
                <a:cs typeface="Times New Roman" pitchFamily="18" charset="0"/>
              </a:rPr>
              <a:t>здравоохранение;</a:t>
            </a:r>
          </a:p>
          <a:p>
            <a:pPr indent="457200" algn="just">
              <a:buNone/>
            </a:pPr>
            <a:r>
              <a:rPr lang="ru-RU" sz="1600" dirty="0">
                <a:latin typeface="Times New Roman" pitchFamily="18" charset="0"/>
                <a:cs typeface="Times New Roman" pitchFamily="18" charset="0"/>
              </a:rPr>
              <a:t>5</a:t>
            </a:r>
            <a:r>
              <a:rPr lang="ru-RU" sz="1600" dirty="0" smtClean="0">
                <a:latin typeface="Times New Roman" pitchFamily="18" charset="0"/>
                <a:cs typeface="Times New Roman" pitchFamily="18" charset="0"/>
              </a:rPr>
              <a:t>) </a:t>
            </a:r>
            <a:r>
              <a:rPr lang="ru-RU" sz="1600" dirty="0">
                <a:latin typeface="Times New Roman" pitchFamily="18" charset="0"/>
                <a:cs typeface="Times New Roman" pitchFamily="18" charset="0"/>
              </a:rPr>
              <a:t>физическая культура и массовый спорт;</a:t>
            </a:r>
          </a:p>
          <a:p>
            <a:pPr indent="457200" algn="just">
              <a:buNone/>
            </a:pPr>
            <a:r>
              <a:rPr lang="ru-RU" sz="1600" dirty="0">
                <a:latin typeface="Times New Roman" pitchFamily="18" charset="0"/>
                <a:cs typeface="Times New Roman" pitchFamily="18" charset="0"/>
              </a:rPr>
              <a:t>6</a:t>
            </a:r>
            <a:r>
              <a:rPr lang="ru-RU" sz="1600" dirty="0" smtClean="0">
                <a:latin typeface="Times New Roman" pitchFamily="18" charset="0"/>
                <a:cs typeface="Times New Roman" pitchFamily="18" charset="0"/>
              </a:rPr>
              <a:t>) </a:t>
            </a:r>
            <a:r>
              <a:rPr lang="ru-RU" sz="1600" dirty="0">
                <a:latin typeface="Times New Roman" pitchFamily="18" charset="0"/>
                <a:cs typeface="Times New Roman" pitchFamily="18" charset="0"/>
              </a:rPr>
              <a:t>обработка, утилизация, обезвреживание, размещение твердых коммунальных отходов;</a:t>
            </a:r>
          </a:p>
          <a:p>
            <a:pPr indent="457200" algn="just">
              <a:buNone/>
            </a:pPr>
            <a:r>
              <a:rPr lang="ru-RU" sz="1600" dirty="0">
                <a:latin typeface="Times New Roman" pitchFamily="18" charset="0"/>
                <a:cs typeface="Times New Roman" pitchFamily="18" charset="0"/>
              </a:rPr>
              <a:t>7</a:t>
            </a:r>
            <a:r>
              <a:rPr lang="ru-RU" sz="1600" dirty="0" smtClean="0">
                <a:latin typeface="Times New Roman" pitchFamily="18" charset="0"/>
                <a:cs typeface="Times New Roman" pitchFamily="18" charset="0"/>
              </a:rPr>
              <a:t>) </a:t>
            </a:r>
            <a:r>
              <a:rPr lang="ru-RU" sz="1600" dirty="0">
                <a:latin typeface="Times New Roman" pitchFamily="18" charset="0"/>
                <a:cs typeface="Times New Roman" pitchFamily="18" charset="0"/>
              </a:rPr>
              <a:t>иные области в связи с решением вопросов местного значения муниципального района;</a:t>
            </a:r>
          </a:p>
          <a:p>
            <a:pPr indent="457200" algn="just">
              <a:buNone/>
            </a:pPr>
            <a:r>
              <a:rPr lang="ru-RU" sz="1600" i="1" dirty="0" smtClean="0">
                <a:latin typeface="Times New Roman" pitchFamily="18" charset="0"/>
                <a:cs typeface="Times New Roman" pitchFamily="18" charset="0"/>
              </a:rPr>
              <a:t>Перечень объектов местного значения муниципального района, которые необходимы для осуществления установленных действующим законодательством полномочий области как органа местного самоуправления, подлежащих отображению на схеме территориального планирования области определен в Законе Иркутской области от 23.07.2008 </a:t>
            </a:r>
            <a:r>
              <a:rPr lang="en-US" sz="1600" i="1" dirty="0" smtClean="0">
                <a:latin typeface="Times New Roman" pitchFamily="18" charset="0"/>
                <a:cs typeface="Times New Roman" pitchFamily="18" charset="0"/>
              </a:rPr>
              <a:t>N 59-</a:t>
            </a:r>
            <a:r>
              <a:rPr lang="ru-RU" sz="1600" i="1" dirty="0" err="1" smtClean="0">
                <a:latin typeface="Times New Roman" pitchFamily="18" charset="0"/>
                <a:cs typeface="Times New Roman" pitchFamily="18" charset="0"/>
              </a:rPr>
              <a:t>оз</a:t>
            </a:r>
            <a:r>
              <a:rPr lang="ru-RU" sz="1600" i="1" dirty="0" smtClean="0">
                <a:latin typeface="Times New Roman" pitchFamily="18" charset="0"/>
                <a:cs typeface="Times New Roman" pitchFamily="18" charset="0"/>
              </a:rPr>
              <a:t> "О градостроительной деятельности в Иркутской области"</a:t>
            </a:r>
          </a:p>
          <a:p>
            <a:endParaRPr lang="ru-RU" sz="14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0"/>
            <a:ext cx="8229600" cy="562074"/>
          </a:xfrm>
        </p:spPr>
        <p:txBody>
          <a:bodyPr>
            <a:normAutofit fontScale="90000"/>
          </a:bodyPr>
          <a:lstStyle/>
          <a:p>
            <a:r>
              <a:rPr lang="ru-RU" sz="1600" b="1" dirty="0"/>
              <a:t> </a:t>
            </a:r>
            <a:r>
              <a:rPr lang="ru-RU" sz="2200" b="1" cap="all" dirty="0">
                <a:latin typeface="Times New Roman" pitchFamily="18" charset="0"/>
                <a:cs typeface="Times New Roman" pitchFamily="18" charset="0"/>
              </a:rPr>
              <a:t>Содержание генерального плана поселения и генерального плана городского округа</a:t>
            </a:r>
          </a:p>
        </p:txBody>
      </p:sp>
      <p:sp>
        <p:nvSpPr>
          <p:cNvPr id="3" name="Содержимое 2"/>
          <p:cNvSpPr>
            <a:spLocks noGrp="1"/>
          </p:cNvSpPr>
          <p:nvPr>
            <p:ph idx="1"/>
          </p:nvPr>
        </p:nvSpPr>
        <p:spPr>
          <a:xfrm>
            <a:off x="0" y="476672"/>
            <a:ext cx="9180512" cy="6480720"/>
          </a:xfrm>
        </p:spPr>
        <p:txBody>
          <a:bodyPr>
            <a:noAutofit/>
          </a:bodyPr>
          <a:lstStyle/>
          <a:p>
            <a:pPr marL="0" indent="457200" algn="just">
              <a:spcBef>
                <a:spcPts val="0"/>
              </a:spcBef>
              <a:buNone/>
            </a:pPr>
            <a:r>
              <a:rPr lang="ru-RU" sz="1400" dirty="0">
                <a:latin typeface="Times New Roman" pitchFamily="18" charset="0"/>
                <a:cs typeface="Times New Roman" pitchFamily="18" charset="0"/>
              </a:rPr>
              <a:t>Подготовка генерального плана </a:t>
            </a:r>
            <a:r>
              <a:rPr lang="ru-RU" sz="1400" dirty="0" smtClean="0">
                <a:latin typeface="Times New Roman" pitchFamily="18" charset="0"/>
                <a:cs typeface="Times New Roman" pitchFamily="18" charset="0"/>
              </a:rPr>
              <a:t>осуществляется применительно </a:t>
            </a:r>
            <a:r>
              <a:rPr lang="ru-RU" sz="1400" dirty="0">
                <a:latin typeface="Times New Roman" pitchFamily="18" charset="0"/>
                <a:cs typeface="Times New Roman" pitchFamily="18" charset="0"/>
              </a:rPr>
              <a:t>ко всей территории такого поселения или такого городского </a:t>
            </a:r>
            <a:r>
              <a:rPr lang="ru-RU" sz="1400" dirty="0" smtClean="0">
                <a:latin typeface="Times New Roman" pitchFamily="18" charset="0"/>
                <a:cs typeface="Times New Roman" pitchFamily="18" charset="0"/>
              </a:rPr>
              <a:t>округа, но может </a:t>
            </a:r>
            <a:r>
              <a:rPr lang="ru-RU" sz="1400" dirty="0">
                <a:latin typeface="Times New Roman" pitchFamily="18" charset="0"/>
                <a:cs typeface="Times New Roman" pitchFamily="18" charset="0"/>
              </a:rPr>
              <a:t>осуществляться применительно к отдельным населенным пунктам, входящим в состав поселения, городского округа, с последующим внесением в генеральный план изменений, относящихся к другим частям территорий поселения, городского округа. </a:t>
            </a:r>
            <a:endParaRPr lang="ru-RU" sz="1400" dirty="0" smtClean="0">
              <a:latin typeface="Times New Roman" pitchFamily="18" charset="0"/>
              <a:cs typeface="Times New Roman" pitchFamily="18" charset="0"/>
            </a:endParaRPr>
          </a:p>
          <a:p>
            <a:pPr marL="0" indent="457200" algn="just">
              <a:spcBef>
                <a:spcPts val="0"/>
              </a:spcBef>
              <a:buNone/>
            </a:pPr>
            <a:r>
              <a:rPr lang="ru-RU" sz="1400" dirty="0" smtClean="0">
                <a:latin typeface="Times New Roman" pitchFamily="18" charset="0"/>
                <a:cs typeface="Times New Roman" pitchFamily="18" charset="0"/>
              </a:rPr>
              <a:t>Подготовка </a:t>
            </a:r>
            <a:r>
              <a:rPr lang="ru-RU" sz="1400" dirty="0">
                <a:latin typeface="Times New Roman" pitchFamily="18" charset="0"/>
                <a:cs typeface="Times New Roman" pitchFamily="18" charset="0"/>
              </a:rPr>
              <a:t>генерального плана и внесение в генеральный план изменений в части установления или изменения границы населенного пункта также могут осуществляться применительно к отдельным населенным пунктам, входящим в состав поселения, городского округа.</a:t>
            </a:r>
          </a:p>
          <a:p>
            <a:pPr marL="0" indent="457200" algn="just">
              <a:spcBef>
                <a:spcPts val="0"/>
              </a:spcBef>
              <a:buNone/>
            </a:pPr>
            <a:r>
              <a:rPr lang="ru-RU" sz="1400" dirty="0" smtClean="0">
                <a:latin typeface="Times New Roman" pitchFamily="18" charset="0"/>
                <a:cs typeface="Times New Roman" pitchFamily="18" charset="0"/>
              </a:rPr>
              <a:t>Генеральный </a:t>
            </a:r>
            <a:r>
              <a:rPr lang="ru-RU" sz="1400" dirty="0">
                <a:latin typeface="Times New Roman" pitchFamily="18" charset="0"/>
                <a:cs typeface="Times New Roman" pitchFamily="18" charset="0"/>
              </a:rPr>
              <a:t>план содержит:</a:t>
            </a:r>
          </a:p>
          <a:p>
            <a:pPr marL="0" indent="457200" algn="just">
              <a:spcBef>
                <a:spcPts val="0"/>
              </a:spcBef>
              <a:buNone/>
            </a:pPr>
            <a:r>
              <a:rPr lang="ru-RU" sz="1400" dirty="0">
                <a:latin typeface="Times New Roman" pitchFamily="18" charset="0"/>
                <a:cs typeface="Times New Roman" pitchFamily="18" charset="0"/>
              </a:rPr>
              <a:t>1) положение о территориальном планировании;</a:t>
            </a:r>
          </a:p>
          <a:p>
            <a:pPr marL="0" indent="457200" algn="just">
              <a:spcBef>
                <a:spcPts val="0"/>
              </a:spcBef>
              <a:buNone/>
            </a:pPr>
            <a:r>
              <a:rPr lang="ru-RU" sz="1400" dirty="0">
                <a:latin typeface="Times New Roman" pitchFamily="18" charset="0"/>
                <a:cs typeface="Times New Roman" pitchFamily="18" charset="0"/>
              </a:rPr>
              <a:t>2) карту планируемого размещения объектов местного значения поселения или городского округа;</a:t>
            </a:r>
          </a:p>
          <a:p>
            <a:pPr marL="0" indent="457200" algn="just">
              <a:spcBef>
                <a:spcPts val="0"/>
              </a:spcBef>
              <a:buNone/>
            </a:pPr>
            <a:r>
              <a:rPr lang="ru-RU" sz="1400" dirty="0">
                <a:latin typeface="Times New Roman" pitchFamily="18" charset="0"/>
                <a:cs typeface="Times New Roman" pitchFamily="18" charset="0"/>
              </a:rPr>
              <a:t>3) карту границ населенных пунктов (в том числе границ образуемых населенных пунктов), входящих в состав поселения или городского округа;</a:t>
            </a:r>
          </a:p>
          <a:p>
            <a:pPr marL="0" indent="457200" algn="just">
              <a:spcBef>
                <a:spcPts val="0"/>
              </a:spcBef>
              <a:buNone/>
            </a:pPr>
            <a:r>
              <a:rPr lang="ru-RU" sz="1400" dirty="0">
                <a:latin typeface="Times New Roman" pitchFamily="18" charset="0"/>
                <a:cs typeface="Times New Roman" pitchFamily="18" charset="0"/>
              </a:rPr>
              <a:t>4) карту функциональных зон поселения или городского округа.</a:t>
            </a:r>
          </a:p>
          <a:p>
            <a:pPr marL="0" indent="457200" algn="just">
              <a:spcBef>
                <a:spcPts val="0"/>
              </a:spcBef>
              <a:buNone/>
            </a:pPr>
            <a:r>
              <a:rPr lang="ru-RU" sz="1400" dirty="0" smtClean="0">
                <a:latin typeface="Times New Roman" pitchFamily="18" charset="0"/>
                <a:cs typeface="Times New Roman" pitchFamily="18" charset="0"/>
              </a:rPr>
              <a:t>Планируемые для размещения объекты местного значения поселения, городского округа, относящиеся к следующим областям:</a:t>
            </a:r>
          </a:p>
          <a:p>
            <a:pPr marL="0" indent="457200" algn="just">
              <a:spcBef>
                <a:spcPts val="0"/>
              </a:spcBef>
              <a:buNone/>
            </a:pPr>
            <a:r>
              <a:rPr lang="ru-RU" sz="1400" dirty="0" smtClean="0">
                <a:latin typeface="Times New Roman" pitchFamily="18" charset="0"/>
                <a:cs typeface="Times New Roman" pitchFamily="18" charset="0"/>
              </a:rPr>
              <a:t>а</a:t>
            </a:r>
            <a:r>
              <a:rPr lang="ru-RU" sz="1400" dirty="0">
                <a:latin typeface="Times New Roman" pitchFamily="18" charset="0"/>
                <a:cs typeface="Times New Roman" pitchFamily="18" charset="0"/>
              </a:rPr>
              <a:t>) электро-, тепло-, газо- и водоснабжение населения, водоотведение;</a:t>
            </a:r>
          </a:p>
          <a:p>
            <a:pPr marL="0" indent="457200" algn="just">
              <a:spcBef>
                <a:spcPts val="0"/>
              </a:spcBef>
              <a:buNone/>
            </a:pPr>
            <a:r>
              <a:rPr lang="ru-RU" sz="1400" dirty="0">
                <a:latin typeface="Times New Roman" pitchFamily="18" charset="0"/>
                <a:cs typeface="Times New Roman" pitchFamily="18" charset="0"/>
              </a:rPr>
              <a:t>б) автомобильные дороги местного значения;</a:t>
            </a:r>
          </a:p>
          <a:p>
            <a:pPr marL="0" indent="457200" algn="just">
              <a:spcBef>
                <a:spcPts val="0"/>
              </a:spcBef>
              <a:buNone/>
            </a:pPr>
            <a:r>
              <a:rPr lang="ru-RU" sz="1400" dirty="0">
                <a:latin typeface="Times New Roman" pitchFamily="18" charset="0"/>
                <a:cs typeface="Times New Roman" pitchFamily="18" charset="0"/>
              </a:rPr>
              <a:t>в) физическая культура и массовый спорт, образование, здравоохранение, обработка, утилизация, обезвреживание, размещение твердых коммунальных отходов в случае подготовки генерального плана городского округа;</a:t>
            </a:r>
          </a:p>
          <a:p>
            <a:pPr marL="0" indent="457200" algn="just">
              <a:spcBef>
                <a:spcPts val="0"/>
              </a:spcBef>
              <a:buNone/>
            </a:pPr>
            <a:r>
              <a:rPr lang="ru-RU" sz="1400" dirty="0" smtClean="0">
                <a:latin typeface="Times New Roman" pitchFamily="18" charset="0"/>
                <a:cs typeface="Times New Roman" pitchFamily="18" charset="0"/>
              </a:rPr>
              <a:t>г</a:t>
            </a:r>
            <a:r>
              <a:rPr lang="ru-RU" sz="1400" dirty="0">
                <a:latin typeface="Times New Roman" pitchFamily="18" charset="0"/>
                <a:cs typeface="Times New Roman" pitchFamily="18" charset="0"/>
              </a:rPr>
              <a:t>) иные области в связи с решением вопросов местного значения поселения, городского округа;</a:t>
            </a:r>
          </a:p>
          <a:p>
            <a:pPr marL="0" indent="457200" algn="just">
              <a:spcBef>
                <a:spcPts val="0"/>
              </a:spcBef>
              <a:buNone/>
            </a:pPr>
            <a:r>
              <a:rPr lang="ru-RU" sz="1400" dirty="0" smtClean="0">
                <a:latin typeface="Times New Roman" pitchFamily="18" charset="0"/>
                <a:cs typeface="Times New Roman" pitchFamily="18" charset="0"/>
              </a:rPr>
              <a:t>Границы </a:t>
            </a:r>
            <a:r>
              <a:rPr lang="ru-RU" sz="1400" dirty="0">
                <a:latin typeface="Times New Roman" pitchFamily="18" charset="0"/>
                <a:cs typeface="Times New Roman" pitchFamily="18" charset="0"/>
              </a:rPr>
              <a:t>населенных пунктов (в том числе границы образуемых населенных пунктов), входящих в состав поселения или городского округа;</a:t>
            </a:r>
          </a:p>
          <a:p>
            <a:pPr marL="0" indent="457200" algn="just">
              <a:spcBef>
                <a:spcPts val="0"/>
              </a:spcBef>
              <a:buNone/>
            </a:pPr>
            <a:r>
              <a:rPr lang="ru-RU" sz="1400" dirty="0" smtClean="0">
                <a:latin typeface="Times New Roman" pitchFamily="18" charset="0"/>
                <a:cs typeface="Times New Roman" pitchFamily="18" charset="0"/>
              </a:rPr>
              <a:t>Границы </a:t>
            </a:r>
            <a:r>
              <a:rPr lang="ru-RU" sz="1400" dirty="0">
                <a:latin typeface="Times New Roman" pitchFamily="18" charset="0"/>
                <a:cs typeface="Times New Roman" pitchFamily="18" charset="0"/>
              </a:rPr>
              <a:t>и описание функциональных зон с указанием планируемых для размещения в них объектов федерального значения, объектов регионального значения, объектов местного значения (за исключением линейных объектов) и местоположения линейных объектов федерального значения, линейных объектов регионального значения, линейных объектов местного значения.</a:t>
            </a:r>
          </a:p>
          <a:p>
            <a:endParaRPr lang="ru-RU" sz="14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200" b="1" cap="all" dirty="0" smtClean="0">
                <a:latin typeface="Times New Roman" pitchFamily="18" charset="0"/>
                <a:cs typeface="Times New Roman" pitchFamily="18" charset="0"/>
              </a:rPr>
              <a:t>Подготовка документов территориального планирования </a:t>
            </a:r>
            <a:endParaRPr lang="ru-RU" sz="2200" b="1" cap="all"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196752"/>
            <a:ext cx="8229600" cy="5184576"/>
          </a:xfrm>
        </p:spPr>
        <p:txBody>
          <a:bodyPr>
            <a:noAutofit/>
          </a:bodyPr>
          <a:lstStyle/>
          <a:p>
            <a:pPr marL="0" indent="342900" algn="just">
              <a:spcBef>
                <a:spcPts val="0"/>
              </a:spcBef>
            </a:pPr>
            <a:r>
              <a:rPr lang="ru-RU" sz="1400" dirty="0" smtClean="0">
                <a:latin typeface="Times New Roman" pitchFamily="18" charset="0"/>
                <a:cs typeface="Times New Roman" pitchFamily="18" charset="0"/>
              </a:rPr>
              <a:t>На основании стратегий </a:t>
            </a:r>
            <a:r>
              <a:rPr lang="ru-RU" sz="1400" dirty="0">
                <a:latin typeface="Times New Roman" pitchFamily="18" charset="0"/>
                <a:cs typeface="Times New Roman" pitchFamily="18" charset="0"/>
              </a:rPr>
              <a:t>(программ) развития отдельных отраслей экономики, приоритетных национальных </a:t>
            </a:r>
            <a:r>
              <a:rPr lang="ru-RU" sz="1400" dirty="0" smtClean="0">
                <a:latin typeface="Times New Roman" pitchFamily="18" charset="0"/>
                <a:cs typeface="Times New Roman" pitchFamily="18" charset="0"/>
              </a:rPr>
              <a:t>проектов, межгосударственных </a:t>
            </a:r>
            <a:r>
              <a:rPr lang="ru-RU" sz="1400" dirty="0">
                <a:latin typeface="Times New Roman" pitchFamily="18" charset="0"/>
                <a:cs typeface="Times New Roman" pitchFamily="18" charset="0"/>
              </a:rPr>
              <a:t>программ, программ социально-экономического развития субъектов Российской Федерации, планов и программ комплексного социально-экономического развития муниципальных образований (при их наличии) с учетом программ, принятых в установленном порядке и реализуемых за счет средств федерального бюджета, бюджетов субъектов Российской Федерации, местных бюджетов, решений органов государственной власти, органов местного самоуправления, иных главных распорядителей средств соответствующих бюджетов, предусматривающих создание объектов федерального значения, объектов регионального значения, объектов местного значения, инвестиционных программ субъектов естественных монополий, организаций коммунального комплекса и сведений, содержащихся в федеральной государственной информационной системе территориального </a:t>
            </a:r>
            <a:r>
              <a:rPr lang="ru-RU" sz="1400" dirty="0" smtClean="0">
                <a:latin typeface="Times New Roman" pitchFamily="18" charset="0"/>
                <a:cs typeface="Times New Roman" pitchFamily="18" charset="0"/>
              </a:rPr>
              <a:t>планирования </a:t>
            </a:r>
            <a:r>
              <a:rPr lang="ru-RU" sz="1400" dirty="0" smtClean="0">
                <a:solidFill>
                  <a:srgbClr val="FF0000"/>
                </a:solidFill>
                <a:latin typeface="Times New Roman" pitchFamily="18" charset="0"/>
                <a:cs typeface="Times New Roman" pitchFamily="18" charset="0"/>
              </a:rPr>
              <a:t>(ФГИС ТП)</a:t>
            </a:r>
            <a:r>
              <a:rPr lang="ru-RU" sz="1400" dirty="0" smtClean="0">
                <a:latin typeface="Times New Roman" pitchFamily="18" charset="0"/>
                <a:cs typeface="Times New Roman" pitchFamily="18" charset="0"/>
              </a:rPr>
              <a:t>, </a:t>
            </a:r>
            <a:r>
              <a:rPr lang="ru-RU" sz="1400" dirty="0">
                <a:latin typeface="Times New Roman" pitchFamily="18" charset="0"/>
                <a:cs typeface="Times New Roman" pitchFamily="18" charset="0"/>
              </a:rPr>
              <a:t>(далее также - информационная система территориального </a:t>
            </a:r>
            <a:r>
              <a:rPr lang="ru-RU" sz="1400" dirty="0" smtClean="0">
                <a:latin typeface="Times New Roman" pitchFamily="18" charset="0"/>
                <a:cs typeface="Times New Roman" pitchFamily="18" charset="0"/>
              </a:rPr>
              <a:t>планирования </a:t>
            </a:r>
            <a:r>
              <a:rPr lang="ru-RU" sz="1400" dirty="0" smtClean="0">
                <a:solidFill>
                  <a:srgbClr val="FF0000"/>
                </a:solidFill>
                <a:latin typeface="Times New Roman" pitchFamily="18" charset="0"/>
                <a:cs typeface="Times New Roman" pitchFamily="18" charset="0"/>
              </a:rPr>
              <a:t>(ИСОГД)</a:t>
            </a:r>
            <a:r>
              <a:rPr lang="ru-RU" sz="1400" dirty="0" smtClean="0">
                <a:latin typeface="Times New Roman" pitchFamily="18" charset="0"/>
                <a:cs typeface="Times New Roman" pitchFamily="18" charset="0"/>
              </a:rPr>
              <a:t> .</a:t>
            </a:r>
          </a:p>
          <a:p>
            <a:pPr marL="0" indent="342900" algn="just">
              <a:spcBef>
                <a:spcPts val="0"/>
              </a:spcBef>
            </a:pPr>
            <a:r>
              <a:rPr lang="ru-RU" sz="1400" dirty="0" smtClean="0">
                <a:latin typeface="Times New Roman" pitchFamily="18" charset="0"/>
                <a:cs typeface="Times New Roman" pitchFamily="18" charset="0"/>
              </a:rPr>
              <a:t>С </a:t>
            </a:r>
            <a:r>
              <a:rPr lang="ru-RU" sz="1400" dirty="0">
                <a:latin typeface="Times New Roman" pitchFamily="18" charset="0"/>
                <a:cs typeface="Times New Roman" pitchFamily="18" charset="0"/>
              </a:rPr>
              <a:t>учетом положений о территориальном планировании, содержащихся в документах территориального планирования Российской Федерации, документах территориального планирования субъектов Российской Федерации, документах территориального планирования муниципальных образований, а также с учетом предложений заинтересованных лиц.</a:t>
            </a:r>
          </a:p>
          <a:p>
            <a:pPr marL="0" indent="342900" algn="just">
              <a:spcBef>
                <a:spcPts val="0"/>
              </a:spcBef>
            </a:pPr>
            <a:r>
              <a:rPr lang="ru-RU" sz="1400" dirty="0">
                <a:latin typeface="Times New Roman" pitchFamily="18" charset="0"/>
                <a:cs typeface="Times New Roman" pitchFamily="18" charset="0"/>
              </a:rPr>
              <a:t>Уполномоченные федеральный </a:t>
            </a:r>
            <a:r>
              <a:rPr lang="ru-RU" sz="1400" dirty="0" smtClean="0">
                <a:latin typeface="Times New Roman" pitchFamily="18" charset="0"/>
                <a:cs typeface="Times New Roman" pitchFamily="18" charset="0"/>
              </a:rPr>
              <a:t>органы </a:t>
            </a:r>
            <a:r>
              <a:rPr lang="ru-RU" sz="1400" dirty="0">
                <a:latin typeface="Times New Roman" pitchFamily="18" charset="0"/>
                <a:cs typeface="Times New Roman" pitchFamily="18" charset="0"/>
              </a:rPr>
              <a:t>исполнительной власти, органы государственной власти субъектов Российской Федерации, органы местного самоуправления </a:t>
            </a:r>
            <a:r>
              <a:rPr lang="ru-RU" sz="1400" dirty="0">
                <a:solidFill>
                  <a:srgbClr val="FF0000"/>
                </a:solidFill>
                <a:latin typeface="Times New Roman" pitchFamily="18" charset="0"/>
                <a:cs typeface="Times New Roman" pitchFamily="18" charset="0"/>
              </a:rPr>
              <a:t>обязаны обеспечить доступ к проектам документов территориального планирования</a:t>
            </a:r>
            <a:r>
              <a:rPr lang="ru-RU" sz="1400" dirty="0">
                <a:latin typeface="Times New Roman" pitchFamily="18" charset="0"/>
                <a:cs typeface="Times New Roman" pitchFamily="18" charset="0"/>
              </a:rPr>
              <a:t> </a:t>
            </a:r>
            <a:r>
              <a:rPr lang="ru-RU" sz="1400" dirty="0" smtClean="0">
                <a:solidFill>
                  <a:srgbClr val="FF0000"/>
                </a:solidFill>
                <a:latin typeface="Times New Roman" pitchFamily="18" charset="0"/>
                <a:cs typeface="Times New Roman" pitchFamily="18" charset="0"/>
              </a:rPr>
              <a:t>в ФГИС ТП, </a:t>
            </a:r>
            <a:r>
              <a:rPr lang="ru-RU" sz="1400" dirty="0">
                <a:solidFill>
                  <a:srgbClr val="FF0000"/>
                </a:solidFill>
                <a:latin typeface="Times New Roman" pitchFamily="18" charset="0"/>
                <a:cs typeface="Times New Roman" pitchFamily="18" charset="0"/>
              </a:rPr>
              <a:t>не менее чем за три месяца до их утверждения</a:t>
            </a:r>
            <a:r>
              <a:rPr lang="ru-RU" sz="1400" dirty="0">
                <a:latin typeface="Times New Roman" pitchFamily="18" charset="0"/>
                <a:cs typeface="Times New Roman" pitchFamily="18" charset="0"/>
              </a:rPr>
              <a:t>.</a:t>
            </a:r>
          </a:p>
          <a:p>
            <a:pPr marL="0" indent="342900" algn="just">
              <a:spcBef>
                <a:spcPts val="0"/>
              </a:spcBef>
            </a:pPr>
            <a:r>
              <a:rPr lang="ru-RU" sz="1400" dirty="0">
                <a:latin typeface="Times New Roman" pitchFamily="18" charset="0"/>
                <a:cs typeface="Times New Roman" pitchFamily="18" charset="0"/>
              </a:rPr>
              <a:t>Доступ к утвержденным документам территориального планирования </a:t>
            </a:r>
            <a:r>
              <a:rPr lang="ru-RU" sz="1400" dirty="0" smtClean="0">
                <a:latin typeface="Times New Roman" pitchFamily="18" charset="0"/>
                <a:cs typeface="Times New Roman" pitchFamily="18" charset="0"/>
              </a:rPr>
              <a:t>и </a:t>
            </a:r>
            <a:r>
              <a:rPr lang="ru-RU" sz="1400" dirty="0">
                <a:latin typeface="Times New Roman" pitchFamily="18" charset="0"/>
                <a:cs typeface="Times New Roman" pitchFamily="18" charset="0"/>
              </a:rPr>
              <a:t>материалам по их обоснованию </a:t>
            </a:r>
            <a:r>
              <a:rPr lang="ru-RU" sz="1400" dirty="0" smtClean="0">
                <a:latin typeface="Times New Roman" pitchFamily="18" charset="0"/>
                <a:cs typeface="Times New Roman" pitchFamily="18" charset="0"/>
              </a:rPr>
              <a:t>должен </a:t>
            </a:r>
            <a:r>
              <a:rPr lang="ru-RU" sz="1400" dirty="0">
                <a:latin typeface="Times New Roman" pitchFamily="18" charset="0"/>
                <a:cs typeface="Times New Roman" pitchFamily="18" charset="0"/>
              </a:rPr>
              <a:t>быть обеспечен </a:t>
            </a:r>
            <a:r>
              <a:rPr lang="ru-RU" sz="1400" dirty="0" smtClean="0">
                <a:latin typeface="Times New Roman" pitchFamily="18" charset="0"/>
                <a:cs typeface="Times New Roman" pitchFamily="18" charset="0"/>
              </a:rPr>
              <a:t>в </a:t>
            </a:r>
            <a:r>
              <a:rPr lang="ru-RU" sz="1400" dirty="0" smtClean="0">
                <a:solidFill>
                  <a:srgbClr val="FF0000"/>
                </a:solidFill>
                <a:latin typeface="Times New Roman" pitchFamily="18" charset="0"/>
                <a:cs typeface="Times New Roman" pitchFamily="18" charset="0"/>
              </a:rPr>
              <a:t>ФГИС ТП и ИСОГД</a:t>
            </a:r>
            <a:r>
              <a:rPr lang="ru-RU" sz="1400" dirty="0" smtClean="0">
                <a:latin typeface="Times New Roman" pitchFamily="18" charset="0"/>
                <a:cs typeface="Times New Roman" pitchFamily="18" charset="0"/>
              </a:rPr>
              <a:t>  в срок, не превышающий </a:t>
            </a:r>
            <a:r>
              <a:rPr lang="ru-RU" sz="1400" u="sng" dirty="0" smtClean="0">
                <a:solidFill>
                  <a:srgbClr val="FF0000"/>
                </a:solidFill>
                <a:latin typeface="Times New Roman" pitchFamily="18" charset="0"/>
                <a:cs typeface="Times New Roman" pitchFamily="18" charset="0"/>
              </a:rPr>
              <a:t>10</a:t>
            </a:r>
            <a:r>
              <a:rPr lang="ru-RU" sz="1400" dirty="0" smtClean="0">
                <a:latin typeface="Times New Roman" pitchFamily="18" charset="0"/>
                <a:cs typeface="Times New Roman" pitchFamily="18" charset="0"/>
              </a:rPr>
              <a:t> дней со дня утверждения таких документов.</a:t>
            </a:r>
            <a:endParaRPr lang="ru-RU" sz="1400" dirty="0">
              <a:latin typeface="Times New Roman" pitchFamily="18" charset="0"/>
              <a:cs typeface="Times New Roman" pitchFamily="18" charset="0"/>
            </a:endParaRPr>
          </a:p>
          <a:p>
            <a:pPr marL="0"/>
            <a:endParaRPr lang="ru-RU" sz="12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1545</TotalTime>
  <Words>2188</Words>
  <Application>Microsoft Office PowerPoint</Application>
  <PresentationFormat>Экран (4:3)</PresentationFormat>
  <Paragraphs>120</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Тема Office</vt:lpstr>
      <vt:lpstr>ТЕРРИТОРИАЛЬНОЕ ПЛАНИРОВАНИЕ ИРКУТСКОГО РАЙОННОГО МУНИЦИПАЛЬНОГО ОБРАЗОВАНИЯ</vt:lpstr>
      <vt:lpstr>ТЕРМИНОЛОГИЯ  И НОРМАТИВНОЕ ПРАВОВОЕ  РЕГУЛИРОВАНИЕ</vt:lpstr>
      <vt:lpstr>Документы территориального планирования</vt:lpstr>
      <vt:lpstr>Содержание документов территориального планирования Российской Федерации </vt:lpstr>
      <vt:lpstr>Содержание документов территориального планирования субъектов Российской Федерации</vt:lpstr>
      <vt:lpstr>Документы территориального планирования муниципальных образований :</vt:lpstr>
      <vt:lpstr>содержание схемы территориального планирования муниципального района</vt:lpstr>
      <vt:lpstr> Содержание генерального плана поселения и генерального плана городского округа</vt:lpstr>
      <vt:lpstr>Подготовка документов территориального планирования </vt:lpstr>
      <vt:lpstr>Реализация документов территориального планирования (Схемы территориального планирования) </vt:lpstr>
      <vt:lpstr>Реализация документов территориального планирования (генеральные планы) </vt:lpstr>
      <vt:lpstr>Слайд 12</vt:lpstr>
      <vt:lpstr>СРОКИ РЕАЛИЗАЦИИ ДОКУМЕНТОВ ТЕРРИТОРИАЛЬНОГО ПЛАНИРОВАНИЯ</vt:lpstr>
      <vt:lpstr>Слайд 14</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ТЕРРИТОРИАЛЬНОЕ ПЛАНИРОВАНИЕ ИРКУТСКОГО РАЙОННОГО МУНИЦИПАЛЬНОГО ОБРАЗОВАНИЯ</dc:title>
  <dc:creator>Admin</dc:creator>
  <cp:lastModifiedBy>Admin</cp:lastModifiedBy>
  <cp:revision>66</cp:revision>
  <dcterms:created xsi:type="dcterms:W3CDTF">2017-11-12T04:03:32Z</dcterms:created>
  <dcterms:modified xsi:type="dcterms:W3CDTF">2017-11-16T03:33:30Z</dcterms:modified>
</cp:coreProperties>
</file>