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drawings/drawing2.xml" ContentType="application/vnd.openxmlformats-officedocument.drawingml.chartshape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6"/>
  </p:notesMasterIdLst>
  <p:sldIdLst>
    <p:sldId id="256" r:id="rId2"/>
    <p:sldId id="270" r:id="rId3"/>
    <p:sldId id="269" r:id="rId4"/>
    <p:sldId id="293" r:id="rId5"/>
    <p:sldId id="292" r:id="rId6"/>
    <p:sldId id="278" r:id="rId7"/>
    <p:sldId id="290" r:id="rId8"/>
    <p:sldId id="291" r:id="rId9"/>
    <p:sldId id="259" r:id="rId10"/>
    <p:sldId id="271" r:id="rId11"/>
    <p:sldId id="283" r:id="rId12"/>
    <p:sldId id="286" r:id="rId13"/>
    <p:sldId id="281" r:id="rId14"/>
    <p:sldId id="282" r:id="rId15"/>
    <p:sldId id="273" r:id="rId16"/>
    <p:sldId id="267" r:id="rId17"/>
    <p:sldId id="261" r:id="rId18"/>
    <p:sldId id="264" r:id="rId19"/>
    <p:sldId id="263" r:id="rId20"/>
    <p:sldId id="265" r:id="rId21"/>
    <p:sldId id="274" r:id="rId22"/>
    <p:sldId id="300" r:id="rId23"/>
    <p:sldId id="320" r:id="rId24"/>
    <p:sldId id="326" r:id="rId25"/>
    <p:sldId id="324" r:id="rId26"/>
    <p:sldId id="327" r:id="rId27"/>
    <p:sldId id="321" r:id="rId28"/>
    <p:sldId id="322" r:id="rId29"/>
    <p:sldId id="323" r:id="rId30"/>
    <p:sldId id="319" r:id="rId31"/>
    <p:sldId id="316" r:id="rId32"/>
    <p:sldId id="317" r:id="rId33"/>
    <p:sldId id="318" r:id="rId34"/>
    <p:sldId id="315" r:id="rId35"/>
    <p:sldId id="314" r:id="rId36"/>
    <p:sldId id="313" r:id="rId37"/>
    <p:sldId id="312" r:id="rId38"/>
    <p:sldId id="311" r:id="rId39"/>
    <p:sldId id="310" r:id="rId40"/>
    <p:sldId id="309" r:id="rId41"/>
    <p:sldId id="308" r:id="rId42"/>
    <p:sldId id="307" r:id="rId43"/>
    <p:sldId id="306" r:id="rId44"/>
    <p:sldId id="305" r:id="rId45"/>
    <p:sldId id="304" r:id="rId46"/>
    <p:sldId id="303" r:id="rId47"/>
    <p:sldId id="302" r:id="rId48"/>
    <p:sldId id="301" r:id="rId49"/>
    <p:sldId id="299" r:id="rId50"/>
    <p:sldId id="296" r:id="rId51"/>
    <p:sldId id="297" r:id="rId52"/>
    <p:sldId id="298" r:id="rId53"/>
    <p:sldId id="295" r:id="rId54"/>
    <p:sldId id="266" r:id="rId55"/>
  </p:sldIdLst>
  <p:sldSz cx="9144000" cy="6858000" type="screen4x3"/>
  <p:notesSz cx="6797675" cy="99822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D8F"/>
    <a:srgbClr val="9999FF"/>
    <a:srgbClr val="FF6699"/>
    <a:srgbClr val="CC3399"/>
    <a:srgbClr val="9900FF"/>
    <a:srgbClr val="9966FF"/>
    <a:srgbClr val="CC99FF"/>
    <a:srgbClr val="33CCFF"/>
    <a:srgbClr val="66FFCC"/>
    <a:srgbClr val="C7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70" d="100"/>
          <a:sy n="70" d="100"/>
        </p:scale>
        <p:origin x="-90" y="-270"/>
      </p:cViewPr>
      <p:guideLst>
        <p:guide orient="horz" pos="2160"/>
        <p:guide pos="2880"/>
      </p:guideLst>
    </p:cSldViewPr>
  </p:slideViewPr>
  <p:outlineViewPr>
    <p:cViewPr>
      <p:scale>
        <a:sx n="33" d="100"/>
        <a:sy n="33" d="100"/>
      </p:scale>
      <p:origin x="0" y="21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Excel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kuharenkoaa\Desktop\&#1044;&#1083;&#1103;%20&#1047;&#1072;&#1081;&#1082;&#1086;&#1074;&#1086;&#1081;%20&#1040;.&#1042;\2019\&#1073;&#1102;&#1076;&#1078;&#1077;&#1090;%20&#1076;&#1083;&#1103;%20&#1075;&#1088;&#1072;&#1078;&#1076;&#1072;&#1085;%202020-2022\&#1088;&#1072;&#1073;&#1086;&#1095;&#1080;&#1081;%20&#1084;&#1072;&#1090;&#1077;&#1088;&#1080;&#1072;&#1083;\&#1090;&#1072;&#1073;&#1083;&#1080;&#1094;&#1099;%20&#1076;&#1083;&#1103;%20&#1087;&#1088;&#1077;&#1079;&#1077;&#1085;&#1090;&#1072;&#1094;&#1080;&#1080;.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doughnutChart>
        <c:varyColors val="1"/>
        <c:ser>
          <c:idx val="0"/>
          <c:order val="0"/>
          <c:dPt>
            <c:idx val="0"/>
            <c:bubble3D val="0"/>
            <c:spPr>
              <a:solidFill>
                <a:schemeClr val="bg2">
                  <a:lumMod val="75000"/>
                </a:schemeClr>
              </a:solidFill>
            </c:spPr>
          </c:dPt>
          <c:dPt>
            <c:idx val="1"/>
            <c:bubble3D val="0"/>
            <c:spPr>
              <a:solidFill>
                <a:schemeClr val="bg2">
                  <a:lumMod val="75000"/>
                </a:schemeClr>
              </a:solidFill>
            </c:spPr>
          </c:dPt>
          <c:dPt>
            <c:idx val="2"/>
            <c:bubble3D val="0"/>
            <c:spPr>
              <a:solidFill>
                <a:srgbClr val="FFFF00"/>
              </a:solidFill>
            </c:spPr>
          </c:dPt>
          <c:cat>
            <c:strRef>
              <c:f>общ!$A$12:$A$14</c:f>
              <c:strCache>
                <c:ptCount val="3"/>
                <c:pt idx="0">
                  <c:v>Безвозмездные поступления</c:v>
                </c:pt>
                <c:pt idx="1">
                  <c:v>Неналоговые доходы</c:v>
                </c:pt>
                <c:pt idx="2">
                  <c:v>Нелоговые доходы</c:v>
                </c:pt>
              </c:strCache>
            </c:strRef>
          </c:cat>
          <c:val>
            <c:numRef>
              <c:f>общ!$B$12:$B$14</c:f>
              <c:numCache>
                <c:formatCode>#,##0.0</c:formatCode>
                <c:ptCount val="3"/>
                <c:pt idx="0">
                  <c:v>2329.5</c:v>
                </c:pt>
                <c:pt idx="1">
                  <c:v>264.10000000000002</c:v>
                </c:pt>
                <c:pt idx="2">
                  <c:v>669.6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1.6374811343887918E-2"/>
          <c:y val="7.4267948384157262E-2"/>
          <c:w val="0.96704865182673505"/>
          <c:h val="0.7320055956487781"/>
        </c:manualLayout>
      </c:layout>
      <c:bar3DChart>
        <c:barDir val="col"/>
        <c:grouping val="clustered"/>
        <c:varyColors val="0"/>
        <c:ser>
          <c:idx val="0"/>
          <c:order val="0"/>
          <c:tx>
            <c:strRef>
              <c:f>безвозмездные!$A$13</c:f>
              <c:strCache>
                <c:ptCount val="1"/>
                <c:pt idx="0">
                  <c:v>Субсидии </c:v>
                </c:pt>
              </c:strCache>
            </c:strRef>
          </c:tx>
          <c:spPr>
            <a:solidFill>
              <a:srgbClr val="00B050"/>
            </a:solidFill>
            <a:scene3d>
              <a:camera prst="orthographicFront"/>
              <a:lightRig rig="threePt" dir="t"/>
            </a:scene3d>
            <a:sp3d>
              <a:bevelT w="88900"/>
              <a:bevelB w="88900"/>
            </a:sp3d>
          </c:spPr>
          <c:invertIfNegative val="0"/>
          <c:cat>
            <c:strRef>
              <c:f>безвозмездные!$B$12:$D$12</c:f>
              <c:strCache>
                <c:ptCount val="3"/>
                <c:pt idx="0">
                  <c:v>2020 год</c:v>
                </c:pt>
                <c:pt idx="1">
                  <c:v>2021 год</c:v>
                </c:pt>
                <c:pt idx="2">
                  <c:v>2022 год</c:v>
                </c:pt>
              </c:strCache>
            </c:strRef>
          </c:cat>
          <c:val>
            <c:numRef>
              <c:f>безвозмездные!$B$13:$D$13</c:f>
              <c:numCache>
                <c:formatCode>##,#0\,0</c:formatCode>
                <c:ptCount val="3"/>
                <c:pt idx="0">
                  <c:v>1549.4</c:v>
                </c:pt>
                <c:pt idx="1">
                  <c:v>833.5</c:v>
                </c:pt>
                <c:pt idx="2">
                  <c:v>1259.5999999999999</c:v>
                </c:pt>
              </c:numCache>
            </c:numRef>
          </c:val>
        </c:ser>
        <c:ser>
          <c:idx val="1"/>
          <c:order val="1"/>
          <c:tx>
            <c:strRef>
              <c:f>безвозмездные!$A$14</c:f>
              <c:strCache>
                <c:ptCount val="1"/>
                <c:pt idx="0">
                  <c:v>Субвенции</c:v>
                </c:pt>
              </c:strCache>
            </c:strRef>
          </c:tx>
          <c:spPr>
            <a:solidFill>
              <a:srgbClr val="FFCCFF"/>
            </a:solidFill>
            <a:scene3d>
              <a:camera prst="orthographicFront"/>
              <a:lightRig rig="threePt" dir="t"/>
            </a:scene3d>
            <a:sp3d>
              <a:bevelT w="88900"/>
              <a:bevelB w="88900"/>
            </a:sp3d>
          </c:spPr>
          <c:invertIfNegative val="0"/>
          <c:cat>
            <c:strRef>
              <c:f>безвозмездные!$B$12:$D$12</c:f>
              <c:strCache>
                <c:ptCount val="3"/>
                <c:pt idx="0">
                  <c:v>2020 год</c:v>
                </c:pt>
                <c:pt idx="1">
                  <c:v>2021 год</c:v>
                </c:pt>
                <c:pt idx="2">
                  <c:v>2022 год</c:v>
                </c:pt>
              </c:strCache>
            </c:strRef>
          </c:cat>
          <c:val>
            <c:numRef>
              <c:f>безвозмездные!$B$14:$D$14</c:f>
              <c:numCache>
                <c:formatCode>##,#0\,0</c:formatCode>
                <c:ptCount val="3"/>
                <c:pt idx="0">
                  <c:v>1568.2</c:v>
                </c:pt>
                <c:pt idx="1">
                  <c:v>1566</c:v>
                </c:pt>
                <c:pt idx="2">
                  <c:v>1566.2</c:v>
                </c:pt>
              </c:numCache>
            </c:numRef>
          </c:val>
        </c:ser>
        <c:ser>
          <c:idx val="2"/>
          <c:order val="2"/>
          <c:tx>
            <c:strRef>
              <c:f>безвозмездные!$A$15</c:f>
              <c:strCache>
                <c:ptCount val="1"/>
                <c:pt idx="0">
                  <c:v>Иные межбюджетные трансферты</c:v>
                </c:pt>
              </c:strCache>
            </c:strRef>
          </c:tx>
          <c:spPr>
            <a:solidFill>
              <a:srgbClr val="FFFF00"/>
            </a:solidFill>
          </c:spPr>
          <c:invertIfNegative val="0"/>
          <c:cat>
            <c:strRef>
              <c:f>безвозмездные!$B$12:$D$12</c:f>
              <c:strCache>
                <c:ptCount val="3"/>
                <c:pt idx="0">
                  <c:v>2020 год</c:v>
                </c:pt>
                <c:pt idx="1">
                  <c:v>2021 год</c:v>
                </c:pt>
                <c:pt idx="2">
                  <c:v>2022 год</c:v>
                </c:pt>
              </c:strCache>
            </c:strRef>
          </c:cat>
          <c:val>
            <c:numRef>
              <c:f>безвозмездные!$B$15:$D$15</c:f>
              <c:numCache>
                <c:formatCode>##,#0\,0</c:formatCode>
                <c:ptCount val="3"/>
                <c:pt idx="0">
                  <c:v>3.5</c:v>
                </c:pt>
                <c:pt idx="1">
                  <c:v>0</c:v>
                </c:pt>
                <c:pt idx="2">
                  <c:v>0</c:v>
                </c:pt>
              </c:numCache>
            </c:numRef>
          </c:val>
        </c:ser>
        <c:ser>
          <c:idx val="3"/>
          <c:order val="3"/>
          <c:tx>
            <c:strRef>
              <c:f>безвозмездные!$A$16</c:f>
              <c:strCache>
                <c:ptCount val="1"/>
                <c:pt idx="0">
                  <c:v>Прочие безвозмездные поступления </c:v>
                </c:pt>
              </c:strCache>
            </c:strRef>
          </c:tx>
          <c:spPr>
            <a:solidFill>
              <a:srgbClr val="00B0F0"/>
            </a:solidFill>
          </c:spPr>
          <c:invertIfNegative val="0"/>
          <c:cat>
            <c:strRef>
              <c:f>безвозмездные!$B$12:$D$12</c:f>
              <c:strCache>
                <c:ptCount val="3"/>
                <c:pt idx="0">
                  <c:v>2020 год</c:v>
                </c:pt>
                <c:pt idx="1">
                  <c:v>2021 год</c:v>
                </c:pt>
                <c:pt idx="2">
                  <c:v>2022 год</c:v>
                </c:pt>
              </c:strCache>
            </c:strRef>
          </c:cat>
          <c:val>
            <c:numRef>
              <c:f>безвозмездные!$B$16:$D$16</c:f>
              <c:numCache>
                <c:formatCode>##,#0\,0</c:formatCode>
                <c:ptCount val="3"/>
                <c:pt idx="0">
                  <c:v>1.1000000000000001</c:v>
                </c:pt>
                <c:pt idx="1">
                  <c:v>1.1000000000000001</c:v>
                </c:pt>
                <c:pt idx="2">
                  <c:v>1.1000000000000001</c:v>
                </c:pt>
              </c:numCache>
            </c:numRef>
          </c:val>
        </c:ser>
        <c:dLbls>
          <c:showLegendKey val="0"/>
          <c:showVal val="0"/>
          <c:showCatName val="0"/>
          <c:showSerName val="0"/>
          <c:showPercent val="0"/>
          <c:showBubbleSize val="0"/>
        </c:dLbls>
        <c:gapWidth val="150"/>
        <c:shape val="cylinder"/>
        <c:axId val="209612800"/>
        <c:axId val="206826304"/>
        <c:axId val="0"/>
      </c:bar3DChart>
      <c:catAx>
        <c:axId val="209612800"/>
        <c:scaling>
          <c:orientation val="minMax"/>
        </c:scaling>
        <c:delete val="0"/>
        <c:axPos val="b"/>
        <c:majorTickMark val="out"/>
        <c:minorTickMark val="none"/>
        <c:tickLblPos val="nextTo"/>
        <c:crossAx val="206826304"/>
        <c:crosses val="autoZero"/>
        <c:auto val="1"/>
        <c:lblAlgn val="ctr"/>
        <c:lblOffset val="100"/>
        <c:noMultiLvlLbl val="0"/>
      </c:catAx>
      <c:valAx>
        <c:axId val="206826304"/>
        <c:scaling>
          <c:orientation val="minMax"/>
        </c:scaling>
        <c:delete val="1"/>
        <c:axPos val="l"/>
        <c:numFmt formatCode="##,#0\,0" sourceLinked="1"/>
        <c:majorTickMark val="out"/>
        <c:minorTickMark val="none"/>
        <c:tickLblPos val="nextTo"/>
        <c:crossAx val="209612800"/>
        <c:crosses val="autoZero"/>
        <c:crossBetween val="between"/>
      </c:valAx>
    </c:plotArea>
    <c:legend>
      <c:legendPos val="r"/>
      <c:layout>
        <c:manualLayout>
          <c:xMode val="edge"/>
          <c:yMode val="edge"/>
          <c:x val="4.2616120503608128E-2"/>
          <c:y val="0.87870195593452027"/>
          <c:w val="0.95589526028331118"/>
          <c:h val="0.12089530380447164"/>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0.58783805690418311"/>
          <c:h val="0.81791846769124465"/>
        </c:manualLayout>
      </c:layout>
      <c:pie3DChart>
        <c:varyColors val="1"/>
        <c:ser>
          <c:idx val="0"/>
          <c:order val="0"/>
          <c:tx>
            <c:strRef>
              <c:f>Лист1!$B$1</c:f>
              <c:strCache>
                <c:ptCount val="1"/>
                <c:pt idx="0">
                  <c:v>Столбец1</c:v>
                </c:pt>
              </c:strCache>
            </c:strRef>
          </c:tx>
          <c:spPr>
            <a:scene3d>
              <a:camera prst="orthographicFront"/>
              <a:lightRig rig="threePt" dir="t"/>
            </a:scene3d>
            <a:sp3d>
              <a:bevelT/>
            </a:sp3d>
          </c:spPr>
          <c:explosion val="25"/>
          <c:dPt>
            <c:idx val="0"/>
            <c:bubble3D val="0"/>
            <c:spPr>
              <a:solidFill>
                <a:srgbClr val="9999FF"/>
              </a:solidFill>
              <a:scene3d>
                <a:camera prst="orthographicFront"/>
                <a:lightRig rig="threePt" dir="t"/>
              </a:scene3d>
              <a:sp3d>
                <a:bevelT/>
              </a:sp3d>
            </c:spPr>
          </c:dPt>
          <c:dPt>
            <c:idx val="1"/>
            <c:bubble3D val="0"/>
            <c:spPr>
              <a:solidFill>
                <a:srgbClr val="CC3399"/>
              </a:solidFill>
              <a:scene3d>
                <a:camera prst="orthographicFront"/>
                <a:lightRig rig="threePt" dir="t"/>
              </a:scene3d>
              <a:sp3d>
                <a:bevelT/>
              </a:sp3d>
            </c:spPr>
          </c:dPt>
          <c:dPt>
            <c:idx val="2"/>
            <c:bubble3D val="0"/>
            <c:spPr>
              <a:solidFill>
                <a:srgbClr val="FF6699"/>
              </a:solidFill>
              <a:scene3d>
                <a:camera prst="orthographicFront"/>
                <a:lightRig rig="threePt" dir="t"/>
              </a:scene3d>
              <a:sp3d>
                <a:bevelT/>
              </a:sp3d>
            </c:spPr>
          </c:dPt>
          <c:dPt>
            <c:idx val="3"/>
            <c:bubble3D val="0"/>
            <c:explosion val="30"/>
            <c:spPr>
              <a:solidFill>
                <a:srgbClr val="33CCFF"/>
              </a:solidFill>
              <a:scene3d>
                <a:camera prst="orthographicFront"/>
                <a:lightRig rig="threePt" dir="t"/>
              </a:scene3d>
              <a:sp3d>
                <a:bevelT/>
              </a:sp3d>
            </c:spPr>
          </c:dPt>
          <c:dPt>
            <c:idx val="4"/>
            <c:bubble3D val="0"/>
            <c:spPr>
              <a:solidFill>
                <a:srgbClr val="9900FF"/>
              </a:solidFill>
              <a:scene3d>
                <a:camera prst="orthographicFront"/>
                <a:lightRig rig="threePt" dir="t"/>
              </a:scene3d>
              <a:sp3d>
                <a:bevelT/>
              </a:sp3d>
            </c:spPr>
          </c:dPt>
          <c:dPt>
            <c:idx val="5"/>
            <c:bubble3D val="0"/>
            <c:spPr>
              <a:solidFill>
                <a:srgbClr val="CC99FF"/>
              </a:solidFill>
              <a:scene3d>
                <a:camera prst="orthographicFront"/>
                <a:lightRig rig="threePt" dir="t"/>
              </a:scene3d>
              <a:sp3d>
                <a:bevelT/>
              </a:sp3d>
            </c:spPr>
          </c:dPt>
          <c:dLbls>
            <c:dLbl>
              <c:idx val="0"/>
              <c:layout>
                <c:manualLayout>
                  <c:x val="-1.6434457995804185E-2"/>
                  <c:y val="1.8303620396016324E-3"/>
                </c:manualLayout>
              </c:layout>
              <c:showLegendKey val="0"/>
              <c:showVal val="0"/>
              <c:showCatName val="0"/>
              <c:showSerName val="0"/>
              <c:showPercent val="1"/>
              <c:showBubbleSize val="0"/>
            </c:dLbl>
            <c:dLbl>
              <c:idx val="3"/>
              <c:layout>
                <c:manualLayout>
                  <c:x val="5.8537209882450272E-2"/>
                  <c:y val="-0.18615549825268202"/>
                </c:manualLayout>
              </c:layout>
              <c:showLegendKey val="0"/>
              <c:showVal val="0"/>
              <c:showCatName val="0"/>
              <c:showSerName val="0"/>
              <c:showPercent val="1"/>
              <c:showBubbleSize val="0"/>
            </c:dLbl>
            <c:dLbl>
              <c:idx val="5"/>
              <c:layout>
                <c:manualLayout>
                  <c:x val="1.4489275622420833E-2"/>
                  <c:y val="-6.8383340558262357E-3"/>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Лист1!$A$2:$A$8</c:f>
              <c:strCache>
                <c:ptCount val="7"/>
                <c:pt idx="0">
                  <c:v>Общегосударственные вопросы, 335.0 млн. руб.</c:v>
                </c:pt>
                <c:pt idx="1">
                  <c:v>Национальная экономика, 216.6 млн. руб.</c:v>
                </c:pt>
                <c:pt idx="2">
                  <c:v>Жилищно-коммунальное хозяйство, 185.3 млн. руб.</c:v>
                </c:pt>
                <c:pt idx="3">
                  <c:v>Образование, 3 567.5 млн. руб.</c:v>
                </c:pt>
                <c:pt idx="4">
                  <c:v>Социальная политика, 97.8 млн. руб.</c:v>
                </c:pt>
                <c:pt idx="5">
                  <c:v>Межбюджетные трансферты бюджетам поселений, входящим в состав Иркутского района, 229.1 млн. руб.</c:v>
                </c:pt>
                <c:pt idx="6">
                  <c:v>Прочие расходы, 39.1 млн. руб.</c:v>
                </c:pt>
              </c:strCache>
            </c:strRef>
          </c:cat>
          <c:val>
            <c:numRef>
              <c:f>Лист1!$B$2:$B$8</c:f>
              <c:numCache>
                <c:formatCode>General</c:formatCode>
                <c:ptCount val="7"/>
                <c:pt idx="0">
                  <c:v>335</c:v>
                </c:pt>
                <c:pt idx="1">
                  <c:v>212.6</c:v>
                </c:pt>
                <c:pt idx="2">
                  <c:v>185.3</c:v>
                </c:pt>
                <c:pt idx="3">
                  <c:v>3567.5</c:v>
                </c:pt>
                <c:pt idx="4">
                  <c:v>97.8</c:v>
                </c:pt>
                <c:pt idx="5">
                  <c:v>229.1</c:v>
                </c:pt>
                <c:pt idx="6">
                  <c:v>39.1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56840474275015707"/>
          <c:y val="0.12266761775276788"/>
          <c:w val="0.4164974968194195"/>
          <c:h val="0.8773323822472322"/>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ru-RU" sz="2160" b="1" i="0" u="none" strike="noStrike" kern="1200" cap="none" spc="0" baseline="0" dirty="0">
                <a:ln w="1905">
                  <a:solidFill>
                    <a:srgbClr val="0070C0"/>
                  </a:solidFill>
                </a:ln>
                <a:solidFill>
                  <a:srgbClr val="00B0F0"/>
                </a:solidFill>
                <a:effectLst>
                  <a:innerShdw blurRad="69850" dist="43180" dir="5400000">
                    <a:srgbClr val="000000">
                      <a:alpha val="65000"/>
                    </a:srgbClr>
                  </a:innerShdw>
                </a:effectLst>
                <a:latin typeface="+mn-lt"/>
                <a:ea typeface="+mn-ea"/>
                <a:cs typeface="+mn-cs"/>
              </a:defRPr>
            </a:pPr>
            <a:r>
              <a:rPr lang="ru-RU" dirty="0" smtClean="0"/>
              <a:t>2019 </a:t>
            </a:r>
            <a:r>
              <a:rPr lang="ru-RU" dirty="0"/>
              <a:t>год</a:t>
            </a:r>
          </a:p>
        </c:rich>
      </c:tx>
      <c:layout>
        <c:manualLayout>
          <c:xMode val="edge"/>
          <c:yMode val="edge"/>
          <c:x val="0.34219641881740165"/>
          <c:y val="2.903651137527929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3776111611989882E-3"/>
          <c:y val="0.26706986260785842"/>
          <c:w val="0.89551397828504553"/>
          <c:h val="0.67720947672480847"/>
        </c:manualLayout>
      </c:layout>
      <c:pie3DChart>
        <c:varyColors val="1"/>
        <c:ser>
          <c:idx val="0"/>
          <c:order val="0"/>
          <c:tx>
            <c:strRef>
              <c:f>Лист1!$B$1</c:f>
              <c:strCache>
                <c:ptCount val="1"/>
                <c:pt idx="0">
                  <c:v>2019 год</c:v>
                </c:pt>
              </c:strCache>
            </c:strRef>
          </c:tx>
          <c:spPr>
            <a:solidFill>
              <a:srgbClr val="FF0000"/>
            </a:solidFill>
            <a:scene3d>
              <a:camera prst="orthographicFront"/>
              <a:lightRig rig="threePt" dir="t"/>
            </a:scene3d>
            <a:sp3d prstMaterial="metal">
              <a:bevelT/>
              <a:bevelB/>
            </a:sp3d>
          </c:spPr>
          <c:explosion val="25"/>
          <c:dPt>
            <c:idx val="0"/>
            <c:bubble3D val="0"/>
            <c:spPr>
              <a:solidFill>
                <a:srgbClr val="00B0F0"/>
              </a:solidFill>
              <a:scene3d>
                <a:camera prst="orthographicFront"/>
                <a:lightRig rig="threePt" dir="t"/>
              </a:scene3d>
              <a:sp3d prstMaterial="metal">
                <a:bevelT/>
                <a:bevelB/>
              </a:sp3d>
            </c:spPr>
          </c:dPt>
          <c:dPt>
            <c:idx val="1"/>
            <c:bubble3D val="0"/>
            <c:spPr>
              <a:solidFill>
                <a:srgbClr val="FFFF00"/>
              </a:solidFill>
              <a:scene3d>
                <a:camera prst="orthographicFront"/>
                <a:lightRig rig="threePt" dir="t"/>
              </a:scene3d>
              <a:sp3d prstMaterial="metal">
                <a:bevelT/>
                <a:bevelB/>
              </a:sp3d>
            </c:spPr>
          </c:dPt>
          <c:dLbls>
            <c:dLbl>
              <c:idx val="0"/>
              <c:layout>
                <c:manualLayout>
                  <c:x val="-0.2761873943858571"/>
                  <c:y val="-0.21745924835512104"/>
                </c:manualLayout>
              </c:layout>
              <c:tx>
                <c:rich>
                  <a:bodyPr/>
                  <a:lstStyle/>
                  <a:p>
                    <a:r>
                      <a:rPr lang="ru-RU" dirty="0" smtClean="0"/>
                      <a:t>7</a:t>
                    </a:r>
                    <a:r>
                      <a:rPr lang="en-US" dirty="0" smtClean="0"/>
                      <a:t>7%</a:t>
                    </a:r>
                    <a:endParaRPr lang="en-US" dirty="0"/>
                  </a:p>
                </c:rich>
              </c:tx>
              <c:showLegendKey val="0"/>
              <c:showVal val="0"/>
              <c:showCatName val="0"/>
              <c:showSerName val="0"/>
              <c:showPercent val="1"/>
              <c:showBubbleSize val="0"/>
            </c:dLbl>
            <c:dLbl>
              <c:idx val="1"/>
              <c:layout>
                <c:manualLayout>
                  <c:x val="0.19443743752663489"/>
                  <c:y val="6.521999098865558E-2"/>
                </c:manualLayout>
              </c:layout>
              <c:tx>
                <c:rich>
                  <a:bodyPr/>
                  <a:lstStyle/>
                  <a:p>
                    <a:r>
                      <a:rPr lang="ru-RU" dirty="0" smtClean="0"/>
                      <a:t>23</a:t>
                    </a:r>
                    <a:r>
                      <a:rPr lang="en-US" dirty="0" smtClean="0"/>
                      <a:t>%</a:t>
                    </a:r>
                    <a:endParaRPr lang="en-US" dirty="0"/>
                  </a:p>
                </c:rich>
              </c:tx>
              <c:showLegendKey val="0"/>
              <c:showVal val="0"/>
              <c:showCatName val="0"/>
              <c:showSerName val="0"/>
              <c:showPercent val="1"/>
              <c:showBubbleSize val="0"/>
            </c:dLbl>
            <c:spPr>
              <a:scene3d>
                <a:camera prst="orthographicFront"/>
                <a:lightRig rig="threePt" dir="t"/>
              </a:scene3d>
              <a:sp3d>
                <a:bevelT w="6350"/>
              </a:sp3d>
            </c:spPr>
            <c:txPr>
              <a:bodyPr/>
              <a:lstStyle/>
              <a:p>
                <a:pPr>
                  <a:defRPr sz="1800" b="1"/>
                </a:pPr>
                <a:endParaRPr lang="ru-RU"/>
              </a:p>
            </c:txPr>
            <c:showLegendKey val="0"/>
            <c:showVal val="0"/>
            <c:showCatName val="0"/>
            <c:showSerName val="0"/>
            <c:showPercent val="1"/>
            <c:showBubbleSize val="0"/>
            <c:showLeaderLines val="1"/>
          </c:dLbls>
          <c:cat>
            <c:strRef>
              <c:f>Лист1!$A$2:$A$3</c:f>
              <c:strCache>
                <c:ptCount val="2"/>
                <c:pt idx="0">
                  <c:v>Расходы на социальную сферу</c:v>
                </c:pt>
                <c:pt idx="1">
                  <c:v>Прочие расходы</c:v>
                </c:pt>
              </c:strCache>
            </c:strRef>
          </c:cat>
          <c:val>
            <c:numRef>
              <c:f>Лист1!$B$2:$B$3</c:f>
              <c:numCache>
                <c:formatCode>#,##0.00</c:formatCode>
                <c:ptCount val="2"/>
                <c:pt idx="0" formatCode="#,##0.0">
                  <c:v>2698.4</c:v>
                </c:pt>
                <c:pt idx="1">
                  <c:v>969.1</c:v>
                </c:pt>
              </c:numCache>
            </c:numRef>
          </c:val>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ru-RU" sz="2160" b="1" i="0" u="none" strike="noStrike" kern="1200" cap="none" spc="0" baseline="0">
                <a:ln w="1905">
                  <a:solidFill>
                    <a:srgbClr val="0070C0"/>
                  </a:solidFill>
                </a:ln>
                <a:solidFill>
                  <a:srgbClr val="00B0F0"/>
                </a:solidFill>
                <a:effectLst>
                  <a:innerShdw blurRad="69850" dist="43180" dir="5400000">
                    <a:srgbClr val="000000">
                      <a:alpha val="65000"/>
                    </a:srgbClr>
                  </a:innerShdw>
                </a:effectLst>
                <a:latin typeface="+mn-lt"/>
                <a:ea typeface="+mn-ea"/>
                <a:cs typeface="+mn-cs"/>
              </a:defRPr>
            </a:pPr>
            <a:r>
              <a:rPr lang="ru-RU" dirty="0" smtClean="0"/>
              <a:t>2020 </a:t>
            </a:r>
            <a:r>
              <a:rPr lang="ru-RU" dirty="0"/>
              <a:t>год</a:t>
            </a:r>
          </a:p>
        </c:rich>
      </c:tx>
      <c:layout>
        <c:manualLayout>
          <c:xMode val="edge"/>
          <c:yMode val="edge"/>
          <c:x val="0.43479736494113136"/>
          <c:y val="5.445500446023418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3682789606743423E-2"/>
          <c:y val="0.20720455482707223"/>
          <c:w val="0.90812443480231553"/>
          <c:h val="0.70062372844586984"/>
        </c:manualLayout>
      </c:layout>
      <c:pie3DChart>
        <c:varyColors val="1"/>
        <c:ser>
          <c:idx val="0"/>
          <c:order val="0"/>
          <c:tx>
            <c:strRef>
              <c:f>Лист1!$B$1</c:f>
              <c:strCache>
                <c:ptCount val="1"/>
                <c:pt idx="0">
                  <c:v>2019 год</c:v>
                </c:pt>
              </c:strCache>
            </c:strRef>
          </c:tx>
          <c:spPr>
            <a:solidFill>
              <a:srgbClr val="FFFF00"/>
            </a:solidFill>
            <a:scene3d>
              <a:camera prst="orthographicFront"/>
              <a:lightRig rig="threePt" dir="t"/>
            </a:scene3d>
            <a:sp3d prstMaterial="metal">
              <a:bevelT/>
              <a:bevelB/>
            </a:sp3d>
          </c:spPr>
          <c:explosion val="18"/>
          <c:dPt>
            <c:idx val="0"/>
            <c:bubble3D val="0"/>
            <c:spPr>
              <a:solidFill>
                <a:srgbClr val="00B0F0"/>
              </a:solidFill>
              <a:scene3d>
                <a:camera prst="orthographicFront"/>
                <a:lightRig rig="threePt" dir="t"/>
              </a:scene3d>
              <a:sp3d prstMaterial="metal">
                <a:bevelT/>
                <a:bevelB/>
              </a:sp3d>
            </c:spPr>
          </c:dPt>
          <c:dLbls>
            <c:dLbl>
              <c:idx val="0"/>
              <c:layout>
                <c:manualLayout>
                  <c:x val="-0.33599888445654114"/>
                  <c:y val="-0.24547417413472689"/>
                </c:manualLayout>
              </c:layout>
              <c:showLegendKey val="0"/>
              <c:showVal val="0"/>
              <c:showCatName val="0"/>
              <c:showSerName val="0"/>
              <c:showPercent val="1"/>
              <c:showBubbleSize val="0"/>
            </c:dLbl>
            <c:dLbl>
              <c:idx val="1"/>
              <c:layout>
                <c:manualLayout>
                  <c:x val="0.16186656604039279"/>
                  <c:y val="7.3212639947991515E-2"/>
                </c:manualLayout>
              </c:layout>
              <c:showLegendKey val="0"/>
              <c:showVal val="0"/>
              <c:showCatName val="0"/>
              <c:showSerName val="0"/>
              <c:showPercent val="1"/>
              <c:showBubbleSize val="0"/>
            </c:dLbl>
            <c:txPr>
              <a:bodyPr/>
              <a:lstStyle/>
              <a:p>
                <a:pPr algn="ctr">
                  <a:defRPr lang="ru-RU" sz="1800" b="1" i="0" u="none" strike="noStrike" kern="1200" baseline="0">
                    <a:solidFill>
                      <a:prstClr val="black"/>
                    </a:solidFill>
                    <a:latin typeface="+mn-lt"/>
                    <a:ea typeface="+mn-ea"/>
                    <a:cs typeface="+mn-cs"/>
                  </a:defRPr>
                </a:pPr>
                <a:endParaRPr lang="ru-RU"/>
              </a:p>
            </c:txPr>
            <c:showLegendKey val="0"/>
            <c:showVal val="0"/>
            <c:showCatName val="0"/>
            <c:showSerName val="0"/>
            <c:showPercent val="1"/>
            <c:showBubbleSize val="0"/>
            <c:showLeaderLines val="1"/>
          </c:dLbls>
          <c:cat>
            <c:strRef>
              <c:f>Лист1!$A$2:$A$3</c:f>
              <c:strCache>
                <c:ptCount val="2"/>
                <c:pt idx="0">
                  <c:v>Расходы на социальную сферу</c:v>
                </c:pt>
                <c:pt idx="1">
                  <c:v>Прочие расходы</c:v>
                </c:pt>
              </c:strCache>
            </c:strRef>
          </c:cat>
          <c:val>
            <c:numRef>
              <c:f>Лист1!$B$2:$B$3</c:f>
              <c:numCache>
                <c:formatCode>#,##0.00</c:formatCode>
                <c:ptCount val="2"/>
                <c:pt idx="0" formatCode="#,##0.0">
                  <c:v>3680.6</c:v>
                </c:pt>
                <c:pt idx="1">
                  <c:v>985.8</c:v>
                </c:pt>
              </c:numCache>
            </c:numRef>
          </c:val>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ru-RU" sz="2160" b="1" i="0" u="none" strike="noStrike" kern="1200" cap="none" spc="0" baseline="0" dirty="0">
                <a:ln w="1905">
                  <a:solidFill>
                    <a:srgbClr val="0070C0"/>
                  </a:solidFill>
                </a:ln>
                <a:solidFill>
                  <a:srgbClr val="00B0F0"/>
                </a:solidFill>
                <a:effectLst>
                  <a:innerShdw blurRad="69850" dist="43180" dir="5400000">
                    <a:srgbClr val="000000">
                      <a:alpha val="65000"/>
                    </a:srgbClr>
                  </a:innerShdw>
                </a:effectLst>
                <a:latin typeface="+mn-lt"/>
                <a:ea typeface="+mn-ea"/>
                <a:cs typeface="+mn-cs"/>
              </a:defRPr>
            </a:pPr>
            <a:r>
              <a:rPr lang="ru-RU" dirty="0" smtClean="0"/>
              <a:t>2021 </a:t>
            </a:r>
            <a:r>
              <a:rPr lang="ru-RU" dirty="0"/>
              <a:t>год</a:t>
            </a:r>
          </a:p>
        </c:rich>
      </c:tx>
      <c:layout>
        <c:manualLayout>
          <c:xMode val="edge"/>
          <c:yMode val="edge"/>
          <c:x val="0.35672698539700426"/>
          <c:y val="3.6838012150697112E-4"/>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9527754321788969E-2"/>
          <c:y val="0.22158064308644071"/>
          <c:w val="0.87960565803877755"/>
          <c:h val="0.68488479350247644"/>
        </c:manualLayout>
      </c:layout>
      <c:pie3DChart>
        <c:varyColors val="1"/>
        <c:ser>
          <c:idx val="0"/>
          <c:order val="0"/>
          <c:tx>
            <c:strRef>
              <c:f>Лист1!$B$1</c:f>
              <c:strCache>
                <c:ptCount val="1"/>
                <c:pt idx="0">
                  <c:v>2021 год</c:v>
                </c:pt>
              </c:strCache>
            </c:strRef>
          </c:tx>
          <c:spPr>
            <a:scene3d>
              <a:camera prst="orthographicFront"/>
              <a:lightRig rig="threePt" dir="t"/>
            </a:scene3d>
            <a:sp3d prstMaterial="metal">
              <a:bevelT/>
              <a:bevelB/>
            </a:sp3d>
          </c:spPr>
          <c:explosion val="25"/>
          <c:dPt>
            <c:idx val="0"/>
            <c:bubble3D val="0"/>
            <c:explosion val="34"/>
            <c:spPr>
              <a:solidFill>
                <a:srgbClr val="00B0F0"/>
              </a:solidFill>
              <a:scene3d>
                <a:camera prst="orthographicFront"/>
                <a:lightRig rig="threePt" dir="t"/>
              </a:scene3d>
              <a:sp3d prstMaterial="metal">
                <a:bevelT/>
                <a:bevelB/>
              </a:sp3d>
            </c:spPr>
          </c:dPt>
          <c:dPt>
            <c:idx val="1"/>
            <c:bubble3D val="0"/>
            <c:explosion val="17"/>
            <c:spPr>
              <a:solidFill>
                <a:srgbClr val="FFFF00"/>
              </a:solidFill>
              <a:scene3d>
                <a:camera prst="orthographicFront"/>
                <a:lightRig rig="threePt" dir="t"/>
              </a:scene3d>
              <a:sp3d prstMaterial="metal">
                <a:bevelT/>
                <a:bevelB/>
              </a:sp3d>
            </c:spPr>
          </c:dPt>
          <c:dLbls>
            <c:dLbl>
              <c:idx val="0"/>
              <c:layout>
                <c:manualLayout>
                  <c:x val="-0.30163597999126696"/>
                  <c:y val="-0.19333487799601207"/>
                </c:manualLayout>
              </c:layout>
              <c:showLegendKey val="0"/>
              <c:showVal val="0"/>
              <c:showCatName val="0"/>
              <c:showSerName val="0"/>
              <c:showPercent val="1"/>
              <c:showBubbleSize val="0"/>
            </c:dLbl>
            <c:dLbl>
              <c:idx val="1"/>
              <c:layout>
                <c:manualLayout>
                  <c:x val="0.18221904520797411"/>
                  <c:y val="6.0430785468281303E-2"/>
                </c:manualLayout>
              </c:layout>
              <c:showLegendKey val="0"/>
              <c:showVal val="0"/>
              <c:showCatName val="0"/>
              <c:showSerName val="0"/>
              <c:showPercent val="1"/>
              <c:showBubbleSize val="0"/>
            </c:dLbl>
            <c:txPr>
              <a:bodyPr/>
              <a:lstStyle/>
              <a:p>
                <a:pPr algn="ctr">
                  <a:defRPr lang="ru-RU" sz="1800" b="1" i="0" u="none" strike="noStrike" kern="1200" baseline="0">
                    <a:solidFill>
                      <a:prstClr val="black"/>
                    </a:solidFill>
                    <a:latin typeface="+mn-lt"/>
                    <a:ea typeface="+mn-ea"/>
                    <a:cs typeface="+mn-cs"/>
                  </a:defRPr>
                </a:pPr>
                <a:endParaRPr lang="ru-RU"/>
              </a:p>
            </c:txPr>
            <c:showLegendKey val="0"/>
            <c:showVal val="0"/>
            <c:showCatName val="0"/>
            <c:showSerName val="0"/>
            <c:showPercent val="1"/>
            <c:showBubbleSize val="0"/>
            <c:showLeaderLines val="1"/>
          </c:dLbls>
          <c:cat>
            <c:strRef>
              <c:f>Лист1!$A$2:$A$3</c:f>
              <c:strCache>
                <c:ptCount val="2"/>
                <c:pt idx="0">
                  <c:v>Расходы на социальную сферу</c:v>
                </c:pt>
                <c:pt idx="1">
                  <c:v>Прочие расходы</c:v>
                </c:pt>
              </c:strCache>
            </c:strRef>
          </c:cat>
          <c:val>
            <c:numRef>
              <c:f>Лист1!$B$2:$B$3</c:f>
              <c:numCache>
                <c:formatCode>General</c:formatCode>
                <c:ptCount val="2"/>
                <c:pt idx="0">
                  <c:v>2488</c:v>
                </c:pt>
                <c:pt idx="1">
                  <c:v>1008.8</c:v>
                </c:pt>
              </c:numCache>
            </c:numRef>
          </c:val>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ru-RU" sz="2160" b="1" i="0" u="none" strike="noStrike" kern="1200" cap="none" spc="0" baseline="0">
                <a:ln w="1905">
                  <a:solidFill>
                    <a:srgbClr val="0070C0"/>
                  </a:solidFill>
                </a:ln>
                <a:solidFill>
                  <a:srgbClr val="00B0F0"/>
                </a:solidFill>
                <a:effectLst>
                  <a:innerShdw blurRad="69850" dist="43180" dir="5400000">
                    <a:srgbClr val="000000">
                      <a:alpha val="65000"/>
                    </a:srgbClr>
                  </a:innerShdw>
                </a:effectLst>
                <a:latin typeface="+mn-lt"/>
                <a:ea typeface="+mn-ea"/>
                <a:cs typeface="+mn-cs"/>
              </a:defRPr>
            </a:pPr>
            <a:r>
              <a:rPr lang="ru-RU" dirty="0" smtClean="0"/>
              <a:t>2022 </a:t>
            </a:r>
            <a:r>
              <a:rPr lang="ru-RU" dirty="0"/>
              <a:t>год</a:t>
            </a:r>
          </a:p>
        </c:rich>
      </c:tx>
      <c:layout>
        <c:manualLayout>
          <c:xMode val="edge"/>
          <c:yMode val="edge"/>
          <c:x val="0.39914500655041707"/>
          <c:y val="5.644552511090810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6.427246543905546E-2"/>
          <c:y val="0.22847053346056764"/>
          <c:w val="0.89722230778878154"/>
          <c:h val="0.68030811990806284"/>
        </c:manualLayout>
      </c:layout>
      <c:pie3DChart>
        <c:varyColors val="1"/>
        <c:ser>
          <c:idx val="0"/>
          <c:order val="0"/>
          <c:tx>
            <c:strRef>
              <c:f>Лист1!$B$1</c:f>
              <c:strCache>
                <c:ptCount val="1"/>
                <c:pt idx="0">
                  <c:v>2022 год</c:v>
                </c:pt>
              </c:strCache>
            </c:strRef>
          </c:tx>
          <c:spPr>
            <a:scene3d>
              <a:camera prst="orthographicFront"/>
              <a:lightRig rig="threePt" dir="t"/>
            </a:scene3d>
            <a:sp3d prstMaterial="metal">
              <a:bevelT/>
              <a:bevelB/>
            </a:sp3d>
          </c:spPr>
          <c:explosion val="13"/>
          <c:dPt>
            <c:idx val="0"/>
            <c:bubble3D val="0"/>
            <c:spPr>
              <a:solidFill>
                <a:srgbClr val="00B0F0"/>
              </a:solidFill>
              <a:scene3d>
                <a:camera prst="orthographicFront"/>
                <a:lightRig rig="threePt" dir="t"/>
              </a:scene3d>
              <a:sp3d prstMaterial="metal">
                <a:bevelT/>
                <a:bevelB/>
              </a:sp3d>
            </c:spPr>
          </c:dPt>
          <c:dPt>
            <c:idx val="1"/>
            <c:bubble3D val="0"/>
            <c:spPr>
              <a:solidFill>
                <a:srgbClr val="FFFF00"/>
              </a:solidFill>
              <a:scene3d>
                <a:camera prst="orthographicFront"/>
                <a:lightRig rig="threePt" dir="t"/>
              </a:scene3d>
              <a:sp3d prstMaterial="metal">
                <a:bevelT/>
                <a:bevelB/>
              </a:sp3d>
            </c:spPr>
          </c:dPt>
          <c:dLbls>
            <c:dLbl>
              <c:idx val="0"/>
              <c:layout>
                <c:manualLayout>
                  <c:x val="-0.20961078094642985"/>
                  <c:y val="-7.2968612120092757E-2"/>
                </c:manualLayout>
              </c:layout>
              <c:showLegendKey val="0"/>
              <c:showVal val="0"/>
              <c:showCatName val="0"/>
              <c:showSerName val="0"/>
              <c:showPercent val="1"/>
              <c:showBubbleSize val="0"/>
            </c:dLbl>
            <c:dLbl>
              <c:idx val="1"/>
              <c:layout>
                <c:manualLayout>
                  <c:x val="0.20546324757363796"/>
                  <c:y val="2.6594148248476265E-2"/>
                </c:manualLayout>
              </c:layout>
              <c:showLegendKey val="0"/>
              <c:showVal val="0"/>
              <c:showCatName val="0"/>
              <c:showSerName val="0"/>
              <c:showPercent val="1"/>
              <c:showBubbleSize val="0"/>
            </c:dLbl>
            <c:txPr>
              <a:bodyPr/>
              <a:lstStyle/>
              <a:p>
                <a:pPr algn="ctr">
                  <a:defRPr lang="ru-RU" sz="1800" b="1" i="0" u="none" strike="noStrike" kern="1200" baseline="0">
                    <a:solidFill>
                      <a:prstClr val="black"/>
                    </a:solidFill>
                    <a:latin typeface="+mn-lt"/>
                    <a:ea typeface="+mn-ea"/>
                    <a:cs typeface="+mn-cs"/>
                  </a:defRPr>
                </a:pPr>
                <a:endParaRPr lang="ru-RU"/>
              </a:p>
            </c:txPr>
            <c:showLegendKey val="0"/>
            <c:showVal val="0"/>
            <c:showCatName val="0"/>
            <c:showSerName val="0"/>
            <c:showPercent val="1"/>
            <c:showBubbleSize val="0"/>
            <c:showLeaderLines val="1"/>
          </c:dLbls>
          <c:cat>
            <c:strRef>
              <c:f>Лист1!$A$2:$A$3</c:f>
              <c:strCache>
                <c:ptCount val="2"/>
                <c:pt idx="0">
                  <c:v>Расходы на социальную сферу</c:v>
                </c:pt>
                <c:pt idx="1">
                  <c:v>Прочие расходы</c:v>
                </c:pt>
              </c:strCache>
            </c:strRef>
          </c:cat>
          <c:val>
            <c:numRef>
              <c:f>Лист1!$B$2:$B$3</c:f>
              <c:numCache>
                <c:formatCode>General</c:formatCode>
                <c:ptCount val="2"/>
                <c:pt idx="0">
                  <c:v>2174.4</c:v>
                </c:pt>
                <c:pt idx="1">
                  <c:v>1621.3</c:v>
                </c:pt>
              </c:numCache>
            </c:numRef>
          </c:val>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1.5277777777777779E-2"/>
          <c:y val="0.21196156114687542"/>
          <c:w val="0.96944444444444455"/>
          <c:h val="0.65281414712866559"/>
        </c:manualLayout>
      </c:layout>
      <c:bar3DChart>
        <c:barDir val="col"/>
        <c:grouping val="clustered"/>
        <c:varyColors val="0"/>
        <c:ser>
          <c:idx val="0"/>
          <c:order val="0"/>
          <c:tx>
            <c:strRef>
              <c:f>Лист1!$A$2</c:f>
              <c:strCache>
                <c:ptCount val="1"/>
                <c:pt idx="0">
                  <c:v>ОБРАЗОВАНИЕ</c:v>
                </c:pt>
              </c:strCache>
            </c:strRef>
          </c:tx>
          <c:spPr>
            <a:solidFill>
              <a:srgbClr val="FFFF00"/>
            </a:solidFill>
            <a:scene3d>
              <a:camera prst="orthographicFront"/>
              <a:lightRig rig="threePt" dir="t">
                <a:rot lat="0" lon="0" rev="1200000"/>
              </a:lightRig>
            </a:scene3d>
            <a:sp3d>
              <a:bevelT w="82550" h="25400"/>
              <a:bevelB w="19050"/>
            </a:sp3d>
          </c:spPr>
          <c:invertIfNegative val="0"/>
          <c:dLbls>
            <c:delete val="1"/>
          </c:dLbls>
          <c:cat>
            <c:strRef>
              <c:f>Лист1!$B$1:$D$1</c:f>
              <c:strCache>
                <c:ptCount val="3"/>
                <c:pt idx="0">
                  <c:v>2020 год</c:v>
                </c:pt>
                <c:pt idx="1">
                  <c:v>2021 год</c:v>
                </c:pt>
                <c:pt idx="2">
                  <c:v>2022 год</c:v>
                </c:pt>
              </c:strCache>
            </c:strRef>
          </c:cat>
          <c:val>
            <c:numRef>
              <c:f>Лист1!$B$2:$D$2</c:f>
              <c:numCache>
                <c:formatCode>#,##0.0</c:formatCode>
                <c:ptCount val="3"/>
                <c:pt idx="0">
                  <c:v>3567.5</c:v>
                </c:pt>
                <c:pt idx="1">
                  <c:v>2377.4</c:v>
                </c:pt>
                <c:pt idx="2">
                  <c:v>2063.8000000000002</c:v>
                </c:pt>
              </c:numCache>
            </c:numRef>
          </c:val>
        </c:ser>
        <c:ser>
          <c:idx val="1"/>
          <c:order val="1"/>
          <c:tx>
            <c:strRef>
              <c:f>Лист1!$A$3</c:f>
              <c:strCache>
                <c:ptCount val="1"/>
                <c:pt idx="0">
                  <c:v>КУЛЬТУРА, КИНЕМАТОГРАФИЯ</c:v>
                </c:pt>
              </c:strCache>
            </c:strRef>
          </c:tx>
          <c:spPr>
            <a:solidFill>
              <a:srgbClr val="00B0F0"/>
            </a:solidFill>
          </c:spPr>
          <c:invertIfNegative val="0"/>
          <c:dLbls>
            <c:delete val="1"/>
          </c:dLbls>
          <c:cat>
            <c:strRef>
              <c:f>Лист1!$B$1:$D$1</c:f>
              <c:strCache>
                <c:ptCount val="3"/>
                <c:pt idx="0">
                  <c:v>2020 год</c:v>
                </c:pt>
                <c:pt idx="1">
                  <c:v>2021 год</c:v>
                </c:pt>
                <c:pt idx="2">
                  <c:v>2022 год</c:v>
                </c:pt>
              </c:strCache>
            </c:strRef>
          </c:cat>
          <c:val>
            <c:numRef>
              <c:f>Лист1!$B$3:$D$3</c:f>
              <c:numCache>
                <c:formatCode>#,##0.0</c:formatCode>
                <c:ptCount val="3"/>
                <c:pt idx="0">
                  <c:v>11.2</c:v>
                </c:pt>
                <c:pt idx="1">
                  <c:v>11.1</c:v>
                </c:pt>
                <c:pt idx="2">
                  <c:v>11.1</c:v>
                </c:pt>
              </c:numCache>
            </c:numRef>
          </c:val>
        </c:ser>
        <c:ser>
          <c:idx val="2"/>
          <c:order val="2"/>
          <c:tx>
            <c:strRef>
              <c:f>Лист1!$A$4</c:f>
              <c:strCache>
                <c:ptCount val="1"/>
                <c:pt idx="0">
                  <c:v>СОЦИАЛЬНАЯ ПОЛИТИКА</c:v>
                </c:pt>
              </c:strCache>
            </c:strRef>
          </c:tx>
          <c:spPr>
            <a:solidFill>
              <a:srgbClr val="FF66CC"/>
            </a:solidFill>
          </c:spPr>
          <c:invertIfNegative val="0"/>
          <c:dLbls>
            <c:delete val="1"/>
          </c:dLbls>
          <c:cat>
            <c:strRef>
              <c:f>Лист1!$B$1:$D$1</c:f>
              <c:strCache>
                <c:ptCount val="3"/>
                <c:pt idx="0">
                  <c:v>2020 год</c:v>
                </c:pt>
                <c:pt idx="1">
                  <c:v>2021 год</c:v>
                </c:pt>
                <c:pt idx="2">
                  <c:v>2022 год</c:v>
                </c:pt>
              </c:strCache>
            </c:strRef>
          </c:cat>
          <c:val>
            <c:numRef>
              <c:f>Лист1!$B$4:$D$4</c:f>
              <c:numCache>
                <c:formatCode>#,##0.0</c:formatCode>
                <c:ptCount val="3"/>
                <c:pt idx="0">
                  <c:v>97.8</c:v>
                </c:pt>
                <c:pt idx="1">
                  <c:v>97.8</c:v>
                </c:pt>
                <c:pt idx="2">
                  <c:v>97.8</c:v>
                </c:pt>
              </c:numCache>
            </c:numRef>
          </c:val>
        </c:ser>
        <c:ser>
          <c:idx val="3"/>
          <c:order val="3"/>
          <c:tx>
            <c:strRef>
              <c:f>Лист1!$A$5</c:f>
              <c:strCache>
                <c:ptCount val="1"/>
                <c:pt idx="0">
                  <c:v>ФИЗИЧЕСКАЯ КУЛЬТУРА И СПОРТ</c:v>
                </c:pt>
              </c:strCache>
            </c:strRef>
          </c:tx>
          <c:spPr>
            <a:solidFill>
              <a:srgbClr val="00B050"/>
            </a:solidFill>
          </c:spPr>
          <c:invertIfNegative val="0"/>
          <c:dLbls>
            <c:delete val="1"/>
          </c:dLbls>
          <c:cat>
            <c:strRef>
              <c:f>Лист1!$B$1:$D$1</c:f>
              <c:strCache>
                <c:ptCount val="3"/>
                <c:pt idx="0">
                  <c:v>2020 год</c:v>
                </c:pt>
                <c:pt idx="1">
                  <c:v>2021 год</c:v>
                </c:pt>
                <c:pt idx="2">
                  <c:v>2022 год</c:v>
                </c:pt>
              </c:strCache>
            </c:strRef>
          </c:cat>
          <c:val>
            <c:numRef>
              <c:f>Лист1!$B$5:$D$5</c:f>
              <c:numCache>
                <c:formatCode>#,##0.0</c:formatCode>
                <c:ptCount val="3"/>
                <c:pt idx="0">
                  <c:v>4.0999999999999996</c:v>
                </c:pt>
                <c:pt idx="1">
                  <c:v>1.7</c:v>
                </c:pt>
                <c:pt idx="2">
                  <c:v>1.7</c:v>
                </c:pt>
              </c:numCache>
            </c:numRef>
          </c:val>
        </c:ser>
        <c:dLbls>
          <c:showLegendKey val="0"/>
          <c:showVal val="1"/>
          <c:showCatName val="0"/>
          <c:showSerName val="0"/>
          <c:showPercent val="0"/>
          <c:showBubbleSize val="0"/>
        </c:dLbls>
        <c:gapWidth val="75"/>
        <c:shape val="box"/>
        <c:axId val="277112320"/>
        <c:axId val="277566528"/>
        <c:axId val="0"/>
      </c:bar3DChart>
      <c:catAx>
        <c:axId val="277112320"/>
        <c:scaling>
          <c:orientation val="minMax"/>
        </c:scaling>
        <c:delete val="0"/>
        <c:axPos val="b"/>
        <c:majorTickMark val="none"/>
        <c:minorTickMark val="none"/>
        <c:tickLblPos val="nextTo"/>
        <c:crossAx val="277566528"/>
        <c:crosses val="autoZero"/>
        <c:auto val="1"/>
        <c:lblAlgn val="ctr"/>
        <c:lblOffset val="100"/>
        <c:noMultiLvlLbl val="0"/>
      </c:catAx>
      <c:valAx>
        <c:axId val="277566528"/>
        <c:scaling>
          <c:orientation val="minMax"/>
        </c:scaling>
        <c:delete val="1"/>
        <c:axPos val="l"/>
        <c:numFmt formatCode="#,##0.0" sourceLinked="1"/>
        <c:majorTickMark val="none"/>
        <c:minorTickMark val="none"/>
        <c:tickLblPos val="none"/>
        <c:crossAx val="277112320"/>
        <c:crosses val="autoZero"/>
        <c:crossBetween val="between"/>
      </c:valAx>
      <c:spPr>
        <a:noFill/>
        <a:ln w="25400">
          <a:noFill/>
        </a:ln>
      </c:spPr>
    </c:plotArea>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doughnutChart>
        <c:varyColors val="1"/>
        <c:ser>
          <c:idx val="0"/>
          <c:order val="0"/>
          <c:dPt>
            <c:idx val="0"/>
            <c:bubble3D val="0"/>
            <c:spPr>
              <a:solidFill>
                <a:schemeClr val="bg2">
                  <a:lumMod val="75000"/>
                </a:schemeClr>
              </a:solidFill>
            </c:spPr>
          </c:dPt>
          <c:dPt>
            <c:idx val="1"/>
            <c:bubble3D val="0"/>
            <c:spPr>
              <a:solidFill>
                <a:srgbClr val="FE8CC0"/>
              </a:solidFill>
            </c:spPr>
          </c:dPt>
          <c:dPt>
            <c:idx val="2"/>
            <c:bubble3D val="0"/>
            <c:spPr>
              <a:solidFill>
                <a:schemeClr val="bg2">
                  <a:lumMod val="75000"/>
                </a:schemeClr>
              </a:solidFill>
            </c:spPr>
          </c:dPt>
          <c:cat>
            <c:strRef>
              <c:f>общ!$A$12:$A$14</c:f>
              <c:strCache>
                <c:ptCount val="3"/>
                <c:pt idx="0">
                  <c:v>Безвозмездные поступления</c:v>
                </c:pt>
                <c:pt idx="1">
                  <c:v>Неналоговые доходы</c:v>
                </c:pt>
                <c:pt idx="2">
                  <c:v>Нелоговые доходы</c:v>
                </c:pt>
              </c:strCache>
            </c:strRef>
          </c:cat>
          <c:val>
            <c:numRef>
              <c:f>общ!$B$12:$B$14</c:f>
              <c:numCache>
                <c:formatCode>#,##0.0</c:formatCode>
                <c:ptCount val="3"/>
                <c:pt idx="0">
                  <c:v>2329.5</c:v>
                </c:pt>
                <c:pt idx="1">
                  <c:v>264.10000000000002</c:v>
                </c:pt>
                <c:pt idx="2">
                  <c:v>669.6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doughnutChart>
        <c:varyColors val="1"/>
        <c:ser>
          <c:idx val="0"/>
          <c:order val="0"/>
          <c:dPt>
            <c:idx val="0"/>
            <c:bubble3D val="0"/>
            <c:spPr>
              <a:solidFill>
                <a:srgbClr val="00B0F0"/>
              </a:solidFill>
            </c:spPr>
          </c:dPt>
          <c:dPt>
            <c:idx val="1"/>
            <c:bubble3D val="0"/>
            <c:spPr>
              <a:solidFill>
                <a:schemeClr val="bg2">
                  <a:lumMod val="75000"/>
                </a:schemeClr>
              </a:solidFill>
            </c:spPr>
          </c:dPt>
          <c:dPt>
            <c:idx val="2"/>
            <c:bubble3D val="0"/>
            <c:spPr>
              <a:solidFill>
                <a:schemeClr val="bg2">
                  <a:lumMod val="75000"/>
                </a:schemeClr>
              </a:solidFill>
            </c:spPr>
          </c:dPt>
          <c:cat>
            <c:strRef>
              <c:f>общ!$A$12:$A$14</c:f>
              <c:strCache>
                <c:ptCount val="3"/>
                <c:pt idx="0">
                  <c:v>Безвозмездные поступления</c:v>
                </c:pt>
                <c:pt idx="1">
                  <c:v>Неналоговые доходы</c:v>
                </c:pt>
                <c:pt idx="2">
                  <c:v>Нелоговые доходы</c:v>
                </c:pt>
              </c:strCache>
            </c:strRef>
          </c:cat>
          <c:val>
            <c:numRef>
              <c:f>общ!$B$12:$B$14</c:f>
              <c:numCache>
                <c:formatCode>#,##0.0</c:formatCode>
                <c:ptCount val="3"/>
                <c:pt idx="0">
                  <c:v>2329.5</c:v>
                </c:pt>
                <c:pt idx="1">
                  <c:v>264.10000000000002</c:v>
                </c:pt>
                <c:pt idx="2">
                  <c:v>669.6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doughnutChart>
        <c:varyColors val="1"/>
        <c:ser>
          <c:idx val="0"/>
          <c:order val="0"/>
          <c:dPt>
            <c:idx val="0"/>
            <c:bubble3D val="0"/>
            <c:spPr>
              <a:solidFill>
                <a:srgbClr val="00B0F0"/>
              </a:solidFill>
            </c:spPr>
          </c:dPt>
          <c:dPt>
            <c:idx val="1"/>
            <c:bubble3D val="0"/>
            <c:spPr>
              <a:solidFill>
                <a:srgbClr val="FE8CC0"/>
              </a:solidFill>
            </c:spPr>
          </c:dPt>
          <c:dPt>
            <c:idx val="2"/>
            <c:bubble3D val="0"/>
            <c:spPr>
              <a:solidFill>
                <a:srgbClr val="FFFF00"/>
              </a:solidFill>
            </c:spPr>
          </c:dPt>
          <c:cat>
            <c:strRef>
              <c:f>общ!$A$12:$A$14</c:f>
              <c:strCache>
                <c:ptCount val="3"/>
                <c:pt idx="0">
                  <c:v>Безвозмездные поступления</c:v>
                </c:pt>
                <c:pt idx="1">
                  <c:v>Неналоговые доходы</c:v>
                </c:pt>
                <c:pt idx="2">
                  <c:v>Нелоговые доходы</c:v>
                </c:pt>
              </c:strCache>
            </c:strRef>
          </c:cat>
          <c:val>
            <c:numRef>
              <c:f>общ!$B$12:$B$14</c:f>
              <c:numCache>
                <c:formatCode>#,##0.0</c:formatCode>
                <c:ptCount val="3"/>
                <c:pt idx="0">
                  <c:v>2329.5</c:v>
                </c:pt>
                <c:pt idx="1">
                  <c:v>264.10000000000002</c:v>
                </c:pt>
                <c:pt idx="2">
                  <c:v>669.6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общ!$A$41</c:f>
              <c:strCache>
                <c:ptCount val="1"/>
                <c:pt idx="0">
                  <c:v>Доходы</c:v>
                </c:pt>
              </c:strCache>
            </c:strRef>
          </c:tx>
          <c:spPr>
            <a:solidFill>
              <a:srgbClr val="C18DBF"/>
            </a:solidFill>
          </c:spPr>
          <c:invertIfNegative val="0"/>
          <c:dLbls>
            <c:delete val="1"/>
          </c:dLbls>
          <c:cat>
            <c:strRef>
              <c:f>общ!$B$40:$D$40</c:f>
              <c:strCache>
                <c:ptCount val="3"/>
                <c:pt idx="0">
                  <c:v>2020 год</c:v>
                </c:pt>
                <c:pt idx="1">
                  <c:v>2021 год</c:v>
                </c:pt>
                <c:pt idx="2">
                  <c:v>2022 год</c:v>
                </c:pt>
              </c:strCache>
            </c:strRef>
          </c:cat>
          <c:val>
            <c:numRef>
              <c:f>общ!$B$41:$D$41</c:f>
              <c:numCache>
                <c:formatCode>##,#0\,0</c:formatCode>
                <c:ptCount val="3"/>
                <c:pt idx="0">
                  <c:v>4666.3999999999996</c:v>
                </c:pt>
                <c:pt idx="1">
                  <c:v>3526.9</c:v>
                </c:pt>
                <c:pt idx="2">
                  <c:v>3846.7</c:v>
                </c:pt>
              </c:numCache>
            </c:numRef>
          </c:val>
        </c:ser>
        <c:ser>
          <c:idx val="1"/>
          <c:order val="1"/>
          <c:tx>
            <c:strRef>
              <c:f>общ!$A$42</c:f>
              <c:strCache>
                <c:ptCount val="1"/>
                <c:pt idx="0">
                  <c:v>Расходы</c:v>
                </c:pt>
              </c:strCache>
            </c:strRef>
          </c:tx>
          <c:spPr>
            <a:solidFill>
              <a:srgbClr val="FFFF00"/>
            </a:solidFill>
          </c:spPr>
          <c:invertIfNegative val="0"/>
          <c:dLbls>
            <c:delete val="1"/>
          </c:dLbls>
          <c:cat>
            <c:strRef>
              <c:f>общ!$B$40:$D$40</c:f>
              <c:strCache>
                <c:ptCount val="3"/>
                <c:pt idx="0">
                  <c:v>2020 год</c:v>
                </c:pt>
                <c:pt idx="1">
                  <c:v>2021 год</c:v>
                </c:pt>
                <c:pt idx="2">
                  <c:v>2022 год</c:v>
                </c:pt>
              </c:strCache>
            </c:strRef>
          </c:cat>
          <c:val>
            <c:numRef>
              <c:f>общ!$B$42:$D$42</c:f>
              <c:numCache>
                <c:formatCode>##,#0\,0</c:formatCode>
                <c:ptCount val="3"/>
                <c:pt idx="0">
                  <c:v>4666.3999999999996</c:v>
                </c:pt>
                <c:pt idx="1">
                  <c:v>3526.9</c:v>
                </c:pt>
                <c:pt idx="2">
                  <c:v>3846.7</c:v>
                </c:pt>
              </c:numCache>
            </c:numRef>
          </c:val>
        </c:ser>
        <c:dLbls>
          <c:showLegendKey val="0"/>
          <c:showVal val="1"/>
          <c:showCatName val="0"/>
          <c:showSerName val="0"/>
          <c:showPercent val="0"/>
          <c:showBubbleSize val="0"/>
        </c:dLbls>
        <c:gapWidth val="205"/>
        <c:gapDepth val="136"/>
        <c:shape val="box"/>
        <c:axId val="184889856"/>
        <c:axId val="167792000"/>
        <c:axId val="0"/>
      </c:bar3DChart>
      <c:catAx>
        <c:axId val="184889856"/>
        <c:scaling>
          <c:orientation val="minMax"/>
        </c:scaling>
        <c:delete val="0"/>
        <c:axPos val="b"/>
        <c:majorTickMark val="none"/>
        <c:minorTickMark val="none"/>
        <c:tickLblPos val="nextTo"/>
        <c:crossAx val="167792000"/>
        <c:crosses val="autoZero"/>
        <c:auto val="1"/>
        <c:lblAlgn val="ctr"/>
        <c:lblOffset val="100"/>
        <c:noMultiLvlLbl val="0"/>
      </c:catAx>
      <c:valAx>
        <c:axId val="167792000"/>
        <c:scaling>
          <c:orientation val="minMax"/>
        </c:scaling>
        <c:delete val="1"/>
        <c:axPos val="l"/>
        <c:numFmt formatCode="##,#0\,0" sourceLinked="1"/>
        <c:majorTickMark val="none"/>
        <c:minorTickMark val="none"/>
        <c:tickLblPos val="nextTo"/>
        <c:crossAx val="184889856"/>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2802744441496293E-2"/>
          <c:y val="0"/>
          <c:w val="0.91705226132305195"/>
          <c:h val="0.67656726026623581"/>
        </c:manualLayout>
      </c:layout>
      <c:bar3DChart>
        <c:barDir val="col"/>
        <c:grouping val="stacked"/>
        <c:varyColors val="0"/>
        <c:ser>
          <c:idx val="0"/>
          <c:order val="0"/>
          <c:tx>
            <c:strRef>
              <c:f>общ!$A$12</c:f>
              <c:strCache>
                <c:ptCount val="1"/>
                <c:pt idx="0">
                  <c:v>Безвозмездные поступления</c:v>
                </c:pt>
              </c:strCache>
            </c:strRef>
          </c:tx>
          <c:spPr>
            <a:solidFill>
              <a:srgbClr val="FFCCFF"/>
            </a:solidFill>
            <a:scene3d>
              <a:camera prst="orthographicFront"/>
              <a:lightRig rig="threePt" dir="t"/>
            </a:scene3d>
            <a:sp3d>
              <a:bevelT w="95250"/>
              <a:bevelB w="95250"/>
            </a:sp3d>
          </c:spPr>
          <c:invertIfNegative val="0"/>
          <c:cat>
            <c:strRef>
              <c:f>общ!$B$11:$D$11</c:f>
              <c:strCache>
                <c:ptCount val="3"/>
                <c:pt idx="0">
                  <c:v>2020 год</c:v>
                </c:pt>
                <c:pt idx="1">
                  <c:v>2021 год</c:v>
                </c:pt>
                <c:pt idx="2">
                  <c:v>2022 год</c:v>
                </c:pt>
              </c:strCache>
            </c:strRef>
          </c:cat>
          <c:val>
            <c:numRef>
              <c:f>общ!$B$12:$D$12</c:f>
              <c:numCache>
                <c:formatCode>##,#0\,0</c:formatCode>
                <c:ptCount val="3"/>
                <c:pt idx="0">
                  <c:v>3122.2</c:v>
                </c:pt>
                <c:pt idx="1">
                  <c:v>2400.6</c:v>
                </c:pt>
                <c:pt idx="2">
                  <c:v>2826.9</c:v>
                </c:pt>
              </c:numCache>
            </c:numRef>
          </c:val>
        </c:ser>
        <c:ser>
          <c:idx val="1"/>
          <c:order val="1"/>
          <c:tx>
            <c:strRef>
              <c:f>общ!$A$13</c:f>
              <c:strCache>
                <c:ptCount val="1"/>
                <c:pt idx="0">
                  <c:v>Неналоговые доходы</c:v>
                </c:pt>
              </c:strCache>
            </c:strRef>
          </c:tx>
          <c:spPr>
            <a:solidFill>
              <a:srgbClr val="00B050"/>
            </a:solidFill>
            <a:scene3d>
              <a:camera prst="orthographicFront"/>
              <a:lightRig rig="threePt" dir="t"/>
            </a:scene3d>
            <a:sp3d>
              <a:bevelT w="95250"/>
              <a:bevelB w="95250"/>
            </a:sp3d>
          </c:spPr>
          <c:invertIfNegative val="0"/>
          <c:cat>
            <c:strRef>
              <c:f>общ!$B$11:$D$11</c:f>
              <c:strCache>
                <c:ptCount val="3"/>
                <c:pt idx="0">
                  <c:v>2020 год</c:v>
                </c:pt>
                <c:pt idx="1">
                  <c:v>2021 год</c:v>
                </c:pt>
                <c:pt idx="2">
                  <c:v>2022 год</c:v>
                </c:pt>
              </c:strCache>
            </c:strRef>
          </c:cat>
          <c:val>
            <c:numRef>
              <c:f>общ!$B$13:$D$13</c:f>
              <c:numCache>
                <c:formatCode>##,#0\,0</c:formatCode>
                <c:ptCount val="3"/>
                <c:pt idx="0">
                  <c:v>629.70000000000005</c:v>
                </c:pt>
                <c:pt idx="1">
                  <c:v>288.2</c:v>
                </c:pt>
                <c:pt idx="2">
                  <c:v>169.2</c:v>
                </c:pt>
              </c:numCache>
            </c:numRef>
          </c:val>
        </c:ser>
        <c:ser>
          <c:idx val="2"/>
          <c:order val="2"/>
          <c:tx>
            <c:strRef>
              <c:f>общ!$A$14</c:f>
              <c:strCache>
                <c:ptCount val="1"/>
                <c:pt idx="0">
                  <c:v>Налоговые доходы</c:v>
                </c:pt>
              </c:strCache>
            </c:strRef>
          </c:tx>
          <c:spPr>
            <a:solidFill>
              <a:srgbClr val="FFFF00"/>
            </a:solidFill>
            <a:scene3d>
              <a:camera prst="orthographicFront"/>
              <a:lightRig rig="threePt" dir="t"/>
            </a:scene3d>
            <a:sp3d>
              <a:bevelT w="95250"/>
              <a:bevelB w="95250"/>
            </a:sp3d>
          </c:spPr>
          <c:invertIfNegative val="0"/>
          <c:cat>
            <c:strRef>
              <c:f>общ!$B$11:$D$11</c:f>
              <c:strCache>
                <c:ptCount val="3"/>
                <c:pt idx="0">
                  <c:v>2020 год</c:v>
                </c:pt>
                <c:pt idx="1">
                  <c:v>2021 год</c:v>
                </c:pt>
                <c:pt idx="2">
                  <c:v>2022 год</c:v>
                </c:pt>
              </c:strCache>
            </c:strRef>
          </c:cat>
          <c:val>
            <c:numRef>
              <c:f>общ!$B$14:$D$14</c:f>
              <c:numCache>
                <c:formatCode>##,#0\,0</c:formatCode>
                <c:ptCount val="3"/>
                <c:pt idx="0">
                  <c:v>792.8</c:v>
                </c:pt>
                <c:pt idx="1">
                  <c:v>750.8</c:v>
                </c:pt>
                <c:pt idx="2">
                  <c:v>772.9</c:v>
                </c:pt>
              </c:numCache>
            </c:numRef>
          </c:val>
        </c:ser>
        <c:dLbls>
          <c:showLegendKey val="0"/>
          <c:showVal val="0"/>
          <c:showCatName val="0"/>
          <c:showSerName val="0"/>
          <c:showPercent val="0"/>
          <c:showBubbleSize val="0"/>
        </c:dLbls>
        <c:gapWidth val="55"/>
        <c:gapDepth val="55"/>
        <c:shape val="cylinder"/>
        <c:axId val="68040192"/>
        <c:axId val="109908480"/>
        <c:axId val="0"/>
      </c:bar3DChart>
      <c:catAx>
        <c:axId val="68040192"/>
        <c:scaling>
          <c:orientation val="minMax"/>
        </c:scaling>
        <c:delete val="0"/>
        <c:axPos val="b"/>
        <c:numFmt formatCode="@" sourceLinked="1"/>
        <c:majorTickMark val="none"/>
        <c:minorTickMark val="none"/>
        <c:tickLblPos val="nextTo"/>
        <c:txPr>
          <a:bodyPr/>
          <a:lstStyle/>
          <a:p>
            <a:pPr>
              <a:defRPr sz="1400" b="1"/>
            </a:pPr>
            <a:endParaRPr lang="ru-RU"/>
          </a:p>
        </c:txPr>
        <c:crossAx val="109908480"/>
        <c:crosses val="autoZero"/>
        <c:auto val="1"/>
        <c:lblAlgn val="ctr"/>
        <c:lblOffset val="100"/>
        <c:noMultiLvlLbl val="0"/>
      </c:catAx>
      <c:valAx>
        <c:axId val="109908480"/>
        <c:scaling>
          <c:orientation val="minMax"/>
        </c:scaling>
        <c:delete val="1"/>
        <c:axPos val="l"/>
        <c:numFmt formatCode="##,#0\,0" sourceLinked="1"/>
        <c:majorTickMark val="none"/>
        <c:minorTickMark val="none"/>
        <c:tickLblPos val="nextTo"/>
        <c:crossAx val="68040192"/>
        <c:crosses val="autoZero"/>
        <c:crossBetween val="between"/>
      </c:valAx>
    </c:plotArea>
    <c:legend>
      <c:legendPos val="r"/>
      <c:layout>
        <c:manualLayout>
          <c:xMode val="edge"/>
          <c:yMode val="edge"/>
          <c:x val="1.0503687667154286E-2"/>
          <c:y val="0.74746926209025732"/>
          <c:w val="0.95371150021484974"/>
          <c:h val="0.25110755611704944"/>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3.2802744441496293E-2"/>
          <c:y val="0"/>
          <c:w val="0.91705226132305195"/>
          <c:h val="0.67656726026623581"/>
        </c:manualLayout>
      </c:layout>
      <c:bar3DChart>
        <c:barDir val="col"/>
        <c:grouping val="stacked"/>
        <c:varyColors val="0"/>
        <c:ser>
          <c:idx val="0"/>
          <c:order val="0"/>
          <c:tx>
            <c:strRef>
              <c:f>общ!$A$12</c:f>
              <c:strCache>
                <c:ptCount val="1"/>
                <c:pt idx="0">
                  <c:v>Безвозмездные поступления</c:v>
                </c:pt>
              </c:strCache>
            </c:strRef>
          </c:tx>
          <c:spPr>
            <a:solidFill>
              <a:srgbClr val="FFCCFF"/>
            </a:solidFill>
            <a:scene3d>
              <a:camera prst="orthographicFront"/>
              <a:lightRig rig="threePt" dir="t"/>
            </a:scene3d>
            <a:sp3d>
              <a:bevelT w="95250"/>
              <a:bevelB w="95250"/>
            </a:sp3d>
          </c:spPr>
          <c:invertIfNegative val="0"/>
          <c:cat>
            <c:strRef>
              <c:f>общ!$B$11:$D$11</c:f>
              <c:strCache>
                <c:ptCount val="3"/>
                <c:pt idx="0">
                  <c:v>2020 год</c:v>
                </c:pt>
                <c:pt idx="1">
                  <c:v>2021 год</c:v>
                </c:pt>
                <c:pt idx="2">
                  <c:v>2022 год</c:v>
                </c:pt>
              </c:strCache>
            </c:strRef>
          </c:cat>
          <c:val>
            <c:numRef>
              <c:f>общ!$B$12:$D$12</c:f>
              <c:numCache>
                <c:formatCode>##,#0\,0</c:formatCode>
                <c:ptCount val="3"/>
                <c:pt idx="0">
                  <c:v>3122.2</c:v>
                </c:pt>
                <c:pt idx="1">
                  <c:v>2400.6</c:v>
                </c:pt>
                <c:pt idx="2">
                  <c:v>2826.9</c:v>
                </c:pt>
              </c:numCache>
            </c:numRef>
          </c:val>
        </c:ser>
        <c:ser>
          <c:idx val="1"/>
          <c:order val="1"/>
          <c:tx>
            <c:strRef>
              <c:f>общ!$A$13</c:f>
              <c:strCache>
                <c:ptCount val="1"/>
                <c:pt idx="0">
                  <c:v>Неналоговые доходы</c:v>
                </c:pt>
              </c:strCache>
            </c:strRef>
          </c:tx>
          <c:spPr>
            <a:solidFill>
              <a:srgbClr val="00B050"/>
            </a:solidFill>
            <a:scene3d>
              <a:camera prst="orthographicFront"/>
              <a:lightRig rig="threePt" dir="t"/>
            </a:scene3d>
            <a:sp3d>
              <a:bevelT w="95250"/>
              <a:bevelB w="95250"/>
            </a:sp3d>
          </c:spPr>
          <c:invertIfNegative val="0"/>
          <c:cat>
            <c:strRef>
              <c:f>общ!$B$11:$D$11</c:f>
              <c:strCache>
                <c:ptCount val="3"/>
                <c:pt idx="0">
                  <c:v>2020 год</c:v>
                </c:pt>
                <c:pt idx="1">
                  <c:v>2021 год</c:v>
                </c:pt>
                <c:pt idx="2">
                  <c:v>2022 год</c:v>
                </c:pt>
              </c:strCache>
            </c:strRef>
          </c:cat>
          <c:val>
            <c:numRef>
              <c:f>общ!$B$13:$D$13</c:f>
              <c:numCache>
                <c:formatCode>##,#0\,0</c:formatCode>
                <c:ptCount val="3"/>
                <c:pt idx="0">
                  <c:v>629.70000000000005</c:v>
                </c:pt>
                <c:pt idx="1">
                  <c:v>288.2</c:v>
                </c:pt>
                <c:pt idx="2">
                  <c:v>169.2</c:v>
                </c:pt>
              </c:numCache>
            </c:numRef>
          </c:val>
        </c:ser>
        <c:ser>
          <c:idx val="2"/>
          <c:order val="2"/>
          <c:tx>
            <c:strRef>
              <c:f>общ!$A$14</c:f>
              <c:strCache>
                <c:ptCount val="1"/>
                <c:pt idx="0">
                  <c:v>Налоговые доходы</c:v>
                </c:pt>
              </c:strCache>
            </c:strRef>
          </c:tx>
          <c:spPr>
            <a:solidFill>
              <a:srgbClr val="FFFF00"/>
            </a:solidFill>
            <a:scene3d>
              <a:camera prst="orthographicFront"/>
              <a:lightRig rig="threePt" dir="t"/>
            </a:scene3d>
            <a:sp3d>
              <a:bevelT w="95250"/>
              <a:bevelB w="95250"/>
            </a:sp3d>
          </c:spPr>
          <c:invertIfNegative val="0"/>
          <c:cat>
            <c:strRef>
              <c:f>общ!$B$11:$D$11</c:f>
              <c:strCache>
                <c:ptCount val="3"/>
                <c:pt idx="0">
                  <c:v>2020 год</c:v>
                </c:pt>
                <c:pt idx="1">
                  <c:v>2021 год</c:v>
                </c:pt>
                <c:pt idx="2">
                  <c:v>2022 год</c:v>
                </c:pt>
              </c:strCache>
            </c:strRef>
          </c:cat>
          <c:val>
            <c:numRef>
              <c:f>общ!$B$14:$D$14</c:f>
              <c:numCache>
                <c:formatCode>##,#0\,0</c:formatCode>
                <c:ptCount val="3"/>
                <c:pt idx="0">
                  <c:v>792.8</c:v>
                </c:pt>
                <c:pt idx="1">
                  <c:v>750.8</c:v>
                </c:pt>
                <c:pt idx="2">
                  <c:v>772.9</c:v>
                </c:pt>
              </c:numCache>
            </c:numRef>
          </c:val>
        </c:ser>
        <c:dLbls>
          <c:showLegendKey val="0"/>
          <c:showVal val="0"/>
          <c:showCatName val="0"/>
          <c:showSerName val="0"/>
          <c:showPercent val="0"/>
          <c:showBubbleSize val="0"/>
        </c:dLbls>
        <c:gapWidth val="55"/>
        <c:gapDepth val="55"/>
        <c:shape val="cylinder"/>
        <c:axId val="206855680"/>
        <c:axId val="164267712"/>
        <c:axId val="0"/>
      </c:bar3DChart>
      <c:catAx>
        <c:axId val="206855680"/>
        <c:scaling>
          <c:orientation val="minMax"/>
        </c:scaling>
        <c:delete val="0"/>
        <c:axPos val="b"/>
        <c:numFmt formatCode="@" sourceLinked="1"/>
        <c:majorTickMark val="none"/>
        <c:minorTickMark val="none"/>
        <c:tickLblPos val="nextTo"/>
        <c:txPr>
          <a:bodyPr/>
          <a:lstStyle/>
          <a:p>
            <a:pPr>
              <a:defRPr sz="1400" b="1"/>
            </a:pPr>
            <a:endParaRPr lang="ru-RU"/>
          </a:p>
        </c:txPr>
        <c:crossAx val="164267712"/>
        <c:crosses val="autoZero"/>
        <c:auto val="1"/>
        <c:lblAlgn val="ctr"/>
        <c:lblOffset val="100"/>
        <c:noMultiLvlLbl val="0"/>
      </c:catAx>
      <c:valAx>
        <c:axId val="164267712"/>
        <c:scaling>
          <c:orientation val="minMax"/>
        </c:scaling>
        <c:delete val="1"/>
        <c:axPos val="l"/>
        <c:numFmt formatCode="##,#0\,0" sourceLinked="1"/>
        <c:majorTickMark val="none"/>
        <c:minorTickMark val="none"/>
        <c:tickLblPos val="nextTo"/>
        <c:crossAx val="206855680"/>
        <c:crosses val="autoZero"/>
        <c:crossBetween val="between"/>
      </c:valAx>
    </c:plotArea>
    <c:legend>
      <c:legendPos val="r"/>
      <c:layout>
        <c:manualLayout>
          <c:xMode val="edge"/>
          <c:yMode val="edge"/>
          <c:x val="1.0503687667154286E-2"/>
          <c:y val="0.74746926209025732"/>
          <c:w val="0.95371150021484974"/>
          <c:h val="0.25110755611704944"/>
        </c:manualLayout>
      </c:layout>
      <c:overlay val="0"/>
      <c:txPr>
        <a:bodyPr/>
        <a:lstStyle/>
        <a:p>
          <a:pPr>
            <a:defRPr sz="1400">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20"/>
      <c:rotY val="40"/>
      <c:rAngAx val="1"/>
    </c:view3D>
    <c:floor>
      <c:thickness val="0"/>
      <c:spPr>
        <a:scene3d>
          <a:camera prst="orthographicFront"/>
          <a:lightRig rig="threePt" dir="t"/>
        </a:scene3d>
        <a:sp3d>
          <a:bevelT w="63500" h="127000"/>
          <a:bevelB w="57150" h="95250"/>
          <a:contourClr>
            <a:srgbClr val="000000"/>
          </a:contourClr>
        </a:sp3d>
      </c:spPr>
    </c:floor>
    <c:sideWall>
      <c:thickness val="0"/>
    </c:sideWall>
    <c:backWall>
      <c:thickness val="0"/>
    </c:backWall>
    <c:plotArea>
      <c:layout>
        <c:manualLayout>
          <c:layoutTarget val="inner"/>
          <c:xMode val="edge"/>
          <c:yMode val="edge"/>
          <c:x val="0"/>
          <c:y val="0"/>
          <c:w val="0.98467258916943423"/>
          <c:h val="0.6059796307131734"/>
        </c:manualLayout>
      </c:layout>
      <c:bar3DChart>
        <c:barDir val="col"/>
        <c:grouping val="clustered"/>
        <c:varyColors val="0"/>
        <c:ser>
          <c:idx val="0"/>
          <c:order val="0"/>
          <c:tx>
            <c:strRef>
              <c:f>налоговые!$A$16</c:f>
              <c:strCache>
                <c:ptCount val="1"/>
                <c:pt idx="0">
                  <c:v>Налог на доходы физических лиц</c:v>
                </c:pt>
              </c:strCache>
            </c:strRef>
          </c:tx>
          <c:spPr>
            <a:solidFill>
              <a:srgbClr val="00B050"/>
            </a:solidFill>
            <a:scene3d>
              <a:camera prst="orthographicFront"/>
              <a:lightRig rig="threePt" dir="t">
                <a:rot lat="0" lon="0" rev="1200000"/>
              </a:lightRig>
            </a:scene3d>
            <a:sp3d>
              <a:bevelT w="88900"/>
              <a:bevelB w="88900"/>
            </a:sp3d>
          </c:spPr>
          <c:invertIfNegative val="0"/>
          <c:dPt>
            <c:idx val="0"/>
            <c:invertIfNegative val="0"/>
            <c:bubble3D val="0"/>
            <c:spPr>
              <a:solidFill>
                <a:srgbClr val="00B050"/>
              </a:solidFill>
              <a:scene3d>
                <a:camera prst="orthographicFront"/>
                <a:lightRig rig="threePt" dir="t">
                  <a:rot lat="0" lon="0" rev="1200000"/>
                </a:lightRig>
              </a:scene3d>
              <a:sp3d>
                <a:bevelT w="95250"/>
                <a:bevelB w="95250"/>
              </a:sp3d>
            </c:spPr>
          </c:dPt>
          <c:dLbls>
            <c:delete val="1"/>
          </c:dLbls>
          <c:cat>
            <c:strRef>
              <c:f>налоговые!$B$15:$D$15</c:f>
              <c:strCache>
                <c:ptCount val="3"/>
                <c:pt idx="0">
                  <c:v>2020 год</c:v>
                </c:pt>
                <c:pt idx="1">
                  <c:v>2021 год</c:v>
                </c:pt>
                <c:pt idx="2">
                  <c:v>2022 год</c:v>
                </c:pt>
              </c:strCache>
            </c:strRef>
          </c:cat>
          <c:val>
            <c:numRef>
              <c:f>налоговые!$B$16:$D$16</c:f>
              <c:numCache>
                <c:formatCode>##,#0\,0</c:formatCode>
                <c:ptCount val="3"/>
                <c:pt idx="0">
                  <c:v>598.4</c:v>
                </c:pt>
                <c:pt idx="1">
                  <c:v>577.9</c:v>
                </c:pt>
                <c:pt idx="2">
                  <c:v>602.6</c:v>
                </c:pt>
              </c:numCache>
            </c:numRef>
          </c:val>
        </c:ser>
        <c:ser>
          <c:idx val="1"/>
          <c:order val="1"/>
          <c:tx>
            <c:strRef>
              <c:f>налоговые!$A$17</c:f>
              <c:strCache>
                <c:ptCount val="1"/>
                <c:pt idx="0">
                  <c:v>Налог, взимаемый в связи с применением упрощенной системы налогообложения</c:v>
                </c:pt>
              </c:strCache>
            </c:strRef>
          </c:tx>
          <c:spPr>
            <a:solidFill>
              <a:srgbClr val="FE8CC0"/>
            </a:solidFill>
            <a:scene3d>
              <a:camera prst="orthographicFront"/>
              <a:lightRig rig="threePt" dir="t">
                <a:rot lat="0" lon="0" rev="1200000"/>
              </a:lightRig>
            </a:scene3d>
            <a:sp3d>
              <a:bevelT w="95250"/>
              <a:bevelB w="95250"/>
            </a:sp3d>
          </c:spPr>
          <c:invertIfNegative val="0"/>
          <c:dLbls>
            <c:delete val="1"/>
          </c:dLbls>
          <c:cat>
            <c:strRef>
              <c:f>налоговые!$B$15:$D$15</c:f>
              <c:strCache>
                <c:ptCount val="3"/>
                <c:pt idx="0">
                  <c:v>2020 год</c:v>
                </c:pt>
                <c:pt idx="1">
                  <c:v>2021 год</c:v>
                </c:pt>
                <c:pt idx="2">
                  <c:v>2022 год</c:v>
                </c:pt>
              </c:strCache>
            </c:strRef>
          </c:cat>
          <c:val>
            <c:numRef>
              <c:f>налоговые!$B$17:$D$17</c:f>
              <c:numCache>
                <c:formatCode>##,#0\,0</c:formatCode>
                <c:ptCount val="3"/>
                <c:pt idx="0">
                  <c:v>139.6</c:v>
                </c:pt>
                <c:pt idx="1">
                  <c:v>145.19999999999999</c:v>
                </c:pt>
                <c:pt idx="2">
                  <c:v>151</c:v>
                </c:pt>
              </c:numCache>
            </c:numRef>
          </c:val>
        </c:ser>
        <c:ser>
          <c:idx val="2"/>
          <c:order val="2"/>
          <c:tx>
            <c:strRef>
              <c:f>налоговые!$A$18</c:f>
              <c:strCache>
                <c:ptCount val="1"/>
                <c:pt idx="0">
                  <c:v>Единый налог на вмененный доход для отдельных видов деятельности, Единый сельскохозяйственный налог, Патент</c:v>
                </c:pt>
              </c:strCache>
            </c:strRef>
          </c:tx>
          <c:spPr>
            <a:solidFill>
              <a:srgbClr val="00B0F0"/>
            </a:solidFill>
            <a:scene3d>
              <a:camera prst="orthographicFront"/>
              <a:lightRig rig="threePt" dir="t">
                <a:rot lat="0" lon="0" rev="1200000"/>
              </a:lightRig>
            </a:scene3d>
            <a:sp3d>
              <a:bevelT w="203200" h="203200"/>
              <a:bevelB w="203200"/>
            </a:sp3d>
          </c:spPr>
          <c:invertIfNegative val="0"/>
          <c:dLbls>
            <c:delete val="1"/>
          </c:dLbls>
          <c:cat>
            <c:strRef>
              <c:f>налоговые!$B$15:$D$15</c:f>
              <c:strCache>
                <c:ptCount val="3"/>
                <c:pt idx="0">
                  <c:v>2020 год</c:v>
                </c:pt>
                <c:pt idx="1">
                  <c:v>2021 год</c:v>
                </c:pt>
                <c:pt idx="2">
                  <c:v>2022 год</c:v>
                </c:pt>
              </c:strCache>
            </c:strRef>
          </c:cat>
          <c:val>
            <c:numRef>
              <c:f>налоговые!$B$18:$D$18</c:f>
              <c:numCache>
                <c:formatCode>##,#0\,0</c:formatCode>
                <c:ptCount val="3"/>
                <c:pt idx="0">
                  <c:v>39.6</c:v>
                </c:pt>
                <c:pt idx="1">
                  <c:v>12.3</c:v>
                </c:pt>
                <c:pt idx="2">
                  <c:v>3.3</c:v>
                </c:pt>
              </c:numCache>
            </c:numRef>
          </c:val>
        </c:ser>
        <c:ser>
          <c:idx val="3"/>
          <c:order val="3"/>
          <c:tx>
            <c:strRef>
              <c:f>налоговые!$A$19</c:f>
              <c:strCache>
                <c:ptCount val="1"/>
                <c:pt idx="0">
                  <c:v>Прочие налоговые доходы</c:v>
                </c:pt>
              </c:strCache>
            </c:strRef>
          </c:tx>
          <c:spPr>
            <a:solidFill>
              <a:srgbClr val="FFFF00"/>
            </a:solidFill>
            <a:scene3d>
              <a:camera prst="orthographicFront"/>
              <a:lightRig rig="threePt" dir="t">
                <a:rot lat="0" lon="0" rev="1200000"/>
              </a:lightRig>
            </a:scene3d>
            <a:sp3d>
              <a:bevelT w="203200" h="203200"/>
              <a:bevelB w="203200"/>
            </a:sp3d>
          </c:spPr>
          <c:invertIfNegative val="0"/>
          <c:dLbls>
            <c:delete val="1"/>
          </c:dLbls>
          <c:cat>
            <c:strRef>
              <c:f>налоговые!$B$15:$D$15</c:f>
              <c:strCache>
                <c:ptCount val="3"/>
                <c:pt idx="0">
                  <c:v>2020 год</c:v>
                </c:pt>
                <c:pt idx="1">
                  <c:v>2021 год</c:v>
                </c:pt>
                <c:pt idx="2">
                  <c:v>2022 год</c:v>
                </c:pt>
              </c:strCache>
            </c:strRef>
          </c:cat>
          <c:val>
            <c:numRef>
              <c:f>налоговые!$B$19:$D$19</c:f>
              <c:numCache>
                <c:formatCode>##,#0\,0</c:formatCode>
                <c:ptCount val="3"/>
                <c:pt idx="0">
                  <c:v>15.2</c:v>
                </c:pt>
                <c:pt idx="1">
                  <c:v>15.4</c:v>
                </c:pt>
                <c:pt idx="2">
                  <c:v>16</c:v>
                </c:pt>
              </c:numCache>
            </c:numRef>
          </c:val>
        </c:ser>
        <c:dLbls>
          <c:showLegendKey val="0"/>
          <c:showVal val="1"/>
          <c:showCatName val="0"/>
          <c:showSerName val="0"/>
          <c:showPercent val="0"/>
          <c:showBubbleSize val="0"/>
        </c:dLbls>
        <c:gapWidth val="129"/>
        <c:gapDepth val="218"/>
        <c:shape val="box"/>
        <c:axId val="207312896"/>
        <c:axId val="164270592"/>
        <c:axId val="0"/>
      </c:bar3DChart>
      <c:catAx>
        <c:axId val="207312896"/>
        <c:scaling>
          <c:orientation val="minMax"/>
        </c:scaling>
        <c:delete val="0"/>
        <c:axPos val="b"/>
        <c:majorTickMark val="none"/>
        <c:minorTickMark val="none"/>
        <c:tickLblPos val="nextTo"/>
        <c:txPr>
          <a:bodyPr/>
          <a:lstStyle/>
          <a:p>
            <a:pPr>
              <a:defRPr sz="1200" b="1">
                <a:latin typeface="Times New Roman" pitchFamily="18" charset="0"/>
                <a:cs typeface="Times New Roman" pitchFamily="18" charset="0"/>
              </a:defRPr>
            </a:pPr>
            <a:endParaRPr lang="ru-RU"/>
          </a:p>
        </c:txPr>
        <c:crossAx val="164270592"/>
        <c:crosses val="autoZero"/>
        <c:auto val="1"/>
        <c:lblAlgn val="ctr"/>
        <c:lblOffset val="100"/>
        <c:noMultiLvlLbl val="0"/>
      </c:catAx>
      <c:valAx>
        <c:axId val="164270592"/>
        <c:scaling>
          <c:orientation val="minMax"/>
        </c:scaling>
        <c:delete val="1"/>
        <c:axPos val="l"/>
        <c:numFmt formatCode="##,#0\,0" sourceLinked="1"/>
        <c:majorTickMark val="none"/>
        <c:minorTickMark val="none"/>
        <c:tickLblPos val="nextTo"/>
        <c:crossAx val="207312896"/>
        <c:crosses val="autoZero"/>
        <c:crossBetween val="between"/>
      </c:valAx>
      <c:spPr>
        <a:noFill/>
        <a:ln w="25400">
          <a:noFill/>
        </a:ln>
        <a:effectLst>
          <a:glow>
            <a:schemeClr val="accent1">
              <a:alpha val="40000"/>
            </a:schemeClr>
          </a:glow>
          <a:softEdge rad="0"/>
        </a:effectLst>
      </c:spPr>
    </c:plotArea>
    <c:legend>
      <c:legendPos val="b"/>
      <c:layout>
        <c:manualLayout>
          <c:xMode val="edge"/>
          <c:yMode val="edge"/>
          <c:x val="7.4472345379120272E-2"/>
          <c:y val="0.69232365801571671"/>
          <c:w val="0.85105519952514663"/>
          <c:h val="0.28514695399422102"/>
        </c:manualLayout>
      </c:layout>
      <c:overlay val="0"/>
      <c:txPr>
        <a:bodyPr/>
        <a:lstStyle/>
        <a:p>
          <a:pPr>
            <a:defRPr>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2.657619473026589E-2"/>
          <c:y val="0"/>
          <c:w val="0.96079887622836424"/>
          <c:h val="0.59177815887581497"/>
        </c:manualLayout>
      </c:layout>
      <c:bar3DChart>
        <c:barDir val="col"/>
        <c:grouping val="clustered"/>
        <c:varyColors val="0"/>
        <c:ser>
          <c:idx val="0"/>
          <c:order val="0"/>
          <c:tx>
            <c:strRef>
              <c:f>неналоговые!$A$16</c:f>
              <c:strCache>
                <c:ptCount val="1"/>
                <c:pt idx="0">
                  <c:v>Доходы от использования имущества, находящегося в государственной и муниципальной собственности</c:v>
                </c:pt>
              </c:strCache>
            </c:strRef>
          </c:tx>
          <c:spPr>
            <a:solidFill>
              <a:srgbClr val="C18DBF"/>
            </a:solidFill>
            <a:scene3d>
              <a:camera prst="orthographicFront"/>
              <a:lightRig rig="threePt" dir="t"/>
            </a:scene3d>
            <a:sp3d>
              <a:bevelT w="88900"/>
              <a:bevelB w="88900"/>
            </a:sp3d>
          </c:spPr>
          <c:invertIfNegative val="0"/>
          <c:cat>
            <c:strRef>
              <c:f>неналоговые!$B$15:$D$15</c:f>
              <c:strCache>
                <c:ptCount val="3"/>
                <c:pt idx="0">
                  <c:v>2020 год</c:v>
                </c:pt>
                <c:pt idx="1">
                  <c:v>2021 год</c:v>
                </c:pt>
                <c:pt idx="2">
                  <c:v>2022 год</c:v>
                </c:pt>
              </c:strCache>
            </c:strRef>
          </c:cat>
          <c:val>
            <c:numRef>
              <c:f>неналоговые!$B$16:$D$16</c:f>
              <c:numCache>
                <c:formatCode>##,#0\,0</c:formatCode>
                <c:ptCount val="3"/>
                <c:pt idx="0">
                  <c:v>427.3</c:v>
                </c:pt>
                <c:pt idx="1">
                  <c:v>208.2</c:v>
                </c:pt>
                <c:pt idx="2">
                  <c:v>88.9</c:v>
                </c:pt>
              </c:numCache>
            </c:numRef>
          </c:val>
        </c:ser>
        <c:ser>
          <c:idx val="1"/>
          <c:order val="1"/>
          <c:tx>
            <c:strRef>
              <c:f>неналоговые!$A$17</c:f>
              <c:strCache>
                <c:ptCount val="1"/>
                <c:pt idx="0">
                  <c:v>Платежи при пользовании природными ресурсами</c:v>
                </c:pt>
              </c:strCache>
            </c:strRef>
          </c:tx>
          <c:spPr>
            <a:solidFill>
              <a:srgbClr val="00B0F0"/>
            </a:solidFill>
            <a:scene3d>
              <a:camera prst="orthographicFront"/>
              <a:lightRig rig="threePt" dir="t"/>
            </a:scene3d>
            <a:sp3d>
              <a:bevelT w="203200" h="203200"/>
              <a:bevelB w="203200"/>
            </a:sp3d>
          </c:spPr>
          <c:invertIfNegative val="0"/>
          <c:cat>
            <c:strRef>
              <c:f>неналоговые!$B$15:$D$15</c:f>
              <c:strCache>
                <c:ptCount val="3"/>
                <c:pt idx="0">
                  <c:v>2020 год</c:v>
                </c:pt>
                <c:pt idx="1">
                  <c:v>2021 год</c:v>
                </c:pt>
                <c:pt idx="2">
                  <c:v>2022 год</c:v>
                </c:pt>
              </c:strCache>
            </c:strRef>
          </c:cat>
          <c:val>
            <c:numRef>
              <c:f>неналоговые!$B$17:$D$17</c:f>
              <c:numCache>
                <c:formatCode>##,#0\,0</c:formatCode>
                <c:ptCount val="3"/>
                <c:pt idx="0">
                  <c:v>6.6</c:v>
                </c:pt>
                <c:pt idx="1">
                  <c:v>6.7</c:v>
                </c:pt>
                <c:pt idx="2">
                  <c:v>6.9</c:v>
                </c:pt>
              </c:numCache>
            </c:numRef>
          </c:val>
        </c:ser>
        <c:ser>
          <c:idx val="2"/>
          <c:order val="2"/>
          <c:tx>
            <c:strRef>
              <c:f>неналоговые!$A$18</c:f>
              <c:strCache>
                <c:ptCount val="1"/>
                <c:pt idx="0">
                  <c:v>Доходы от оказания платных услуг и компенсации затрат государства</c:v>
                </c:pt>
              </c:strCache>
            </c:strRef>
          </c:tx>
          <c:spPr>
            <a:solidFill>
              <a:srgbClr val="FFFF00"/>
            </a:solidFill>
            <a:scene3d>
              <a:camera prst="orthographicFront"/>
              <a:lightRig rig="threePt" dir="t"/>
            </a:scene3d>
            <a:sp3d>
              <a:bevelT w="88900"/>
              <a:bevelB w="88900"/>
            </a:sp3d>
          </c:spPr>
          <c:invertIfNegative val="0"/>
          <c:cat>
            <c:strRef>
              <c:f>неналоговые!$B$15:$D$15</c:f>
              <c:strCache>
                <c:ptCount val="3"/>
                <c:pt idx="0">
                  <c:v>2020 год</c:v>
                </c:pt>
                <c:pt idx="1">
                  <c:v>2021 год</c:v>
                </c:pt>
                <c:pt idx="2">
                  <c:v>2022 год</c:v>
                </c:pt>
              </c:strCache>
            </c:strRef>
          </c:cat>
          <c:val>
            <c:numRef>
              <c:f>неналоговые!$B$18:$D$18</c:f>
              <c:numCache>
                <c:formatCode>##,#0\,0</c:formatCode>
                <c:ptCount val="3"/>
                <c:pt idx="0">
                  <c:v>69</c:v>
                </c:pt>
                <c:pt idx="1">
                  <c:v>69</c:v>
                </c:pt>
                <c:pt idx="2">
                  <c:v>69</c:v>
                </c:pt>
              </c:numCache>
            </c:numRef>
          </c:val>
        </c:ser>
        <c:ser>
          <c:idx val="3"/>
          <c:order val="3"/>
          <c:tx>
            <c:strRef>
              <c:f>неналоговые!$A$19</c:f>
              <c:strCache>
                <c:ptCount val="1"/>
                <c:pt idx="0">
                  <c:v>Доходы от продажи материальных и нематериальных активов</c:v>
                </c:pt>
              </c:strCache>
            </c:strRef>
          </c:tx>
          <c:spPr>
            <a:solidFill>
              <a:srgbClr val="00B050"/>
            </a:solidFill>
            <a:scene3d>
              <a:camera prst="orthographicFront"/>
              <a:lightRig rig="threePt" dir="t"/>
            </a:scene3d>
            <a:sp3d>
              <a:bevelT w="88900"/>
              <a:bevelB w="88900"/>
            </a:sp3d>
          </c:spPr>
          <c:invertIfNegative val="0"/>
          <c:cat>
            <c:strRef>
              <c:f>неналоговые!$B$15:$D$15</c:f>
              <c:strCache>
                <c:ptCount val="3"/>
                <c:pt idx="0">
                  <c:v>2020 год</c:v>
                </c:pt>
                <c:pt idx="1">
                  <c:v>2021 год</c:v>
                </c:pt>
                <c:pt idx="2">
                  <c:v>2022 год</c:v>
                </c:pt>
              </c:strCache>
            </c:strRef>
          </c:cat>
          <c:val>
            <c:numRef>
              <c:f>неналоговые!$B$19:$D$19</c:f>
              <c:numCache>
                <c:formatCode>##,#0\,0</c:formatCode>
                <c:ptCount val="3"/>
                <c:pt idx="0">
                  <c:v>126.8</c:v>
                </c:pt>
                <c:pt idx="1">
                  <c:v>4.3</c:v>
                </c:pt>
                <c:pt idx="2">
                  <c:v>4.4000000000000004</c:v>
                </c:pt>
              </c:numCache>
            </c:numRef>
          </c:val>
        </c:ser>
        <c:dLbls>
          <c:showLegendKey val="0"/>
          <c:showVal val="0"/>
          <c:showCatName val="0"/>
          <c:showSerName val="0"/>
          <c:showPercent val="0"/>
          <c:showBubbleSize val="0"/>
        </c:dLbls>
        <c:gapWidth val="150"/>
        <c:shape val="cylinder"/>
        <c:axId val="207391744"/>
        <c:axId val="164272320"/>
        <c:axId val="0"/>
      </c:bar3DChart>
      <c:catAx>
        <c:axId val="207391744"/>
        <c:scaling>
          <c:orientation val="minMax"/>
        </c:scaling>
        <c:delete val="0"/>
        <c:axPos val="b"/>
        <c:majorTickMark val="out"/>
        <c:minorTickMark val="none"/>
        <c:tickLblPos val="nextTo"/>
        <c:txPr>
          <a:bodyPr/>
          <a:lstStyle/>
          <a:p>
            <a:pPr>
              <a:defRPr sz="1200" b="1">
                <a:latin typeface="Times New Roman" pitchFamily="18" charset="0"/>
                <a:cs typeface="Times New Roman" pitchFamily="18" charset="0"/>
              </a:defRPr>
            </a:pPr>
            <a:endParaRPr lang="ru-RU"/>
          </a:p>
        </c:txPr>
        <c:crossAx val="164272320"/>
        <c:crosses val="autoZero"/>
        <c:auto val="1"/>
        <c:lblAlgn val="ctr"/>
        <c:lblOffset val="100"/>
        <c:noMultiLvlLbl val="0"/>
      </c:catAx>
      <c:valAx>
        <c:axId val="164272320"/>
        <c:scaling>
          <c:orientation val="minMax"/>
        </c:scaling>
        <c:delete val="1"/>
        <c:axPos val="l"/>
        <c:numFmt formatCode="##,#0\,0" sourceLinked="1"/>
        <c:majorTickMark val="out"/>
        <c:minorTickMark val="none"/>
        <c:tickLblPos val="nextTo"/>
        <c:crossAx val="207391744"/>
        <c:crosses val="autoZero"/>
        <c:crossBetween val="between"/>
      </c:valAx>
    </c:plotArea>
    <c:legend>
      <c:legendPos val="r"/>
      <c:layout>
        <c:manualLayout>
          <c:xMode val="edge"/>
          <c:yMode val="edge"/>
          <c:x val="0"/>
          <c:y val="0.71291703783487781"/>
          <c:w val="1"/>
          <c:h val="0.28682013803479428"/>
        </c:manualLayout>
      </c:layout>
      <c:overlay val="0"/>
      <c:txPr>
        <a:bodyPr/>
        <a:lstStyle/>
        <a:p>
          <a:pPr>
            <a:defRPr sz="1200">
              <a:latin typeface="Times New Roman" pitchFamily="18" charset="0"/>
              <a:cs typeface="Times New Roman" pitchFamily="18" charset="0"/>
            </a:defRPr>
          </a:pPr>
          <a:endParaRPr lang="ru-RU"/>
        </a:p>
      </c:txPr>
    </c:legend>
    <c:plotVisOnly val="1"/>
    <c:dispBlanksAs val="gap"/>
    <c:showDLblsOverMax val="0"/>
  </c:chart>
  <c:spPr>
    <a:noFill/>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C390E-1760-490C-AA99-201636E5D7EE}" type="doc">
      <dgm:prSet loTypeId="urn:microsoft.com/office/officeart/2008/layout/LinedList" loCatId="hierarchy" qsTypeId="urn:microsoft.com/office/officeart/2005/8/quickstyle/3d1" qsCatId="3D" csTypeId="urn:microsoft.com/office/officeart/2005/8/colors/accent4_4" csCatId="accent4" phldr="1"/>
      <dgm:spPr/>
      <dgm:t>
        <a:bodyPr/>
        <a:lstStyle/>
        <a:p>
          <a:endParaRPr lang="ru-RU"/>
        </a:p>
      </dgm:t>
    </dgm:pt>
    <dgm:pt modelId="{3DC2864C-1B80-4328-A9D3-52C89CDFFA96}">
      <dgm:prSet phldrT="[Текст]" custT="1"/>
      <dgm:spPr>
        <a:solidFill>
          <a:schemeClr val="accent4">
            <a:lumMod val="40000"/>
            <a:lumOff val="60000"/>
          </a:schemeClr>
        </a:solidFill>
      </dgm:spPr>
      <dgm:t>
        <a:bodyPr/>
        <a:lstStyle/>
        <a:p>
          <a:pPr algn="ctr"/>
          <a:r>
            <a:rPr lang="ru-RU" sz="1800" b="0" dirty="0" smtClean="0">
              <a:latin typeface="Times New Roman" pitchFamily="18" charset="0"/>
              <a:cs typeface="Times New Roman" pitchFamily="18" charset="0"/>
            </a:rPr>
            <a:t>Налоговая политика Иркутского района на 2020 год и плановый период 2021  и 2022 годов направлена на развитие налогового потенциала и обеспечение роста доходной части бюджета, обеспечение сбалансированности и бюджетной устойчивости бюджета Иркутского района.</a:t>
          </a:r>
          <a:endParaRPr lang="ru-RU" sz="1800" b="0" dirty="0"/>
        </a:p>
      </dgm:t>
    </dgm:pt>
    <dgm:pt modelId="{79DA33C5-7F74-44FB-A6B4-67AD7FF61487}" type="parTrans" cxnId="{9F39AB29-83D2-46A1-9B4E-2519A9A43C33}">
      <dgm:prSet/>
      <dgm:spPr/>
      <dgm:t>
        <a:bodyPr/>
        <a:lstStyle/>
        <a:p>
          <a:endParaRPr lang="ru-RU"/>
        </a:p>
      </dgm:t>
    </dgm:pt>
    <dgm:pt modelId="{717A887F-D6E9-435E-8D99-D4896D7C788C}" type="sibTrans" cxnId="{9F39AB29-83D2-46A1-9B4E-2519A9A43C33}">
      <dgm:prSet/>
      <dgm:spPr/>
      <dgm:t>
        <a:bodyPr/>
        <a:lstStyle/>
        <a:p>
          <a:endParaRPr lang="ru-RU"/>
        </a:p>
      </dgm:t>
    </dgm:pt>
    <dgm:pt modelId="{5FC605C1-81F1-4A85-8B37-1C2E22D06B6C}">
      <dgm:prSet phldrT="[Текст]" custT="1"/>
      <dgm:spPr>
        <a:solidFill>
          <a:srgbClr val="FBCD8F"/>
        </a:solidFill>
      </dgm:spPr>
      <dgm:t>
        <a:bodyPr/>
        <a:lstStyle/>
        <a:p>
          <a:r>
            <a:rPr lang="ru-RU" sz="1800" dirty="0" smtClean="0">
              <a:latin typeface="Times New Roman" pitchFamily="18" charset="0"/>
              <a:cs typeface="Times New Roman" pitchFamily="18" charset="0"/>
            </a:rPr>
            <a:t>Приоритетной задачей налоговой политики Иркутского района в трехлетней перспективе 2020 – 2022 годов будет продолжение работы по укреплению и развитию доходной базы бюджета за счет наращивания стабильных доходных источников, ее пополнения и мобилизации в бюджет имеющихся резервов</a:t>
          </a:r>
          <a:endParaRPr lang="ru-RU" sz="1800" dirty="0"/>
        </a:p>
      </dgm:t>
    </dgm:pt>
    <dgm:pt modelId="{7D4BC7CB-A485-4701-A442-266B1576969B}" type="parTrans" cxnId="{8FA3487D-1908-44B4-92CA-41AF952CC914}">
      <dgm:prSet/>
      <dgm:spPr/>
      <dgm:t>
        <a:bodyPr/>
        <a:lstStyle/>
        <a:p>
          <a:endParaRPr lang="ru-RU"/>
        </a:p>
      </dgm:t>
    </dgm:pt>
    <dgm:pt modelId="{66FB4953-7BAB-4A2A-9DC7-6AE609743866}" type="sibTrans" cxnId="{8FA3487D-1908-44B4-92CA-41AF952CC914}">
      <dgm:prSet/>
      <dgm:spPr/>
      <dgm:t>
        <a:bodyPr/>
        <a:lstStyle/>
        <a:p>
          <a:endParaRPr lang="ru-RU"/>
        </a:p>
      </dgm:t>
    </dgm:pt>
    <dgm:pt modelId="{A295E8DA-4FE3-4876-B069-76F81A7C83F8}">
      <dgm:prSet phldrT="[Текст]" custT="1"/>
      <dgm:spPr>
        <a:solidFill>
          <a:schemeClr val="accent5">
            <a:lumMod val="40000"/>
            <a:lumOff val="60000"/>
          </a:schemeClr>
        </a:solidFill>
      </dgm:spPr>
      <dgm:t>
        <a:bodyPr/>
        <a:lstStyle/>
        <a:p>
          <a:r>
            <a:rPr lang="ru-RU" sz="1800" dirty="0" smtClean="0">
              <a:latin typeface="Times New Roman" pitchFamily="18" charset="0"/>
              <a:cs typeface="Times New Roman" pitchFamily="18" charset="0"/>
            </a:rPr>
            <a:t>Продолжена реализация решения о полной замене дотаций на выравнивание бюджетной обеспеченности муниципальных районов (городских округов) на дополнительные нормативы отчислений в бюджет Иркутского района от налога на доходы физических лиц (далее – НДФЛ), подлежащего зачислению в областной бюджет с 1 января 2019 года. Соответствующее решение Думы Иркутского района принято от 30.08.2018 №51-523/</a:t>
          </a:r>
          <a:r>
            <a:rPr lang="ru-RU" sz="1800" dirty="0" err="1" smtClean="0">
              <a:latin typeface="Times New Roman" pitchFamily="18" charset="0"/>
              <a:cs typeface="Times New Roman" pitchFamily="18" charset="0"/>
            </a:rPr>
            <a:t>рд</a:t>
          </a:r>
          <a:r>
            <a:rPr lang="ru-RU" sz="1800" dirty="0" smtClean="0">
              <a:latin typeface="Times New Roman" pitchFamily="18" charset="0"/>
              <a:cs typeface="Times New Roman" pitchFamily="18" charset="0"/>
            </a:rPr>
            <a:t>.</a:t>
          </a:r>
          <a:endParaRPr lang="ru-RU" sz="1800" dirty="0"/>
        </a:p>
      </dgm:t>
    </dgm:pt>
    <dgm:pt modelId="{4EDDDF02-31AF-4337-8225-72B8C4A6426C}" type="parTrans" cxnId="{415EB013-41AB-4450-9B0D-AF1E4E845F8A}">
      <dgm:prSet/>
      <dgm:spPr/>
      <dgm:t>
        <a:bodyPr/>
        <a:lstStyle/>
        <a:p>
          <a:endParaRPr lang="ru-RU"/>
        </a:p>
      </dgm:t>
    </dgm:pt>
    <dgm:pt modelId="{4FFB327F-1A38-4B8A-872E-7E87F3232F7B}" type="sibTrans" cxnId="{415EB013-41AB-4450-9B0D-AF1E4E845F8A}">
      <dgm:prSet/>
      <dgm:spPr/>
      <dgm:t>
        <a:bodyPr/>
        <a:lstStyle/>
        <a:p>
          <a:endParaRPr lang="ru-RU"/>
        </a:p>
      </dgm:t>
    </dgm:pt>
    <dgm:pt modelId="{B519F192-2BBD-47D7-94CA-600F6F1A0B4B}" type="pres">
      <dgm:prSet presAssocID="{6BBC390E-1760-490C-AA99-201636E5D7EE}" presName="vert0" presStyleCnt="0">
        <dgm:presLayoutVars>
          <dgm:dir/>
          <dgm:animOne val="branch"/>
          <dgm:animLvl val="lvl"/>
        </dgm:presLayoutVars>
      </dgm:prSet>
      <dgm:spPr/>
      <dgm:t>
        <a:bodyPr/>
        <a:lstStyle/>
        <a:p>
          <a:endParaRPr lang="ru-RU"/>
        </a:p>
      </dgm:t>
    </dgm:pt>
    <dgm:pt modelId="{B19CE635-2497-4AF9-BB8A-D0D2E260F55E}" type="pres">
      <dgm:prSet presAssocID="{3DC2864C-1B80-4328-A9D3-52C89CDFFA96}" presName="thickLine" presStyleLbl="alignNode1" presStyleIdx="0" presStyleCnt="1"/>
      <dgm:spPr/>
    </dgm:pt>
    <dgm:pt modelId="{AAA88E82-CADA-4B20-8DCE-624B726655B9}" type="pres">
      <dgm:prSet presAssocID="{3DC2864C-1B80-4328-A9D3-52C89CDFFA96}" presName="horz1" presStyleCnt="0"/>
      <dgm:spPr/>
    </dgm:pt>
    <dgm:pt modelId="{79CBB894-A7EA-4D3B-BA12-499CEE18315F}" type="pres">
      <dgm:prSet presAssocID="{3DC2864C-1B80-4328-A9D3-52C89CDFFA96}" presName="tx1" presStyleLbl="revTx" presStyleIdx="0" presStyleCnt="3" custScaleX="250064" custScaleY="73210" custLinFactNeighborX="0" custLinFactNeighborY="15184"/>
      <dgm:spPr/>
      <dgm:t>
        <a:bodyPr/>
        <a:lstStyle/>
        <a:p>
          <a:endParaRPr lang="ru-RU"/>
        </a:p>
      </dgm:t>
    </dgm:pt>
    <dgm:pt modelId="{6C25619F-8D3A-461D-9112-C6A2E1CEAE07}" type="pres">
      <dgm:prSet presAssocID="{3DC2864C-1B80-4328-A9D3-52C89CDFFA96}" presName="vert1" presStyleCnt="0"/>
      <dgm:spPr/>
    </dgm:pt>
    <dgm:pt modelId="{9CD7718E-5670-4F94-9DB9-840A5E7A340A}" type="pres">
      <dgm:prSet presAssocID="{5FC605C1-81F1-4A85-8B37-1C2E22D06B6C}" presName="vertSpace2a" presStyleCnt="0"/>
      <dgm:spPr/>
    </dgm:pt>
    <dgm:pt modelId="{E4212248-C2A8-4F03-A8B6-11F397ED972E}" type="pres">
      <dgm:prSet presAssocID="{5FC605C1-81F1-4A85-8B37-1C2E22D06B6C}" presName="horz2" presStyleCnt="0"/>
      <dgm:spPr/>
    </dgm:pt>
    <dgm:pt modelId="{C5A68255-2A64-4514-957E-8905D2034CEB}" type="pres">
      <dgm:prSet presAssocID="{5FC605C1-81F1-4A85-8B37-1C2E22D06B6C}" presName="horzSpace2" presStyleCnt="0"/>
      <dgm:spPr/>
    </dgm:pt>
    <dgm:pt modelId="{3EFE5A75-351B-43AD-A2A9-1F73B8EAAF42}" type="pres">
      <dgm:prSet presAssocID="{5FC605C1-81F1-4A85-8B37-1C2E22D06B6C}" presName="tx2" presStyleLbl="revTx" presStyleIdx="1" presStyleCnt="3" custScaleX="101621" custScaleY="52322" custLinFactNeighborX="107" custLinFactNeighborY="-2159"/>
      <dgm:spPr/>
      <dgm:t>
        <a:bodyPr/>
        <a:lstStyle/>
        <a:p>
          <a:endParaRPr lang="ru-RU"/>
        </a:p>
      </dgm:t>
    </dgm:pt>
    <dgm:pt modelId="{E2C7257A-0F68-4CF8-8DA1-058F4288E9DD}" type="pres">
      <dgm:prSet presAssocID="{5FC605C1-81F1-4A85-8B37-1C2E22D06B6C}" presName="vert2" presStyleCnt="0"/>
      <dgm:spPr/>
    </dgm:pt>
    <dgm:pt modelId="{F64ABABB-807A-45EA-A355-562F518423E3}" type="pres">
      <dgm:prSet presAssocID="{5FC605C1-81F1-4A85-8B37-1C2E22D06B6C}" presName="thinLine2b" presStyleLbl="callout" presStyleIdx="0" presStyleCnt="2"/>
      <dgm:spPr/>
    </dgm:pt>
    <dgm:pt modelId="{20A22606-701C-4950-BB31-28985594D10E}" type="pres">
      <dgm:prSet presAssocID="{5FC605C1-81F1-4A85-8B37-1C2E22D06B6C}" presName="vertSpace2b" presStyleCnt="0"/>
      <dgm:spPr/>
    </dgm:pt>
    <dgm:pt modelId="{DE586697-DCDF-4029-A970-92F45FFC4522}" type="pres">
      <dgm:prSet presAssocID="{A295E8DA-4FE3-4876-B069-76F81A7C83F8}" presName="horz2" presStyleCnt="0"/>
      <dgm:spPr/>
    </dgm:pt>
    <dgm:pt modelId="{B1A33E2B-1334-4DE2-99A5-14CEB27C787A}" type="pres">
      <dgm:prSet presAssocID="{A295E8DA-4FE3-4876-B069-76F81A7C83F8}" presName="horzSpace2" presStyleCnt="0"/>
      <dgm:spPr/>
    </dgm:pt>
    <dgm:pt modelId="{13EC4F70-9171-4B47-A278-A928C8981E33}" type="pres">
      <dgm:prSet presAssocID="{A295E8DA-4FE3-4876-B069-76F81A7C83F8}" presName="tx2" presStyleLbl="revTx" presStyleIdx="2" presStyleCnt="3" custScaleX="104214" custScaleY="50647" custLinFactNeighborX="107" custLinFactNeighborY="-4264"/>
      <dgm:spPr/>
      <dgm:t>
        <a:bodyPr/>
        <a:lstStyle/>
        <a:p>
          <a:endParaRPr lang="ru-RU"/>
        </a:p>
      </dgm:t>
    </dgm:pt>
    <dgm:pt modelId="{1DEC8E58-E1EE-400D-8E3D-7031EEA9A20A}" type="pres">
      <dgm:prSet presAssocID="{A295E8DA-4FE3-4876-B069-76F81A7C83F8}" presName="vert2" presStyleCnt="0"/>
      <dgm:spPr/>
    </dgm:pt>
    <dgm:pt modelId="{E927E879-09CC-40FC-98AF-DD08143E05E9}" type="pres">
      <dgm:prSet presAssocID="{A295E8DA-4FE3-4876-B069-76F81A7C83F8}" presName="thinLine2b" presStyleLbl="callout" presStyleIdx="1" presStyleCnt="2"/>
      <dgm:spPr/>
    </dgm:pt>
    <dgm:pt modelId="{2FEB6E9B-AC4E-480F-BD68-5E887051616F}" type="pres">
      <dgm:prSet presAssocID="{A295E8DA-4FE3-4876-B069-76F81A7C83F8}" presName="vertSpace2b" presStyleCnt="0"/>
      <dgm:spPr/>
    </dgm:pt>
  </dgm:ptLst>
  <dgm:cxnLst>
    <dgm:cxn modelId="{8FA3487D-1908-44B4-92CA-41AF952CC914}" srcId="{3DC2864C-1B80-4328-A9D3-52C89CDFFA96}" destId="{5FC605C1-81F1-4A85-8B37-1C2E22D06B6C}" srcOrd="0" destOrd="0" parTransId="{7D4BC7CB-A485-4701-A442-266B1576969B}" sibTransId="{66FB4953-7BAB-4A2A-9DC7-6AE609743866}"/>
    <dgm:cxn modelId="{59780900-CAE7-4DC4-9383-042D640AEEC9}" type="presOf" srcId="{A295E8DA-4FE3-4876-B069-76F81A7C83F8}" destId="{13EC4F70-9171-4B47-A278-A928C8981E33}" srcOrd="0" destOrd="0" presId="urn:microsoft.com/office/officeart/2008/layout/LinedList"/>
    <dgm:cxn modelId="{9E135CE1-C608-4BA4-A433-9EF71D3FA613}" type="presOf" srcId="{5FC605C1-81F1-4A85-8B37-1C2E22D06B6C}" destId="{3EFE5A75-351B-43AD-A2A9-1F73B8EAAF42}" srcOrd="0" destOrd="0" presId="urn:microsoft.com/office/officeart/2008/layout/LinedList"/>
    <dgm:cxn modelId="{9F39AB29-83D2-46A1-9B4E-2519A9A43C33}" srcId="{6BBC390E-1760-490C-AA99-201636E5D7EE}" destId="{3DC2864C-1B80-4328-A9D3-52C89CDFFA96}" srcOrd="0" destOrd="0" parTransId="{79DA33C5-7F74-44FB-A6B4-67AD7FF61487}" sibTransId="{717A887F-D6E9-435E-8D99-D4896D7C788C}"/>
    <dgm:cxn modelId="{415EB013-41AB-4450-9B0D-AF1E4E845F8A}" srcId="{3DC2864C-1B80-4328-A9D3-52C89CDFFA96}" destId="{A295E8DA-4FE3-4876-B069-76F81A7C83F8}" srcOrd="1" destOrd="0" parTransId="{4EDDDF02-31AF-4337-8225-72B8C4A6426C}" sibTransId="{4FFB327F-1A38-4B8A-872E-7E87F3232F7B}"/>
    <dgm:cxn modelId="{78A72161-85DD-4E65-AC29-FA9DAC597D2C}" type="presOf" srcId="{3DC2864C-1B80-4328-A9D3-52C89CDFFA96}" destId="{79CBB894-A7EA-4D3B-BA12-499CEE18315F}" srcOrd="0" destOrd="0" presId="urn:microsoft.com/office/officeart/2008/layout/LinedList"/>
    <dgm:cxn modelId="{5658ADF9-79CA-4EBA-BC95-648DBB424ED2}" type="presOf" srcId="{6BBC390E-1760-490C-AA99-201636E5D7EE}" destId="{B519F192-2BBD-47D7-94CA-600F6F1A0B4B}" srcOrd="0" destOrd="0" presId="urn:microsoft.com/office/officeart/2008/layout/LinedList"/>
    <dgm:cxn modelId="{6D314DD6-046C-4A2E-B306-BD117FEAEC18}" type="presParOf" srcId="{B519F192-2BBD-47D7-94CA-600F6F1A0B4B}" destId="{B19CE635-2497-4AF9-BB8A-D0D2E260F55E}" srcOrd="0" destOrd="0" presId="urn:microsoft.com/office/officeart/2008/layout/LinedList"/>
    <dgm:cxn modelId="{E627811F-91F7-44B8-8EE6-71B8FF142262}" type="presParOf" srcId="{B519F192-2BBD-47D7-94CA-600F6F1A0B4B}" destId="{AAA88E82-CADA-4B20-8DCE-624B726655B9}" srcOrd="1" destOrd="0" presId="urn:microsoft.com/office/officeart/2008/layout/LinedList"/>
    <dgm:cxn modelId="{94930467-1AA3-467B-9564-0C429CEB536F}" type="presParOf" srcId="{AAA88E82-CADA-4B20-8DCE-624B726655B9}" destId="{79CBB894-A7EA-4D3B-BA12-499CEE18315F}" srcOrd="0" destOrd="0" presId="urn:microsoft.com/office/officeart/2008/layout/LinedList"/>
    <dgm:cxn modelId="{8489ABDF-EB75-4525-9594-3AE75664ABE6}" type="presParOf" srcId="{AAA88E82-CADA-4B20-8DCE-624B726655B9}" destId="{6C25619F-8D3A-461D-9112-C6A2E1CEAE07}" srcOrd="1" destOrd="0" presId="urn:microsoft.com/office/officeart/2008/layout/LinedList"/>
    <dgm:cxn modelId="{79307982-6028-4D8F-8572-95F689656336}" type="presParOf" srcId="{6C25619F-8D3A-461D-9112-C6A2E1CEAE07}" destId="{9CD7718E-5670-4F94-9DB9-840A5E7A340A}" srcOrd="0" destOrd="0" presId="urn:microsoft.com/office/officeart/2008/layout/LinedList"/>
    <dgm:cxn modelId="{DE158BBD-1C1D-4F25-A5EC-88FAD4553478}" type="presParOf" srcId="{6C25619F-8D3A-461D-9112-C6A2E1CEAE07}" destId="{E4212248-C2A8-4F03-A8B6-11F397ED972E}" srcOrd="1" destOrd="0" presId="urn:microsoft.com/office/officeart/2008/layout/LinedList"/>
    <dgm:cxn modelId="{1F14DDF3-2F12-4B07-B346-E82E43906672}" type="presParOf" srcId="{E4212248-C2A8-4F03-A8B6-11F397ED972E}" destId="{C5A68255-2A64-4514-957E-8905D2034CEB}" srcOrd="0" destOrd="0" presId="urn:microsoft.com/office/officeart/2008/layout/LinedList"/>
    <dgm:cxn modelId="{A0227D2A-6F7D-496C-A748-4D18742220A9}" type="presParOf" srcId="{E4212248-C2A8-4F03-A8B6-11F397ED972E}" destId="{3EFE5A75-351B-43AD-A2A9-1F73B8EAAF42}" srcOrd="1" destOrd="0" presId="urn:microsoft.com/office/officeart/2008/layout/LinedList"/>
    <dgm:cxn modelId="{4E69B028-A1DC-481F-89E4-1D6D1A9410DB}" type="presParOf" srcId="{E4212248-C2A8-4F03-A8B6-11F397ED972E}" destId="{E2C7257A-0F68-4CF8-8DA1-058F4288E9DD}" srcOrd="2" destOrd="0" presId="urn:microsoft.com/office/officeart/2008/layout/LinedList"/>
    <dgm:cxn modelId="{D7DFE3B0-8096-4AFD-9495-5CBC3CE444D8}" type="presParOf" srcId="{6C25619F-8D3A-461D-9112-C6A2E1CEAE07}" destId="{F64ABABB-807A-45EA-A355-562F518423E3}" srcOrd="2" destOrd="0" presId="urn:microsoft.com/office/officeart/2008/layout/LinedList"/>
    <dgm:cxn modelId="{88C3F5EB-C170-4996-A035-A0B4D03F7543}" type="presParOf" srcId="{6C25619F-8D3A-461D-9112-C6A2E1CEAE07}" destId="{20A22606-701C-4950-BB31-28985594D10E}" srcOrd="3" destOrd="0" presId="urn:microsoft.com/office/officeart/2008/layout/LinedList"/>
    <dgm:cxn modelId="{63557EDC-0113-48FF-9591-DED2CD6B836A}" type="presParOf" srcId="{6C25619F-8D3A-461D-9112-C6A2E1CEAE07}" destId="{DE586697-DCDF-4029-A970-92F45FFC4522}" srcOrd="4" destOrd="0" presId="urn:microsoft.com/office/officeart/2008/layout/LinedList"/>
    <dgm:cxn modelId="{82452621-7757-407E-A02E-F1670646F25B}" type="presParOf" srcId="{DE586697-DCDF-4029-A970-92F45FFC4522}" destId="{B1A33E2B-1334-4DE2-99A5-14CEB27C787A}" srcOrd="0" destOrd="0" presId="urn:microsoft.com/office/officeart/2008/layout/LinedList"/>
    <dgm:cxn modelId="{6E251DAC-3B2D-4974-AF56-F3445B113EB2}" type="presParOf" srcId="{DE586697-DCDF-4029-A970-92F45FFC4522}" destId="{13EC4F70-9171-4B47-A278-A928C8981E33}" srcOrd="1" destOrd="0" presId="urn:microsoft.com/office/officeart/2008/layout/LinedList"/>
    <dgm:cxn modelId="{8B56554A-01CA-470D-A125-2BC871F52464}" type="presParOf" srcId="{DE586697-DCDF-4029-A970-92F45FFC4522}" destId="{1DEC8E58-E1EE-400D-8E3D-7031EEA9A20A}" srcOrd="2" destOrd="0" presId="urn:microsoft.com/office/officeart/2008/layout/LinedList"/>
    <dgm:cxn modelId="{7697FFDF-04FB-41C3-952E-6BE854413530}" type="presParOf" srcId="{6C25619F-8D3A-461D-9112-C6A2E1CEAE07}" destId="{E927E879-09CC-40FC-98AF-DD08143E05E9}" srcOrd="5" destOrd="0" presId="urn:microsoft.com/office/officeart/2008/layout/LinedList"/>
    <dgm:cxn modelId="{F63A2B5F-357B-43DF-A3F9-D6DE2B259802}" type="presParOf" srcId="{6C25619F-8D3A-461D-9112-C6A2E1CEAE07}" destId="{2FEB6E9B-AC4E-480F-BD68-5E887051616F}"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16F9C-B23A-44E1-8CEB-8A86CE67C5DE}"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ru-RU"/>
        </a:p>
      </dgm:t>
    </dgm:pt>
    <dgm:pt modelId="{289FCD29-B18E-4178-9D26-4A4B0F2AEE69}">
      <dgm:prSet phldrT="[Текст]" custT="1"/>
      <dgm:spPr>
        <a:solidFill>
          <a:srgbClr val="FBCD8F"/>
        </a:solidFill>
        <a:ln>
          <a:noFill/>
        </a:ln>
        <a:effectLst>
          <a:glow rad="139700">
            <a:schemeClr val="accent6">
              <a:satMod val="175000"/>
              <a:alpha val="40000"/>
            </a:schemeClr>
          </a:glow>
        </a:effectLst>
        <a:scene3d>
          <a:camera prst="orthographicFront"/>
          <a:lightRig rig="threePt" dir="t"/>
        </a:scene3d>
        <a:sp3d>
          <a:bevelT/>
        </a:sp3d>
      </dgm:spPr>
      <dgm:t>
        <a:bodyPr/>
        <a:lstStyle/>
        <a:p>
          <a:r>
            <a:rPr lang="ru-RU" sz="2400" dirty="0" smtClean="0">
              <a:solidFill>
                <a:schemeClr val="tx1"/>
              </a:solidFill>
            </a:rPr>
            <a:t>Налоговая политика ИРМО в трехлетней перспективе будет учитывать изменения законодательства на федеральном уровне, основными из которых являются</a:t>
          </a:r>
          <a:endParaRPr lang="ru-RU" sz="2400" dirty="0">
            <a:solidFill>
              <a:schemeClr val="tx1"/>
            </a:solidFill>
          </a:endParaRPr>
        </a:p>
      </dgm:t>
    </dgm:pt>
    <dgm:pt modelId="{C2AC0C56-D407-4263-B4B4-E3B5486DBB15}" type="parTrans" cxnId="{9D6453A6-1035-440E-8115-6F6B94E8C7F7}">
      <dgm:prSet/>
      <dgm:spPr/>
      <dgm:t>
        <a:bodyPr/>
        <a:lstStyle/>
        <a:p>
          <a:endParaRPr lang="ru-RU"/>
        </a:p>
      </dgm:t>
    </dgm:pt>
    <dgm:pt modelId="{2DA9D956-8B9B-4FE1-A6F9-A7E80E8FA1D1}" type="sibTrans" cxnId="{9D6453A6-1035-440E-8115-6F6B94E8C7F7}">
      <dgm:prSet/>
      <dgm:spPr/>
      <dgm:t>
        <a:bodyPr/>
        <a:lstStyle/>
        <a:p>
          <a:endParaRPr lang="ru-RU"/>
        </a:p>
      </dgm:t>
    </dgm:pt>
    <dgm:pt modelId="{1FA45A5B-5F17-49F0-9002-D8314DC9583B}">
      <dgm:prSet phldrT="[Текст]"/>
      <dgm:spPr>
        <a:solidFill>
          <a:schemeClr val="accent2">
            <a:lumMod val="40000"/>
            <a:lumOff val="60000"/>
          </a:schemeClr>
        </a:solidFill>
        <a:effectLst>
          <a:glow rad="101600">
            <a:schemeClr val="accent3">
              <a:satMod val="175000"/>
              <a:alpha val="40000"/>
            </a:schemeClr>
          </a:glow>
        </a:effectLst>
        <a:scene3d>
          <a:camera prst="orthographicFront"/>
          <a:lightRig rig="threePt" dir="t"/>
        </a:scene3d>
        <a:sp3d>
          <a:bevelT/>
        </a:sp3d>
      </dgm:spPr>
      <dgm:t>
        <a:bodyPr/>
        <a:lstStyle/>
        <a:p>
          <a:r>
            <a:rPr lang="ru-RU" dirty="0" smtClean="0"/>
            <a:t>отмена с 2021 года системы налогообложения в виде единого налога на вмененный доход для отдельных видов деятельности без компенсационных мер возмещения выпадающих доходов местных бюджетов</a:t>
          </a:r>
          <a:endParaRPr lang="ru-RU" dirty="0"/>
        </a:p>
      </dgm:t>
    </dgm:pt>
    <dgm:pt modelId="{71AB1393-0E01-4D31-8D0B-FCBC6F78D109}" type="parTrans" cxnId="{B1DF9A90-5CC5-450D-AEBA-CBFD54555F5D}">
      <dgm:prSet/>
      <dgm:spPr/>
      <dgm:t>
        <a:bodyPr/>
        <a:lstStyle/>
        <a:p>
          <a:endParaRPr lang="ru-RU"/>
        </a:p>
      </dgm:t>
    </dgm:pt>
    <dgm:pt modelId="{16F62554-06F3-48AC-9848-A209DF3F2CC1}" type="sibTrans" cxnId="{B1DF9A90-5CC5-450D-AEBA-CBFD54555F5D}">
      <dgm:prSet/>
      <dgm:spPr/>
      <dgm:t>
        <a:bodyPr/>
        <a:lstStyle/>
        <a:p>
          <a:endParaRPr lang="ru-RU"/>
        </a:p>
      </dgm:t>
    </dgm:pt>
    <dgm:pt modelId="{606910CD-0E1F-457C-A107-3924A2ECA042}">
      <dgm:prSet phldrT="[Текст]"/>
      <dgm:spPr>
        <a:solidFill>
          <a:schemeClr val="accent5">
            <a:lumMod val="60000"/>
            <a:lumOff val="40000"/>
          </a:schemeClr>
        </a:solidFill>
        <a:effectLst>
          <a:glow rad="228600">
            <a:schemeClr val="accent5">
              <a:satMod val="175000"/>
              <a:alpha val="40000"/>
            </a:schemeClr>
          </a:glow>
        </a:effectLst>
        <a:scene3d>
          <a:camera prst="orthographicFront"/>
          <a:lightRig rig="threePt" dir="t"/>
        </a:scene3d>
        <a:sp3d>
          <a:bevelT/>
        </a:sp3d>
      </dgm:spPr>
      <dgm:t>
        <a:bodyPr/>
        <a:lstStyle/>
        <a:p>
          <a:r>
            <a:rPr lang="ru-RU" dirty="0" smtClean="0"/>
            <a:t>перераспределение с 2020 года в федеральный и областной бюджеты суммы штрафов, вынесенные соответственно федеральными органами исполнительной власти и органами исполнительной власти субъектов Российской Федерации, что приведет к потерям бюджетов муниципальных районов. Централизация доходов от взыскания отдельных видов штрафных санкций будет частично компенсирована передачей 5% норматива зачисления в бюджеты муниципальных районов платы за негативное воздействие на окружающую среду, а также 50% от всех административных штрафов, постановления, о наложении которых вынесены мировыми судьями и комиссиями по делам несовершеннолетних</a:t>
          </a:r>
          <a:endParaRPr lang="ru-RU" dirty="0"/>
        </a:p>
      </dgm:t>
    </dgm:pt>
    <dgm:pt modelId="{F3790890-E584-48ED-A2EF-EEFBF8296188}" type="parTrans" cxnId="{CA627754-0527-431F-9365-9A1AFF3B0977}">
      <dgm:prSet/>
      <dgm:spPr/>
      <dgm:t>
        <a:bodyPr/>
        <a:lstStyle/>
        <a:p>
          <a:endParaRPr lang="ru-RU"/>
        </a:p>
      </dgm:t>
    </dgm:pt>
    <dgm:pt modelId="{6A50355C-D070-4898-8F93-DF09B6BAFC07}" type="sibTrans" cxnId="{CA627754-0527-431F-9365-9A1AFF3B0977}">
      <dgm:prSet/>
      <dgm:spPr/>
      <dgm:t>
        <a:bodyPr/>
        <a:lstStyle/>
        <a:p>
          <a:endParaRPr lang="ru-RU"/>
        </a:p>
      </dgm:t>
    </dgm:pt>
    <dgm:pt modelId="{C58444CA-F9A5-4CB6-81D9-20E43BE20A31}" type="pres">
      <dgm:prSet presAssocID="{FFF16F9C-B23A-44E1-8CEB-8A86CE67C5DE}" presName="composite" presStyleCnt="0">
        <dgm:presLayoutVars>
          <dgm:chMax val="1"/>
          <dgm:dir/>
          <dgm:resizeHandles val="exact"/>
        </dgm:presLayoutVars>
      </dgm:prSet>
      <dgm:spPr/>
      <dgm:t>
        <a:bodyPr/>
        <a:lstStyle/>
        <a:p>
          <a:endParaRPr lang="ru-RU"/>
        </a:p>
      </dgm:t>
    </dgm:pt>
    <dgm:pt modelId="{484D6A0A-5AD0-4193-B885-A96E05C21772}" type="pres">
      <dgm:prSet presAssocID="{289FCD29-B18E-4178-9D26-4A4B0F2AEE69}" presName="roof" presStyleLbl="dkBgShp" presStyleIdx="0" presStyleCnt="2" custScaleY="78632"/>
      <dgm:spPr/>
      <dgm:t>
        <a:bodyPr/>
        <a:lstStyle/>
        <a:p>
          <a:endParaRPr lang="ru-RU"/>
        </a:p>
      </dgm:t>
    </dgm:pt>
    <dgm:pt modelId="{EEBC193C-2D16-4FFF-9552-D992FE13A9B8}" type="pres">
      <dgm:prSet presAssocID="{289FCD29-B18E-4178-9D26-4A4B0F2AEE69}" presName="pillars" presStyleCnt="0"/>
      <dgm:spPr>
        <a:scene3d>
          <a:camera prst="orthographicFront"/>
          <a:lightRig rig="threePt" dir="t"/>
        </a:scene3d>
        <a:sp3d>
          <a:bevelT/>
        </a:sp3d>
      </dgm:spPr>
    </dgm:pt>
    <dgm:pt modelId="{CF2D2F53-0E7A-4235-B832-F36EDE78A0B4}" type="pres">
      <dgm:prSet presAssocID="{289FCD29-B18E-4178-9D26-4A4B0F2AEE69}" presName="pillar1" presStyleLbl="node1" presStyleIdx="0" presStyleCnt="2" custScaleX="77234" custScaleY="110467">
        <dgm:presLayoutVars>
          <dgm:bulletEnabled val="1"/>
        </dgm:presLayoutVars>
      </dgm:prSet>
      <dgm:spPr/>
      <dgm:t>
        <a:bodyPr/>
        <a:lstStyle/>
        <a:p>
          <a:endParaRPr lang="ru-RU"/>
        </a:p>
      </dgm:t>
    </dgm:pt>
    <dgm:pt modelId="{A63D8497-BF07-4B0A-A629-CE53EABFD71D}" type="pres">
      <dgm:prSet presAssocID="{606910CD-0E1F-457C-A107-3924A2ECA042}" presName="pillarX" presStyleLbl="node1" presStyleIdx="1" presStyleCnt="2" custScaleX="150776" custScaleY="110467">
        <dgm:presLayoutVars>
          <dgm:bulletEnabled val="1"/>
        </dgm:presLayoutVars>
      </dgm:prSet>
      <dgm:spPr/>
      <dgm:t>
        <a:bodyPr/>
        <a:lstStyle/>
        <a:p>
          <a:endParaRPr lang="ru-RU"/>
        </a:p>
      </dgm:t>
    </dgm:pt>
    <dgm:pt modelId="{DB6F8BE5-5CBB-48E8-9B09-FB463DC142BC}" type="pres">
      <dgm:prSet presAssocID="{289FCD29-B18E-4178-9D26-4A4B0F2AEE69}" presName="base" presStyleLbl="dkBgShp" presStyleIdx="1" presStyleCnt="2" custFlipVert="1" custScaleY="98902" custLinFactY="2285" custLinFactNeighborX="-872" custLinFactNeighborY="100000"/>
      <dgm:spPr>
        <a:solidFill>
          <a:schemeClr val="accent4">
            <a:shade val="80000"/>
            <a:hueOff val="0"/>
            <a:satOff val="0"/>
            <a:lumOff val="0"/>
            <a:alpha val="0"/>
          </a:schemeClr>
        </a:solidFill>
        <a:scene3d>
          <a:camera prst="orthographicFront"/>
          <a:lightRig rig="threePt" dir="t"/>
        </a:scene3d>
        <a:sp3d>
          <a:bevelT/>
        </a:sp3d>
      </dgm:spPr>
    </dgm:pt>
  </dgm:ptLst>
  <dgm:cxnLst>
    <dgm:cxn modelId="{C07C8296-673E-4FFD-80A3-777479C88ABB}" type="presOf" srcId="{606910CD-0E1F-457C-A107-3924A2ECA042}" destId="{A63D8497-BF07-4B0A-A629-CE53EABFD71D}" srcOrd="0" destOrd="0" presId="urn:microsoft.com/office/officeart/2005/8/layout/hList3"/>
    <dgm:cxn modelId="{9EE4E19D-0020-4F1F-8810-7F8CD27FDC94}" type="presOf" srcId="{289FCD29-B18E-4178-9D26-4A4B0F2AEE69}" destId="{484D6A0A-5AD0-4193-B885-A96E05C21772}" srcOrd="0" destOrd="0" presId="urn:microsoft.com/office/officeart/2005/8/layout/hList3"/>
    <dgm:cxn modelId="{CA627754-0527-431F-9365-9A1AFF3B0977}" srcId="{289FCD29-B18E-4178-9D26-4A4B0F2AEE69}" destId="{606910CD-0E1F-457C-A107-3924A2ECA042}" srcOrd="1" destOrd="0" parTransId="{F3790890-E584-48ED-A2EF-EEFBF8296188}" sibTransId="{6A50355C-D070-4898-8F93-DF09B6BAFC07}"/>
    <dgm:cxn modelId="{25B28B9C-343A-4860-83B1-8262D7C731FB}" type="presOf" srcId="{1FA45A5B-5F17-49F0-9002-D8314DC9583B}" destId="{CF2D2F53-0E7A-4235-B832-F36EDE78A0B4}" srcOrd="0" destOrd="0" presId="urn:microsoft.com/office/officeart/2005/8/layout/hList3"/>
    <dgm:cxn modelId="{9C5B0B61-98AE-4B44-9A9D-7B92D7EEC027}" type="presOf" srcId="{FFF16F9C-B23A-44E1-8CEB-8A86CE67C5DE}" destId="{C58444CA-F9A5-4CB6-81D9-20E43BE20A31}" srcOrd="0" destOrd="0" presId="urn:microsoft.com/office/officeart/2005/8/layout/hList3"/>
    <dgm:cxn modelId="{B1DF9A90-5CC5-450D-AEBA-CBFD54555F5D}" srcId="{289FCD29-B18E-4178-9D26-4A4B0F2AEE69}" destId="{1FA45A5B-5F17-49F0-9002-D8314DC9583B}" srcOrd="0" destOrd="0" parTransId="{71AB1393-0E01-4D31-8D0B-FCBC6F78D109}" sibTransId="{16F62554-06F3-48AC-9848-A209DF3F2CC1}"/>
    <dgm:cxn modelId="{9D6453A6-1035-440E-8115-6F6B94E8C7F7}" srcId="{FFF16F9C-B23A-44E1-8CEB-8A86CE67C5DE}" destId="{289FCD29-B18E-4178-9D26-4A4B0F2AEE69}" srcOrd="0" destOrd="0" parTransId="{C2AC0C56-D407-4263-B4B4-E3B5486DBB15}" sibTransId="{2DA9D956-8B9B-4FE1-A6F9-A7E80E8FA1D1}"/>
    <dgm:cxn modelId="{1FFDE54E-A2B5-4AC7-AAAB-D4064E98243E}" type="presParOf" srcId="{C58444CA-F9A5-4CB6-81D9-20E43BE20A31}" destId="{484D6A0A-5AD0-4193-B885-A96E05C21772}" srcOrd="0" destOrd="0" presId="urn:microsoft.com/office/officeart/2005/8/layout/hList3"/>
    <dgm:cxn modelId="{34EC38C5-1EC2-48BC-AEEA-8530DD1A8AB6}" type="presParOf" srcId="{C58444CA-F9A5-4CB6-81D9-20E43BE20A31}" destId="{EEBC193C-2D16-4FFF-9552-D992FE13A9B8}" srcOrd="1" destOrd="0" presId="urn:microsoft.com/office/officeart/2005/8/layout/hList3"/>
    <dgm:cxn modelId="{654ECF2D-CBB3-4386-960B-50BF0BDE4E72}" type="presParOf" srcId="{EEBC193C-2D16-4FFF-9552-D992FE13A9B8}" destId="{CF2D2F53-0E7A-4235-B832-F36EDE78A0B4}" srcOrd="0" destOrd="0" presId="urn:microsoft.com/office/officeart/2005/8/layout/hList3"/>
    <dgm:cxn modelId="{B5A14CD8-BC8B-47CD-89E2-0ECA2D1036F5}" type="presParOf" srcId="{EEBC193C-2D16-4FFF-9552-D992FE13A9B8}" destId="{A63D8497-BF07-4B0A-A629-CE53EABFD71D}" srcOrd="1" destOrd="0" presId="urn:microsoft.com/office/officeart/2005/8/layout/hList3"/>
    <dgm:cxn modelId="{A1DD9532-2905-4967-B813-8B70689D8188}" type="presParOf" srcId="{C58444CA-F9A5-4CB6-81D9-20E43BE20A31}" destId="{DB6F8BE5-5CBB-48E8-9B09-FB463DC142BC}"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E31362C-7A76-4937-9184-AEC70E84A8DD}" type="doc">
      <dgm:prSet loTypeId="urn:microsoft.com/office/officeart/2009/3/layout/IncreasingArrowsProcess" loCatId="process" qsTypeId="urn:microsoft.com/office/officeart/2005/8/quickstyle/3d3" qsCatId="3D" csTypeId="urn:microsoft.com/office/officeart/2005/8/colors/colorful2" csCatId="colorful" phldr="1"/>
      <dgm:spPr/>
      <dgm:t>
        <a:bodyPr/>
        <a:lstStyle/>
        <a:p>
          <a:endParaRPr lang="ru-RU"/>
        </a:p>
      </dgm:t>
    </dgm:pt>
    <dgm:pt modelId="{86C45F95-1C4E-4148-95B6-AB8F49832A31}">
      <dgm:prSet phldrT="[Текст]"/>
      <dgm:spPr>
        <a:solidFill>
          <a:srgbClr val="FBCD8F"/>
        </a:solidFill>
      </dgm:spPr>
      <dgm:t>
        <a:bodyPr/>
        <a:lstStyle/>
        <a:p>
          <a:r>
            <a:rPr lang="ru-RU" dirty="0" smtClean="0">
              <a:solidFill>
                <a:schemeClr val="tx1"/>
              </a:solidFill>
            </a:rPr>
            <a:t>1 этап</a:t>
          </a:r>
          <a:endParaRPr lang="ru-RU" dirty="0">
            <a:solidFill>
              <a:schemeClr val="tx1"/>
            </a:solidFill>
          </a:endParaRPr>
        </a:p>
      </dgm:t>
    </dgm:pt>
    <dgm:pt modelId="{791715D9-5959-4303-B1E2-CAE244617A75}" type="parTrans" cxnId="{AEF4225E-CC5B-40F5-9E54-0F2A59D38D29}">
      <dgm:prSet/>
      <dgm:spPr/>
      <dgm:t>
        <a:bodyPr/>
        <a:lstStyle/>
        <a:p>
          <a:endParaRPr lang="ru-RU"/>
        </a:p>
      </dgm:t>
    </dgm:pt>
    <dgm:pt modelId="{340790D8-A27C-4697-BAB5-904BEB9536AA}" type="sibTrans" cxnId="{AEF4225E-CC5B-40F5-9E54-0F2A59D38D29}">
      <dgm:prSet/>
      <dgm:spPr/>
      <dgm:t>
        <a:bodyPr/>
        <a:lstStyle/>
        <a:p>
          <a:endParaRPr lang="ru-RU"/>
        </a:p>
      </dgm:t>
    </dgm:pt>
    <dgm:pt modelId="{3FA0FC14-2538-46F9-8DE5-B9F5E7E55565}">
      <dgm:prSet phldrT="[Текст]" custT="1"/>
      <dgm:spPr>
        <a:solidFill>
          <a:schemeClr val="accent3">
            <a:lumMod val="60000"/>
            <a:lumOff val="40000"/>
          </a:schemeClr>
        </a:solidFill>
      </dgm:spPr>
      <dgm:t>
        <a:bodyPr/>
        <a:lstStyle/>
        <a:p>
          <a:r>
            <a:rPr lang="ru-RU" sz="2000" dirty="0" smtClean="0">
              <a:latin typeface="Times New Roman" pitchFamily="18" charset="0"/>
              <a:cs typeface="Times New Roman" pitchFamily="18" charset="0"/>
            </a:rPr>
            <a:t>Составление</a:t>
          </a:r>
          <a:endParaRPr lang="ru-RU" sz="2000" dirty="0">
            <a:latin typeface="Times New Roman" pitchFamily="18" charset="0"/>
            <a:cs typeface="Times New Roman" pitchFamily="18" charset="0"/>
          </a:endParaRPr>
        </a:p>
      </dgm:t>
    </dgm:pt>
    <dgm:pt modelId="{2AB88613-88B6-44F1-BFC3-C36FCC94F119}" type="parTrans" cxnId="{7DA73F45-7672-45BC-9B4F-EFD56C40DB38}">
      <dgm:prSet/>
      <dgm:spPr/>
      <dgm:t>
        <a:bodyPr/>
        <a:lstStyle/>
        <a:p>
          <a:endParaRPr lang="ru-RU"/>
        </a:p>
      </dgm:t>
    </dgm:pt>
    <dgm:pt modelId="{5DE43AE8-D65C-4A7B-8C83-C873ED9040B6}" type="sibTrans" cxnId="{7DA73F45-7672-45BC-9B4F-EFD56C40DB38}">
      <dgm:prSet/>
      <dgm:spPr/>
      <dgm:t>
        <a:bodyPr/>
        <a:lstStyle/>
        <a:p>
          <a:endParaRPr lang="ru-RU"/>
        </a:p>
      </dgm:t>
    </dgm:pt>
    <dgm:pt modelId="{0DCDD2F9-913D-442E-BFE6-CF19A1924208}">
      <dgm:prSet phldrT="[Текст]"/>
      <dgm:spPr>
        <a:solidFill>
          <a:srgbClr val="FFCCFF"/>
        </a:solidFill>
      </dgm:spPr>
      <dgm:t>
        <a:bodyPr/>
        <a:lstStyle/>
        <a:p>
          <a:r>
            <a:rPr lang="ru-RU" dirty="0" smtClean="0">
              <a:solidFill>
                <a:schemeClr val="tx1"/>
              </a:solidFill>
            </a:rPr>
            <a:t>2 этап</a:t>
          </a:r>
          <a:endParaRPr lang="ru-RU" dirty="0">
            <a:solidFill>
              <a:schemeClr val="tx1"/>
            </a:solidFill>
          </a:endParaRPr>
        </a:p>
      </dgm:t>
    </dgm:pt>
    <dgm:pt modelId="{B4F5F1C4-D62E-4613-8ABD-59B00EC1B6A7}" type="parTrans" cxnId="{9DF102AB-704E-41B3-8E86-2C27625C2239}">
      <dgm:prSet/>
      <dgm:spPr/>
      <dgm:t>
        <a:bodyPr/>
        <a:lstStyle/>
        <a:p>
          <a:endParaRPr lang="ru-RU"/>
        </a:p>
      </dgm:t>
    </dgm:pt>
    <dgm:pt modelId="{5229BF65-F924-4C62-BF03-F173E6FB7418}" type="sibTrans" cxnId="{9DF102AB-704E-41B3-8E86-2C27625C2239}">
      <dgm:prSet/>
      <dgm:spPr/>
      <dgm:t>
        <a:bodyPr/>
        <a:lstStyle/>
        <a:p>
          <a:endParaRPr lang="ru-RU"/>
        </a:p>
      </dgm:t>
    </dgm:pt>
    <dgm:pt modelId="{050F70DE-7D78-446D-8DAA-3DB1F93C766F}">
      <dgm:prSet phldrT="[Текст]" custT="1"/>
      <dgm:spPr>
        <a:solidFill>
          <a:srgbClr val="FE8CC0"/>
        </a:solidFill>
      </dgm:spPr>
      <dgm:t>
        <a:bodyPr/>
        <a:lstStyle/>
        <a:p>
          <a:r>
            <a:rPr lang="ru-RU" sz="2000" dirty="0" smtClean="0">
              <a:latin typeface="Times New Roman" pitchFamily="18" charset="0"/>
              <a:cs typeface="Times New Roman" pitchFamily="18" charset="0"/>
            </a:rPr>
            <a:t>Рассмотрение и утверждение</a:t>
          </a:r>
          <a:endParaRPr lang="ru-RU" sz="2000" dirty="0">
            <a:latin typeface="Times New Roman" pitchFamily="18" charset="0"/>
            <a:cs typeface="Times New Roman" pitchFamily="18" charset="0"/>
          </a:endParaRPr>
        </a:p>
      </dgm:t>
    </dgm:pt>
    <dgm:pt modelId="{D7EB2A43-BDEB-4295-AF3D-5CA8F8575FC4}" type="parTrans" cxnId="{4459985B-D427-4C04-A114-F38FBB7D1176}">
      <dgm:prSet/>
      <dgm:spPr/>
      <dgm:t>
        <a:bodyPr/>
        <a:lstStyle/>
        <a:p>
          <a:endParaRPr lang="ru-RU"/>
        </a:p>
      </dgm:t>
    </dgm:pt>
    <dgm:pt modelId="{A73C2A95-8421-4631-B3F4-8DD5B9AEDE23}" type="sibTrans" cxnId="{4459985B-D427-4C04-A114-F38FBB7D1176}">
      <dgm:prSet/>
      <dgm:spPr/>
      <dgm:t>
        <a:bodyPr/>
        <a:lstStyle/>
        <a:p>
          <a:endParaRPr lang="ru-RU"/>
        </a:p>
      </dgm:t>
    </dgm:pt>
    <dgm:pt modelId="{5FCB3B18-1819-4D66-8DD4-C4564D45A91E}">
      <dgm:prSet phldrT="[Текст]"/>
      <dgm:spPr>
        <a:solidFill>
          <a:schemeClr val="accent5">
            <a:lumMod val="40000"/>
            <a:lumOff val="60000"/>
          </a:schemeClr>
        </a:solidFill>
      </dgm:spPr>
      <dgm:t>
        <a:bodyPr/>
        <a:lstStyle/>
        <a:p>
          <a:r>
            <a:rPr lang="ru-RU" dirty="0" smtClean="0">
              <a:solidFill>
                <a:schemeClr val="tx1"/>
              </a:solidFill>
            </a:rPr>
            <a:t>3 этап</a:t>
          </a:r>
          <a:endParaRPr lang="ru-RU" dirty="0">
            <a:solidFill>
              <a:schemeClr val="tx1"/>
            </a:solidFill>
          </a:endParaRPr>
        </a:p>
      </dgm:t>
    </dgm:pt>
    <dgm:pt modelId="{6A3717C9-C517-492C-86A1-9E0D60630372}" type="parTrans" cxnId="{0BB22E43-4CD0-4819-A429-6915432B660B}">
      <dgm:prSet/>
      <dgm:spPr/>
      <dgm:t>
        <a:bodyPr/>
        <a:lstStyle/>
        <a:p>
          <a:endParaRPr lang="ru-RU"/>
        </a:p>
      </dgm:t>
    </dgm:pt>
    <dgm:pt modelId="{8D4F15BC-5A1E-446C-AA1D-996CC5C48EDB}" type="sibTrans" cxnId="{0BB22E43-4CD0-4819-A429-6915432B660B}">
      <dgm:prSet/>
      <dgm:spPr/>
      <dgm:t>
        <a:bodyPr/>
        <a:lstStyle/>
        <a:p>
          <a:endParaRPr lang="ru-RU"/>
        </a:p>
      </dgm:t>
    </dgm:pt>
    <dgm:pt modelId="{D66D6C3F-433C-4D50-8EA7-04108E83022D}">
      <dgm:prSet phldrT="[Текст]" custT="1"/>
      <dgm:spPr>
        <a:solidFill>
          <a:srgbClr val="00B050"/>
        </a:solidFill>
      </dgm:spPr>
      <dgm:t>
        <a:bodyPr/>
        <a:lstStyle/>
        <a:p>
          <a:r>
            <a:rPr lang="ru-RU" sz="2000" dirty="0" smtClean="0">
              <a:latin typeface="Times New Roman" pitchFamily="18" charset="0"/>
              <a:cs typeface="Times New Roman" pitchFamily="18" charset="0"/>
            </a:rPr>
            <a:t>Исполнение</a:t>
          </a:r>
          <a:endParaRPr lang="ru-RU" sz="2000" dirty="0">
            <a:latin typeface="Times New Roman" pitchFamily="18" charset="0"/>
            <a:cs typeface="Times New Roman" pitchFamily="18" charset="0"/>
          </a:endParaRPr>
        </a:p>
      </dgm:t>
    </dgm:pt>
    <dgm:pt modelId="{680A61EC-34A8-4DCB-B7FC-AB6AB52CC730}" type="parTrans" cxnId="{9ABB19DE-E1FA-4676-9025-962D398E3FAA}">
      <dgm:prSet/>
      <dgm:spPr/>
      <dgm:t>
        <a:bodyPr/>
        <a:lstStyle/>
        <a:p>
          <a:endParaRPr lang="ru-RU"/>
        </a:p>
      </dgm:t>
    </dgm:pt>
    <dgm:pt modelId="{E0DAA80A-2EE3-4E3F-9C30-183EDE83D734}" type="sibTrans" cxnId="{9ABB19DE-E1FA-4676-9025-962D398E3FAA}">
      <dgm:prSet/>
      <dgm:spPr/>
      <dgm:t>
        <a:bodyPr/>
        <a:lstStyle/>
        <a:p>
          <a:endParaRPr lang="ru-RU"/>
        </a:p>
      </dgm:t>
    </dgm:pt>
    <dgm:pt modelId="{A5423A7E-08A7-42CC-A4ED-BB4D754CE015}">
      <dgm:prSet phldrT="[Текст]"/>
      <dgm:spPr>
        <a:solidFill>
          <a:srgbClr val="C7F6FB"/>
        </a:solidFill>
      </dgm:spPr>
      <dgm:t>
        <a:bodyPr/>
        <a:lstStyle/>
        <a:p>
          <a:r>
            <a:rPr lang="ru-RU" dirty="0" smtClean="0">
              <a:solidFill>
                <a:schemeClr val="tx1"/>
              </a:solidFill>
            </a:rPr>
            <a:t>4 этап</a:t>
          </a:r>
          <a:endParaRPr lang="ru-RU" dirty="0">
            <a:solidFill>
              <a:schemeClr val="tx1"/>
            </a:solidFill>
          </a:endParaRPr>
        </a:p>
      </dgm:t>
    </dgm:pt>
    <dgm:pt modelId="{D420D12A-3905-4A4C-8858-992A60FE05C9}" type="parTrans" cxnId="{B5184983-C00C-4DCA-845C-D8F56BCB3D51}">
      <dgm:prSet/>
      <dgm:spPr/>
      <dgm:t>
        <a:bodyPr/>
        <a:lstStyle/>
        <a:p>
          <a:endParaRPr lang="ru-RU"/>
        </a:p>
      </dgm:t>
    </dgm:pt>
    <dgm:pt modelId="{A66BCAC6-F8A3-4C38-91D1-04BD06F70F2E}" type="sibTrans" cxnId="{B5184983-C00C-4DCA-845C-D8F56BCB3D51}">
      <dgm:prSet/>
      <dgm:spPr/>
      <dgm:t>
        <a:bodyPr/>
        <a:lstStyle/>
        <a:p>
          <a:endParaRPr lang="ru-RU"/>
        </a:p>
      </dgm:t>
    </dgm:pt>
    <dgm:pt modelId="{127A25AD-C1D3-42C5-A92C-770C2BCA6D3B}">
      <dgm:prSet phldrT="[Текст]" custT="1"/>
      <dgm:spPr>
        <a:solidFill>
          <a:srgbClr val="00B0F0"/>
        </a:solidFill>
      </dgm:spPr>
      <dgm:t>
        <a:bodyPr/>
        <a:lstStyle/>
        <a:p>
          <a:r>
            <a:rPr lang="ru-RU" sz="1800" dirty="0" smtClean="0">
              <a:latin typeface="Times New Roman" pitchFamily="18" charset="0"/>
              <a:cs typeface="Times New Roman" pitchFamily="18" charset="0"/>
            </a:rPr>
            <a:t>Предоставление отчетности</a:t>
          </a:r>
          <a:endParaRPr lang="ru-RU" sz="1800" dirty="0">
            <a:latin typeface="Times New Roman" pitchFamily="18" charset="0"/>
            <a:cs typeface="Times New Roman" pitchFamily="18" charset="0"/>
          </a:endParaRPr>
        </a:p>
      </dgm:t>
    </dgm:pt>
    <dgm:pt modelId="{FC3C6296-A29D-49B7-8508-ABF8EEAD5A69}" type="parTrans" cxnId="{B43F65AA-F0E5-44BD-B7A1-8628ACE1367A}">
      <dgm:prSet/>
      <dgm:spPr/>
      <dgm:t>
        <a:bodyPr/>
        <a:lstStyle/>
        <a:p>
          <a:endParaRPr lang="ru-RU"/>
        </a:p>
      </dgm:t>
    </dgm:pt>
    <dgm:pt modelId="{F68CE047-879A-4BDD-A760-626CFFF9586E}" type="sibTrans" cxnId="{B43F65AA-F0E5-44BD-B7A1-8628ACE1367A}">
      <dgm:prSet/>
      <dgm:spPr/>
      <dgm:t>
        <a:bodyPr/>
        <a:lstStyle/>
        <a:p>
          <a:endParaRPr lang="ru-RU"/>
        </a:p>
      </dgm:t>
    </dgm:pt>
    <dgm:pt modelId="{DF59F113-8978-4A11-978C-1EC0CE2AA86C}" type="pres">
      <dgm:prSet presAssocID="{6E31362C-7A76-4937-9184-AEC70E84A8DD}" presName="Name0" presStyleCnt="0">
        <dgm:presLayoutVars>
          <dgm:chMax val="5"/>
          <dgm:chPref val="5"/>
          <dgm:dir/>
          <dgm:animLvl val="lvl"/>
        </dgm:presLayoutVars>
      </dgm:prSet>
      <dgm:spPr/>
      <dgm:t>
        <a:bodyPr/>
        <a:lstStyle/>
        <a:p>
          <a:endParaRPr lang="ru-RU"/>
        </a:p>
      </dgm:t>
    </dgm:pt>
    <dgm:pt modelId="{3F536233-5CCF-4E96-900D-3011DF34A862}" type="pres">
      <dgm:prSet presAssocID="{86C45F95-1C4E-4148-95B6-AB8F49832A31}" presName="parentText1" presStyleLbl="node1" presStyleIdx="0" presStyleCnt="4" custScaleX="23281" custLinFactNeighborX="-39077" custLinFactNeighborY="1600">
        <dgm:presLayoutVars>
          <dgm:chMax/>
          <dgm:chPref val="3"/>
          <dgm:bulletEnabled val="1"/>
        </dgm:presLayoutVars>
      </dgm:prSet>
      <dgm:spPr/>
      <dgm:t>
        <a:bodyPr/>
        <a:lstStyle/>
        <a:p>
          <a:endParaRPr lang="ru-RU"/>
        </a:p>
      </dgm:t>
    </dgm:pt>
    <dgm:pt modelId="{D66CE8B0-0682-4046-925D-8CBFA70BDDF3}" type="pres">
      <dgm:prSet presAssocID="{86C45F95-1C4E-4148-95B6-AB8F49832A31}" presName="childText1" presStyleLbl="solidAlignAcc1" presStyleIdx="0" presStyleCnt="4" custScaleY="33372" custLinFactNeighborX="-8989" custLinFactNeighborY="-33071">
        <dgm:presLayoutVars>
          <dgm:chMax val="0"/>
          <dgm:chPref val="0"/>
          <dgm:bulletEnabled val="1"/>
        </dgm:presLayoutVars>
      </dgm:prSet>
      <dgm:spPr/>
      <dgm:t>
        <a:bodyPr/>
        <a:lstStyle/>
        <a:p>
          <a:endParaRPr lang="ru-RU"/>
        </a:p>
      </dgm:t>
    </dgm:pt>
    <dgm:pt modelId="{50F4FDC2-CB33-4E56-B55B-1845875B7F79}" type="pres">
      <dgm:prSet presAssocID="{0DCDD2F9-913D-442E-BFE6-CF19A1924208}" presName="parentText2" presStyleLbl="node1" presStyleIdx="1" presStyleCnt="4" custScaleX="32714" custLinFactNeighborX="-36886" custLinFactNeighborY="217">
        <dgm:presLayoutVars>
          <dgm:chMax/>
          <dgm:chPref val="3"/>
          <dgm:bulletEnabled val="1"/>
        </dgm:presLayoutVars>
      </dgm:prSet>
      <dgm:spPr/>
      <dgm:t>
        <a:bodyPr/>
        <a:lstStyle/>
        <a:p>
          <a:endParaRPr lang="ru-RU"/>
        </a:p>
      </dgm:t>
    </dgm:pt>
    <dgm:pt modelId="{D9AB3764-3F0E-48A7-8C8D-55E686C3C046}" type="pres">
      <dgm:prSet presAssocID="{0DCDD2F9-913D-442E-BFE6-CF19A1924208}" presName="childText2" presStyleLbl="solidAlignAcc1" presStyleIdx="1" presStyleCnt="4" custScaleY="38559" custLinFactNeighborX="-9962" custLinFactNeighborY="-38290">
        <dgm:presLayoutVars>
          <dgm:chMax val="0"/>
          <dgm:chPref val="0"/>
          <dgm:bulletEnabled val="1"/>
        </dgm:presLayoutVars>
      </dgm:prSet>
      <dgm:spPr/>
      <dgm:t>
        <a:bodyPr/>
        <a:lstStyle/>
        <a:p>
          <a:endParaRPr lang="ru-RU"/>
        </a:p>
      </dgm:t>
    </dgm:pt>
    <dgm:pt modelId="{5A747D3A-D0AE-44B1-8C67-0D0AD9575766}" type="pres">
      <dgm:prSet presAssocID="{5FCB3B18-1819-4D66-8DD4-C4564D45A91E}" presName="parentText3" presStyleLbl="node1" presStyleIdx="2" presStyleCnt="4" custScaleX="47131" custLinFactNeighborX="-30666" custLinFactNeighborY="4493">
        <dgm:presLayoutVars>
          <dgm:chMax/>
          <dgm:chPref val="3"/>
          <dgm:bulletEnabled val="1"/>
        </dgm:presLayoutVars>
      </dgm:prSet>
      <dgm:spPr/>
      <dgm:t>
        <a:bodyPr/>
        <a:lstStyle/>
        <a:p>
          <a:endParaRPr lang="ru-RU"/>
        </a:p>
      </dgm:t>
    </dgm:pt>
    <dgm:pt modelId="{14F16CE2-6506-4F16-B808-BD3B1A0A83A5}" type="pres">
      <dgm:prSet presAssocID="{5FCB3B18-1819-4D66-8DD4-C4564D45A91E}" presName="childText3" presStyleLbl="solidAlignAcc1" presStyleIdx="2" presStyleCnt="4" custScaleY="34467" custLinFactNeighborX="-8743" custLinFactNeighborY="-35002">
        <dgm:presLayoutVars>
          <dgm:chMax val="0"/>
          <dgm:chPref val="0"/>
          <dgm:bulletEnabled val="1"/>
        </dgm:presLayoutVars>
      </dgm:prSet>
      <dgm:spPr/>
      <dgm:t>
        <a:bodyPr/>
        <a:lstStyle/>
        <a:p>
          <a:endParaRPr lang="ru-RU"/>
        </a:p>
      </dgm:t>
    </dgm:pt>
    <dgm:pt modelId="{EEF40B44-0738-4F6B-AE54-F1BF241B0A95}" type="pres">
      <dgm:prSet presAssocID="{A5423A7E-08A7-42CC-A4ED-BB4D754CE015}" presName="parentText4" presStyleLbl="node1" presStyleIdx="3" presStyleCnt="4" custScaleX="80026" custLinFactNeighborX="-16981" custLinFactNeighborY="8627">
        <dgm:presLayoutVars>
          <dgm:chMax/>
          <dgm:chPref val="3"/>
          <dgm:bulletEnabled val="1"/>
        </dgm:presLayoutVars>
      </dgm:prSet>
      <dgm:spPr/>
      <dgm:t>
        <a:bodyPr/>
        <a:lstStyle/>
        <a:p>
          <a:endParaRPr lang="ru-RU"/>
        </a:p>
      </dgm:t>
    </dgm:pt>
    <dgm:pt modelId="{CACCEF85-CD86-44EE-A375-CFDC4667A82B}" type="pres">
      <dgm:prSet presAssocID="{A5423A7E-08A7-42CC-A4ED-BB4D754CE015}" presName="childText4" presStyleLbl="solidAlignAcc1" presStyleIdx="3" presStyleCnt="4" custScaleY="29497" custLinFactNeighborX="-9276" custLinFactNeighborY="-34007">
        <dgm:presLayoutVars>
          <dgm:chMax val="0"/>
          <dgm:chPref val="0"/>
          <dgm:bulletEnabled val="1"/>
        </dgm:presLayoutVars>
      </dgm:prSet>
      <dgm:spPr/>
      <dgm:t>
        <a:bodyPr/>
        <a:lstStyle/>
        <a:p>
          <a:endParaRPr lang="ru-RU"/>
        </a:p>
      </dgm:t>
    </dgm:pt>
  </dgm:ptLst>
  <dgm:cxnLst>
    <dgm:cxn modelId="{807CD5B5-C708-49CD-BEDB-6CD7469FA12C}" type="presOf" srcId="{050F70DE-7D78-446D-8DAA-3DB1F93C766F}" destId="{D9AB3764-3F0E-48A7-8C8D-55E686C3C046}" srcOrd="0" destOrd="0" presId="urn:microsoft.com/office/officeart/2009/3/layout/IncreasingArrowsProcess"/>
    <dgm:cxn modelId="{9DF102AB-704E-41B3-8E86-2C27625C2239}" srcId="{6E31362C-7A76-4937-9184-AEC70E84A8DD}" destId="{0DCDD2F9-913D-442E-BFE6-CF19A1924208}" srcOrd="1" destOrd="0" parTransId="{B4F5F1C4-D62E-4613-8ABD-59B00EC1B6A7}" sibTransId="{5229BF65-F924-4C62-BF03-F173E6FB7418}"/>
    <dgm:cxn modelId="{FABBF198-17D6-4A91-B63F-3BC3C3EDB8CB}" type="presOf" srcId="{D66D6C3F-433C-4D50-8EA7-04108E83022D}" destId="{14F16CE2-6506-4F16-B808-BD3B1A0A83A5}" srcOrd="0" destOrd="0" presId="urn:microsoft.com/office/officeart/2009/3/layout/IncreasingArrowsProcess"/>
    <dgm:cxn modelId="{B5184983-C00C-4DCA-845C-D8F56BCB3D51}" srcId="{6E31362C-7A76-4937-9184-AEC70E84A8DD}" destId="{A5423A7E-08A7-42CC-A4ED-BB4D754CE015}" srcOrd="3" destOrd="0" parTransId="{D420D12A-3905-4A4C-8858-992A60FE05C9}" sibTransId="{A66BCAC6-F8A3-4C38-91D1-04BD06F70F2E}"/>
    <dgm:cxn modelId="{0A989552-0B25-460B-A71B-7EFB548F94B6}" type="presOf" srcId="{86C45F95-1C4E-4148-95B6-AB8F49832A31}" destId="{3F536233-5CCF-4E96-900D-3011DF34A862}" srcOrd="0" destOrd="0" presId="urn:microsoft.com/office/officeart/2009/3/layout/IncreasingArrowsProcess"/>
    <dgm:cxn modelId="{7E4FD7E9-54DA-4BFF-B2FB-148FEC5EC03A}" type="presOf" srcId="{A5423A7E-08A7-42CC-A4ED-BB4D754CE015}" destId="{EEF40B44-0738-4F6B-AE54-F1BF241B0A95}" srcOrd="0" destOrd="0" presId="urn:microsoft.com/office/officeart/2009/3/layout/IncreasingArrowsProcess"/>
    <dgm:cxn modelId="{1AFBC5AE-BBA8-408A-A6C8-552D2FB8CEF9}" type="presOf" srcId="{6E31362C-7A76-4937-9184-AEC70E84A8DD}" destId="{DF59F113-8978-4A11-978C-1EC0CE2AA86C}" srcOrd="0" destOrd="0" presId="urn:microsoft.com/office/officeart/2009/3/layout/IncreasingArrowsProcess"/>
    <dgm:cxn modelId="{5E5D158E-0C84-4F50-A3BE-E4FE96EDAE0E}" type="presOf" srcId="{5FCB3B18-1819-4D66-8DD4-C4564D45A91E}" destId="{5A747D3A-D0AE-44B1-8C67-0D0AD9575766}" srcOrd="0" destOrd="0" presId="urn:microsoft.com/office/officeart/2009/3/layout/IncreasingArrowsProcess"/>
    <dgm:cxn modelId="{B43F65AA-F0E5-44BD-B7A1-8628ACE1367A}" srcId="{A5423A7E-08A7-42CC-A4ED-BB4D754CE015}" destId="{127A25AD-C1D3-42C5-A92C-770C2BCA6D3B}" srcOrd="0" destOrd="0" parTransId="{FC3C6296-A29D-49B7-8508-ABF8EEAD5A69}" sibTransId="{F68CE047-879A-4BDD-A760-626CFFF9586E}"/>
    <dgm:cxn modelId="{032B9B13-7ECE-4FEC-BE40-DC9452BCE6B2}" type="presOf" srcId="{3FA0FC14-2538-46F9-8DE5-B9F5E7E55565}" destId="{D66CE8B0-0682-4046-925D-8CBFA70BDDF3}" srcOrd="0" destOrd="0" presId="urn:microsoft.com/office/officeart/2009/3/layout/IncreasingArrowsProcess"/>
    <dgm:cxn modelId="{4459985B-D427-4C04-A114-F38FBB7D1176}" srcId="{0DCDD2F9-913D-442E-BFE6-CF19A1924208}" destId="{050F70DE-7D78-446D-8DAA-3DB1F93C766F}" srcOrd="0" destOrd="0" parTransId="{D7EB2A43-BDEB-4295-AF3D-5CA8F8575FC4}" sibTransId="{A73C2A95-8421-4631-B3F4-8DD5B9AEDE23}"/>
    <dgm:cxn modelId="{9ABB19DE-E1FA-4676-9025-962D398E3FAA}" srcId="{5FCB3B18-1819-4D66-8DD4-C4564D45A91E}" destId="{D66D6C3F-433C-4D50-8EA7-04108E83022D}" srcOrd="0" destOrd="0" parTransId="{680A61EC-34A8-4DCB-B7FC-AB6AB52CC730}" sibTransId="{E0DAA80A-2EE3-4E3F-9C30-183EDE83D734}"/>
    <dgm:cxn modelId="{9C711FF7-FAD9-4F24-BFBF-7E965051AB6E}" type="presOf" srcId="{0DCDD2F9-913D-442E-BFE6-CF19A1924208}" destId="{50F4FDC2-CB33-4E56-B55B-1845875B7F79}" srcOrd="0" destOrd="0" presId="urn:microsoft.com/office/officeart/2009/3/layout/IncreasingArrowsProcess"/>
    <dgm:cxn modelId="{0BB22E43-4CD0-4819-A429-6915432B660B}" srcId="{6E31362C-7A76-4937-9184-AEC70E84A8DD}" destId="{5FCB3B18-1819-4D66-8DD4-C4564D45A91E}" srcOrd="2" destOrd="0" parTransId="{6A3717C9-C517-492C-86A1-9E0D60630372}" sibTransId="{8D4F15BC-5A1E-446C-AA1D-996CC5C48EDB}"/>
    <dgm:cxn modelId="{AEF4225E-CC5B-40F5-9E54-0F2A59D38D29}" srcId="{6E31362C-7A76-4937-9184-AEC70E84A8DD}" destId="{86C45F95-1C4E-4148-95B6-AB8F49832A31}" srcOrd="0" destOrd="0" parTransId="{791715D9-5959-4303-B1E2-CAE244617A75}" sibTransId="{340790D8-A27C-4697-BAB5-904BEB9536AA}"/>
    <dgm:cxn modelId="{47E73A3B-4A76-478C-8080-C488E4D7715B}" type="presOf" srcId="{127A25AD-C1D3-42C5-A92C-770C2BCA6D3B}" destId="{CACCEF85-CD86-44EE-A375-CFDC4667A82B}" srcOrd="0" destOrd="0" presId="urn:microsoft.com/office/officeart/2009/3/layout/IncreasingArrowsProcess"/>
    <dgm:cxn modelId="{7DA73F45-7672-45BC-9B4F-EFD56C40DB38}" srcId="{86C45F95-1C4E-4148-95B6-AB8F49832A31}" destId="{3FA0FC14-2538-46F9-8DE5-B9F5E7E55565}" srcOrd="0" destOrd="0" parTransId="{2AB88613-88B6-44F1-BFC3-C36FCC94F119}" sibTransId="{5DE43AE8-D65C-4A7B-8C83-C873ED9040B6}"/>
    <dgm:cxn modelId="{6400002E-79B4-48F1-8236-31079BC17404}" type="presParOf" srcId="{DF59F113-8978-4A11-978C-1EC0CE2AA86C}" destId="{3F536233-5CCF-4E96-900D-3011DF34A862}" srcOrd="0" destOrd="0" presId="urn:microsoft.com/office/officeart/2009/3/layout/IncreasingArrowsProcess"/>
    <dgm:cxn modelId="{DBA4EDF3-281A-4EBC-9FB6-BEB43805BF45}" type="presParOf" srcId="{DF59F113-8978-4A11-978C-1EC0CE2AA86C}" destId="{D66CE8B0-0682-4046-925D-8CBFA70BDDF3}" srcOrd="1" destOrd="0" presId="urn:microsoft.com/office/officeart/2009/3/layout/IncreasingArrowsProcess"/>
    <dgm:cxn modelId="{1FF0393F-2B17-4A9C-A215-CD80A6388251}" type="presParOf" srcId="{DF59F113-8978-4A11-978C-1EC0CE2AA86C}" destId="{50F4FDC2-CB33-4E56-B55B-1845875B7F79}" srcOrd="2" destOrd="0" presId="urn:microsoft.com/office/officeart/2009/3/layout/IncreasingArrowsProcess"/>
    <dgm:cxn modelId="{C2DD35D6-E5BD-43C6-8E03-242829B99271}" type="presParOf" srcId="{DF59F113-8978-4A11-978C-1EC0CE2AA86C}" destId="{D9AB3764-3F0E-48A7-8C8D-55E686C3C046}" srcOrd="3" destOrd="0" presId="urn:microsoft.com/office/officeart/2009/3/layout/IncreasingArrowsProcess"/>
    <dgm:cxn modelId="{621909F6-EE6E-475A-A43F-86414FE3CC3E}" type="presParOf" srcId="{DF59F113-8978-4A11-978C-1EC0CE2AA86C}" destId="{5A747D3A-D0AE-44B1-8C67-0D0AD9575766}" srcOrd="4" destOrd="0" presId="urn:microsoft.com/office/officeart/2009/3/layout/IncreasingArrowsProcess"/>
    <dgm:cxn modelId="{35D0CDCE-5559-4A4C-B417-DBFE13355D95}" type="presParOf" srcId="{DF59F113-8978-4A11-978C-1EC0CE2AA86C}" destId="{14F16CE2-6506-4F16-B808-BD3B1A0A83A5}" srcOrd="5" destOrd="0" presId="urn:microsoft.com/office/officeart/2009/3/layout/IncreasingArrowsProcess"/>
    <dgm:cxn modelId="{3270E299-04A6-43E3-9313-7F57F2D3B3CE}" type="presParOf" srcId="{DF59F113-8978-4A11-978C-1EC0CE2AA86C}" destId="{EEF40B44-0738-4F6B-AE54-F1BF241B0A95}" srcOrd="6" destOrd="0" presId="urn:microsoft.com/office/officeart/2009/3/layout/IncreasingArrowsProcess"/>
    <dgm:cxn modelId="{A917CA1E-C326-4580-960B-54E24C3FFC28}" type="presParOf" srcId="{DF59F113-8978-4A11-978C-1EC0CE2AA86C}" destId="{CACCEF85-CD86-44EE-A375-CFDC4667A82B}"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5934D6-3D96-44B2-8FFA-4BBFCB3758D0}" type="doc">
      <dgm:prSet loTypeId="urn:microsoft.com/office/officeart/2008/layout/VerticalAccentList" loCatId="list" qsTypeId="urn:microsoft.com/office/officeart/2005/8/quickstyle/3d1" qsCatId="3D" csTypeId="urn:microsoft.com/office/officeart/2005/8/colors/colorful1" csCatId="colorful" phldr="1"/>
      <dgm:spPr/>
    </dgm:pt>
    <dgm:pt modelId="{1C4483D8-A2D7-48C8-BE73-2074AC735BF2}">
      <dgm:prSet phldrT="[Текст]"/>
      <dgm:spPr>
        <a:solidFill>
          <a:schemeClr val="accent5">
            <a:lumMod val="40000"/>
            <a:lumOff val="60000"/>
          </a:schemeClr>
        </a:solidFill>
        <a:ln>
          <a:solidFill>
            <a:schemeClr val="accent2">
              <a:lumMod val="60000"/>
              <a:lumOff val="40000"/>
            </a:schemeClr>
          </a:solidFill>
        </a:ln>
      </dgm:spPr>
      <dgm:t>
        <a:bodyPr anchor="ctr"/>
        <a:lstStyle/>
        <a:p>
          <a:pPr algn="ctr"/>
          <a:r>
            <a:rPr lang="ru-RU" b="1" dirty="0" smtClean="0">
              <a:solidFill>
                <a:schemeClr val="tx1"/>
              </a:solidFill>
              <a:latin typeface="Times New Roman" pitchFamily="18" charset="0"/>
              <a:cs typeface="Times New Roman" pitchFamily="18" charset="0"/>
            </a:rPr>
            <a:t>Бюджетный кодекс Российской Федерации</a:t>
          </a:r>
          <a:endParaRPr lang="ru-RU" b="1" dirty="0">
            <a:solidFill>
              <a:schemeClr val="tx1"/>
            </a:solidFill>
          </a:endParaRPr>
        </a:p>
      </dgm:t>
    </dgm:pt>
    <dgm:pt modelId="{B5B130EA-35C7-4202-BF84-07CA6B8293DD}" type="parTrans" cxnId="{C62F8787-6250-4C3F-AE6D-050DEC1D3CA8}">
      <dgm:prSet/>
      <dgm:spPr/>
      <dgm:t>
        <a:bodyPr/>
        <a:lstStyle/>
        <a:p>
          <a:endParaRPr lang="ru-RU" b="1">
            <a:solidFill>
              <a:schemeClr val="tx1"/>
            </a:solidFill>
          </a:endParaRPr>
        </a:p>
      </dgm:t>
    </dgm:pt>
    <dgm:pt modelId="{BE56E9E3-DD29-4DE6-851D-86E4B8DAAC42}" type="sibTrans" cxnId="{C62F8787-6250-4C3F-AE6D-050DEC1D3CA8}">
      <dgm:prSet/>
      <dgm:spPr/>
      <dgm:t>
        <a:bodyPr/>
        <a:lstStyle/>
        <a:p>
          <a:endParaRPr lang="ru-RU" b="1">
            <a:solidFill>
              <a:schemeClr val="tx1"/>
            </a:solidFill>
          </a:endParaRPr>
        </a:p>
      </dgm:t>
    </dgm:pt>
    <dgm:pt modelId="{3B2A8A95-3B74-4232-BC11-8EBD9BB9BDD3}">
      <dgm:prSet phldrT="[Текст]"/>
      <dgm:spPr>
        <a:solidFill>
          <a:schemeClr val="accent3">
            <a:lumMod val="40000"/>
            <a:lumOff val="60000"/>
          </a:schemeClr>
        </a:solidFill>
      </dgm:spPr>
      <dgm:t>
        <a:bodyPr anchor="ctr"/>
        <a:lstStyle/>
        <a:p>
          <a:pPr algn="ctr"/>
          <a:r>
            <a:rPr lang="ru-RU" b="1" dirty="0" smtClean="0">
              <a:solidFill>
                <a:schemeClr val="tx1"/>
              </a:solidFill>
              <a:latin typeface="Times New Roman" pitchFamily="18" charset="0"/>
              <a:cs typeface="Times New Roman" pitchFamily="18" charset="0"/>
            </a:rPr>
            <a:t>Закон Иркутской области от 22.10.2013 № 74-ОЗ О межбюджетных трансфертах и нормативах отчислений доходов в местные бюджеты»</a:t>
          </a:r>
          <a:endParaRPr lang="ru-RU" b="1" dirty="0">
            <a:solidFill>
              <a:schemeClr val="tx1"/>
            </a:solidFill>
          </a:endParaRPr>
        </a:p>
      </dgm:t>
    </dgm:pt>
    <dgm:pt modelId="{E98328D7-A7E0-4857-8C94-2B8D33FF39AE}" type="parTrans" cxnId="{51A27A4A-15A9-4ED3-BF90-33B98CFC2BA1}">
      <dgm:prSet/>
      <dgm:spPr/>
      <dgm:t>
        <a:bodyPr/>
        <a:lstStyle/>
        <a:p>
          <a:endParaRPr lang="ru-RU" b="1">
            <a:solidFill>
              <a:schemeClr val="tx1"/>
            </a:solidFill>
          </a:endParaRPr>
        </a:p>
      </dgm:t>
    </dgm:pt>
    <dgm:pt modelId="{3938E0FC-1A65-4EDA-A1AE-586EB0DD938E}" type="sibTrans" cxnId="{51A27A4A-15A9-4ED3-BF90-33B98CFC2BA1}">
      <dgm:prSet/>
      <dgm:spPr/>
      <dgm:t>
        <a:bodyPr/>
        <a:lstStyle/>
        <a:p>
          <a:endParaRPr lang="ru-RU" b="1">
            <a:solidFill>
              <a:schemeClr val="tx1"/>
            </a:solidFill>
          </a:endParaRPr>
        </a:p>
      </dgm:t>
    </dgm:pt>
    <dgm:pt modelId="{9B7DE5ED-598C-4C22-93A2-E0DD8211F82D}">
      <dgm:prSet phldrT="[Текст]"/>
      <dgm:spPr>
        <a:solidFill>
          <a:srgbClr val="FFCCFF"/>
        </a:solidFill>
        <a:ln>
          <a:solidFill>
            <a:srgbClr val="C18DBF"/>
          </a:solidFill>
        </a:ln>
      </dgm:spPr>
      <dgm:t>
        <a:bodyPr anchor="ctr"/>
        <a:lstStyle/>
        <a:p>
          <a:pPr algn="ctr"/>
          <a:r>
            <a:rPr lang="ru-RU" b="1" dirty="0" smtClean="0">
              <a:solidFill>
                <a:schemeClr val="tx1"/>
              </a:solidFill>
              <a:latin typeface="Times New Roman" pitchFamily="18" charset="0"/>
              <a:cs typeface="Times New Roman" pitchFamily="18" charset="0"/>
            </a:rPr>
            <a:t>Прогнозные данные главных администраторов доходов и главных распорядителей бюджетных средств</a:t>
          </a:r>
          <a:endParaRPr lang="ru-RU" b="1" dirty="0">
            <a:solidFill>
              <a:schemeClr val="tx1"/>
            </a:solidFill>
          </a:endParaRPr>
        </a:p>
      </dgm:t>
    </dgm:pt>
    <dgm:pt modelId="{CE73A8CE-E7F9-4E1B-9E70-275D69FEBF2F}" type="parTrans" cxnId="{A343081D-3650-43DA-B76F-8E0FCBEF00A6}">
      <dgm:prSet/>
      <dgm:spPr/>
      <dgm:t>
        <a:bodyPr/>
        <a:lstStyle/>
        <a:p>
          <a:endParaRPr lang="ru-RU" b="1">
            <a:solidFill>
              <a:schemeClr val="tx1"/>
            </a:solidFill>
          </a:endParaRPr>
        </a:p>
      </dgm:t>
    </dgm:pt>
    <dgm:pt modelId="{C11FEB61-26AE-4546-9AF0-FCADDDCDF2B4}" type="sibTrans" cxnId="{A343081D-3650-43DA-B76F-8E0FCBEF00A6}">
      <dgm:prSet/>
      <dgm:spPr/>
      <dgm:t>
        <a:bodyPr/>
        <a:lstStyle/>
        <a:p>
          <a:endParaRPr lang="ru-RU" b="1">
            <a:solidFill>
              <a:schemeClr val="tx1"/>
            </a:solidFill>
          </a:endParaRPr>
        </a:p>
      </dgm:t>
    </dgm:pt>
    <dgm:pt modelId="{1ABE3E2F-3D2F-4E3F-8093-1DF1D4079547}">
      <dgm:prSet phldrT="[Текст]">
        <dgm:style>
          <a:lnRef idx="1">
            <a:schemeClr val="accent5"/>
          </a:lnRef>
          <a:fillRef idx="2">
            <a:schemeClr val="accent5"/>
          </a:fillRef>
          <a:effectRef idx="1">
            <a:schemeClr val="accent5"/>
          </a:effectRef>
          <a:fontRef idx="minor">
            <a:schemeClr val="dk1"/>
          </a:fontRef>
        </dgm:style>
      </dgm:prSet>
      <dgm:spPr>
        <a:solidFill>
          <a:srgbClr val="C7F6FB"/>
        </a:solidFill>
        <a:ln>
          <a:solidFill>
            <a:schemeClr val="accent5">
              <a:lumMod val="60000"/>
              <a:lumOff val="40000"/>
            </a:schemeClr>
          </a:solidFill>
        </a:ln>
      </dgm:spPr>
      <dgm:t>
        <a:bodyPr anchor="ctr"/>
        <a:lstStyle/>
        <a:p>
          <a:pPr algn="ctr"/>
          <a:r>
            <a:rPr lang="ru-RU" b="1" dirty="0" smtClean="0">
              <a:solidFill>
                <a:schemeClr val="tx1"/>
              </a:solidFill>
              <a:latin typeface="Times New Roman" pitchFamily="18" charset="0"/>
              <a:cs typeface="Times New Roman" pitchFamily="18" charset="0"/>
            </a:rPr>
            <a:t>Положение о бюджетном процессе  Иркутского районного муниципального образования</a:t>
          </a:r>
          <a:endParaRPr lang="ru-RU" b="1" dirty="0">
            <a:solidFill>
              <a:schemeClr val="tx1"/>
            </a:solidFill>
          </a:endParaRPr>
        </a:p>
      </dgm:t>
    </dgm:pt>
    <dgm:pt modelId="{4EA0EECE-461C-42AA-A1A4-BE6A5F20B5A9}" type="parTrans" cxnId="{93430DA5-6857-474A-90A0-1A771E9768DF}">
      <dgm:prSet/>
      <dgm:spPr/>
      <dgm:t>
        <a:bodyPr/>
        <a:lstStyle/>
        <a:p>
          <a:endParaRPr lang="ru-RU" b="1">
            <a:solidFill>
              <a:schemeClr val="tx1"/>
            </a:solidFill>
          </a:endParaRPr>
        </a:p>
      </dgm:t>
    </dgm:pt>
    <dgm:pt modelId="{EBC26A8A-3BC2-432F-96CE-89A42F412571}" type="sibTrans" cxnId="{93430DA5-6857-474A-90A0-1A771E9768DF}">
      <dgm:prSet/>
      <dgm:spPr/>
      <dgm:t>
        <a:bodyPr/>
        <a:lstStyle/>
        <a:p>
          <a:endParaRPr lang="ru-RU" b="1">
            <a:solidFill>
              <a:schemeClr val="tx1"/>
            </a:solidFill>
          </a:endParaRPr>
        </a:p>
      </dgm:t>
    </dgm:pt>
    <dgm:pt modelId="{AD9CC5FC-802C-435A-90F7-EE8A8A4CDBB7}">
      <dgm:prSet phldrT="[Текст]">
        <dgm:style>
          <a:lnRef idx="1">
            <a:schemeClr val="accent6"/>
          </a:lnRef>
          <a:fillRef idx="2">
            <a:schemeClr val="accent6"/>
          </a:fillRef>
          <a:effectRef idx="1">
            <a:schemeClr val="accent6"/>
          </a:effectRef>
          <a:fontRef idx="minor">
            <a:schemeClr val="dk1"/>
          </a:fontRef>
        </dgm:style>
      </dgm:prSet>
      <dgm:spPr>
        <a:solidFill>
          <a:srgbClr val="FFCCFF"/>
        </a:solidFill>
        <a:ln>
          <a:solidFill>
            <a:schemeClr val="accent6">
              <a:lumMod val="60000"/>
              <a:lumOff val="40000"/>
            </a:schemeClr>
          </a:solidFill>
        </a:ln>
      </dgm:spPr>
      <dgm:t>
        <a:bodyPr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 развития Иркутского района</a:t>
          </a:r>
          <a:endParaRPr lang="ru-RU" b="1" dirty="0">
            <a:solidFill>
              <a:schemeClr val="tx1"/>
            </a:solidFill>
          </a:endParaRPr>
        </a:p>
      </dgm:t>
    </dgm:pt>
    <dgm:pt modelId="{C2057F43-C76F-4A30-A8B8-FAAC85B498A5}" type="parTrans" cxnId="{20696533-3951-4125-A436-1920DE87C929}">
      <dgm:prSet/>
      <dgm:spPr/>
      <dgm:t>
        <a:bodyPr/>
        <a:lstStyle/>
        <a:p>
          <a:endParaRPr lang="ru-RU" b="1">
            <a:solidFill>
              <a:schemeClr val="tx1"/>
            </a:solidFill>
          </a:endParaRPr>
        </a:p>
      </dgm:t>
    </dgm:pt>
    <dgm:pt modelId="{DFB409B5-138A-4C2F-AF2E-44BEDECA1656}" type="sibTrans" cxnId="{20696533-3951-4125-A436-1920DE87C929}">
      <dgm:prSet/>
      <dgm:spPr/>
      <dgm:t>
        <a:bodyPr/>
        <a:lstStyle/>
        <a:p>
          <a:endParaRPr lang="ru-RU" b="1">
            <a:solidFill>
              <a:schemeClr val="tx1"/>
            </a:solidFill>
          </a:endParaRPr>
        </a:p>
      </dgm:t>
    </dgm:pt>
    <dgm:pt modelId="{14D658A8-2015-4808-B2DA-DA7FB337FDEE}">
      <dgm:prSet phldrT="[Текст]"/>
      <dgm:spPr>
        <a:solidFill>
          <a:schemeClr val="accent3">
            <a:lumMod val="40000"/>
            <a:lumOff val="60000"/>
          </a:schemeClr>
        </a:solidFill>
        <a:ln>
          <a:solidFill>
            <a:schemeClr val="accent1">
              <a:lumMod val="60000"/>
              <a:lumOff val="40000"/>
            </a:schemeClr>
          </a:solidFill>
        </a:ln>
      </dgm:spPr>
      <dgm:t>
        <a:bodyPr anchor="ctr"/>
        <a:lstStyle/>
        <a:p>
          <a:pPr algn="ctr"/>
          <a:r>
            <a:rPr lang="ru-RU" b="1" dirty="0" smtClean="0">
              <a:solidFill>
                <a:schemeClr val="tx1"/>
              </a:solidFill>
              <a:latin typeface="Times New Roman" pitchFamily="18" charset="0"/>
              <a:cs typeface="Times New Roman" pitchFamily="18" charset="0"/>
            </a:rPr>
            <a:t>Муниципальные программы</a:t>
          </a:r>
          <a:endParaRPr lang="ru-RU" b="1" dirty="0">
            <a:solidFill>
              <a:schemeClr val="tx1"/>
            </a:solidFill>
          </a:endParaRPr>
        </a:p>
      </dgm:t>
    </dgm:pt>
    <dgm:pt modelId="{C81ABC4C-4F07-4857-A79D-3E37E5EABF10}" type="parTrans" cxnId="{0A14B522-DF85-48B4-8005-200AA37A4A97}">
      <dgm:prSet/>
      <dgm:spPr/>
      <dgm:t>
        <a:bodyPr/>
        <a:lstStyle/>
        <a:p>
          <a:endParaRPr lang="ru-RU" b="1">
            <a:solidFill>
              <a:schemeClr val="tx1"/>
            </a:solidFill>
          </a:endParaRPr>
        </a:p>
      </dgm:t>
    </dgm:pt>
    <dgm:pt modelId="{FBE61C85-EBC7-4F45-96FB-D5C3BDCFDCDD}" type="sibTrans" cxnId="{0A14B522-DF85-48B4-8005-200AA37A4A97}">
      <dgm:prSet/>
      <dgm:spPr/>
      <dgm:t>
        <a:bodyPr/>
        <a:lstStyle/>
        <a:p>
          <a:endParaRPr lang="ru-RU" b="1">
            <a:solidFill>
              <a:schemeClr val="tx1"/>
            </a:solidFill>
          </a:endParaRPr>
        </a:p>
      </dgm:t>
    </dgm:pt>
    <dgm:pt modelId="{12EE9443-ED91-4500-AC6C-7759257E84EC}">
      <dgm:prSet phldrT="[Текст]"/>
      <dgm:spPr>
        <a:solidFill>
          <a:schemeClr val="accent5">
            <a:lumMod val="40000"/>
            <a:lumOff val="60000"/>
          </a:schemeClr>
        </a:solidFill>
        <a:ln>
          <a:solidFill>
            <a:schemeClr val="accent2">
              <a:lumMod val="60000"/>
              <a:lumOff val="40000"/>
            </a:schemeClr>
          </a:solidFill>
        </a:ln>
      </dgm:spPr>
      <dgm:t>
        <a:bodyPr anchor="ctr"/>
        <a:lstStyle/>
        <a:p>
          <a:pPr algn="ctr"/>
          <a:r>
            <a:rPr lang="ru-RU" b="1" dirty="0" smtClean="0">
              <a:solidFill>
                <a:schemeClr val="tx1"/>
              </a:solidFill>
              <a:latin typeface="Times New Roman" pitchFamily="18" charset="0"/>
              <a:cs typeface="Times New Roman" pitchFamily="18" charset="0"/>
            </a:rPr>
            <a:t>Основные направления бюджетной и налоговой политики</a:t>
          </a:r>
          <a:endParaRPr lang="ru-RU" b="1" dirty="0">
            <a:solidFill>
              <a:schemeClr val="tx1"/>
            </a:solidFill>
          </a:endParaRPr>
        </a:p>
      </dgm:t>
    </dgm:pt>
    <dgm:pt modelId="{E770E441-F2DB-4CBD-987A-487E8C8E018B}" type="parTrans" cxnId="{143EE2F4-E541-4CCE-A418-F99AE6596698}">
      <dgm:prSet/>
      <dgm:spPr/>
      <dgm:t>
        <a:bodyPr/>
        <a:lstStyle/>
        <a:p>
          <a:endParaRPr lang="ru-RU" b="1">
            <a:solidFill>
              <a:schemeClr val="tx1"/>
            </a:solidFill>
          </a:endParaRPr>
        </a:p>
      </dgm:t>
    </dgm:pt>
    <dgm:pt modelId="{9D7BCABA-D7F1-4AA5-8759-67C591F8483A}" type="sibTrans" cxnId="{143EE2F4-E541-4CCE-A418-F99AE6596698}">
      <dgm:prSet/>
      <dgm:spPr/>
      <dgm:t>
        <a:bodyPr/>
        <a:lstStyle/>
        <a:p>
          <a:endParaRPr lang="ru-RU" b="1">
            <a:solidFill>
              <a:schemeClr val="tx1"/>
            </a:solidFill>
          </a:endParaRPr>
        </a:p>
      </dgm:t>
    </dgm:pt>
    <dgm:pt modelId="{C8E079D3-4EB5-400B-A972-883B617112E8}" type="pres">
      <dgm:prSet presAssocID="{1A5934D6-3D96-44B2-8FFA-4BBFCB3758D0}" presName="Name0" presStyleCnt="0">
        <dgm:presLayoutVars>
          <dgm:chMax/>
          <dgm:chPref/>
          <dgm:dir/>
        </dgm:presLayoutVars>
      </dgm:prSet>
      <dgm:spPr/>
    </dgm:pt>
    <dgm:pt modelId="{4ADDA94B-EA8E-49EA-A566-8CA3D5ADAA3D}" type="pres">
      <dgm:prSet presAssocID="{1C4483D8-A2D7-48C8-BE73-2074AC735BF2}" presName="parenttextcomposite" presStyleCnt="0"/>
      <dgm:spPr/>
    </dgm:pt>
    <dgm:pt modelId="{C3929B8E-7849-4711-BDFA-5EA7E44B252F}" type="pres">
      <dgm:prSet presAssocID="{1C4483D8-A2D7-48C8-BE73-2074AC735BF2}" presName="parenttext" presStyleLbl="revTx" presStyleIdx="0" presStyleCnt="7" custScaleX="136151">
        <dgm:presLayoutVars>
          <dgm:chMax/>
          <dgm:chPref val="2"/>
          <dgm:bulletEnabled val="1"/>
        </dgm:presLayoutVars>
      </dgm:prSet>
      <dgm:spPr/>
      <dgm:t>
        <a:bodyPr/>
        <a:lstStyle/>
        <a:p>
          <a:endParaRPr lang="ru-RU"/>
        </a:p>
      </dgm:t>
    </dgm:pt>
    <dgm:pt modelId="{854C9F73-CB74-46B9-83EC-04221D6811B6}" type="pres">
      <dgm:prSet presAssocID="{1C4483D8-A2D7-48C8-BE73-2074AC735BF2}" presName="parallelogramComposite" presStyleCnt="0"/>
      <dgm:spPr/>
    </dgm:pt>
    <dgm:pt modelId="{A3CEA0D3-62BA-4AF8-873A-17CEA974825B}" type="pres">
      <dgm:prSet presAssocID="{1C4483D8-A2D7-48C8-BE73-2074AC735BF2}" presName="parallelogram1" presStyleLbl="alignNode1" presStyleIdx="0" presStyleCnt="49"/>
      <dgm:spPr/>
    </dgm:pt>
    <dgm:pt modelId="{A8CA8BF1-1091-4CD4-B11F-FB0FB6FCC8E0}" type="pres">
      <dgm:prSet presAssocID="{1C4483D8-A2D7-48C8-BE73-2074AC735BF2}" presName="parallelogram2" presStyleLbl="alignNode1" presStyleIdx="1" presStyleCnt="49"/>
      <dgm:spPr/>
    </dgm:pt>
    <dgm:pt modelId="{18FC296E-32EF-4E34-AC8E-53446DA95C66}" type="pres">
      <dgm:prSet presAssocID="{1C4483D8-A2D7-48C8-BE73-2074AC735BF2}" presName="parallelogram3" presStyleLbl="alignNode1" presStyleIdx="2" presStyleCnt="49"/>
      <dgm:spPr/>
    </dgm:pt>
    <dgm:pt modelId="{EBFF88FC-D4A6-4CB8-9206-097BDDA24038}" type="pres">
      <dgm:prSet presAssocID="{1C4483D8-A2D7-48C8-BE73-2074AC735BF2}" presName="parallelogram4" presStyleLbl="alignNode1" presStyleIdx="3" presStyleCnt="49"/>
      <dgm:spPr/>
    </dgm:pt>
    <dgm:pt modelId="{05640913-D2CF-4601-A3F7-4CA5A36D7BCE}" type="pres">
      <dgm:prSet presAssocID="{1C4483D8-A2D7-48C8-BE73-2074AC735BF2}" presName="parallelogram5" presStyleLbl="alignNode1" presStyleIdx="4" presStyleCnt="49"/>
      <dgm:spPr/>
    </dgm:pt>
    <dgm:pt modelId="{814FCB9F-9B9F-4978-88D8-1FC163E88C60}" type="pres">
      <dgm:prSet presAssocID="{1C4483D8-A2D7-48C8-BE73-2074AC735BF2}" presName="parallelogram6" presStyleLbl="alignNode1" presStyleIdx="5" presStyleCnt="49"/>
      <dgm:spPr/>
    </dgm:pt>
    <dgm:pt modelId="{F0EF5A41-73A0-461B-B382-D6CA1CDE81F1}" type="pres">
      <dgm:prSet presAssocID="{1C4483D8-A2D7-48C8-BE73-2074AC735BF2}" presName="parallelogram7" presStyleLbl="alignNode1" presStyleIdx="6" presStyleCnt="49"/>
      <dgm:spPr/>
    </dgm:pt>
    <dgm:pt modelId="{CBE79D2A-1A14-4C8C-9CF0-A98967D1C286}" type="pres">
      <dgm:prSet presAssocID="{BE56E9E3-DD29-4DE6-851D-86E4B8DAAC42}" presName="sibTrans" presStyleCnt="0"/>
      <dgm:spPr/>
    </dgm:pt>
    <dgm:pt modelId="{C0FBFF1F-D30A-4998-BEC7-738E9659E483}" type="pres">
      <dgm:prSet presAssocID="{3B2A8A95-3B74-4232-BC11-8EBD9BB9BDD3}" presName="parenttextcomposite" presStyleCnt="0"/>
      <dgm:spPr/>
    </dgm:pt>
    <dgm:pt modelId="{68528BAD-3D61-4D9F-AC41-3E4D0B7B6262}" type="pres">
      <dgm:prSet presAssocID="{3B2A8A95-3B74-4232-BC11-8EBD9BB9BDD3}" presName="parenttext" presStyleLbl="revTx" presStyleIdx="1" presStyleCnt="7" custScaleX="136151">
        <dgm:presLayoutVars>
          <dgm:chMax/>
          <dgm:chPref val="2"/>
          <dgm:bulletEnabled val="1"/>
        </dgm:presLayoutVars>
      </dgm:prSet>
      <dgm:spPr/>
      <dgm:t>
        <a:bodyPr/>
        <a:lstStyle/>
        <a:p>
          <a:endParaRPr lang="ru-RU"/>
        </a:p>
      </dgm:t>
    </dgm:pt>
    <dgm:pt modelId="{E8D8BBE1-F317-4B83-8763-3F263B0FF793}" type="pres">
      <dgm:prSet presAssocID="{3B2A8A95-3B74-4232-BC11-8EBD9BB9BDD3}" presName="parallelogramComposite" presStyleCnt="0"/>
      <dgm:spPr/>
    </dgm:pt>
    <dgm:pt modelId="{1D7A3336-9042-4FDE-AB33-BDCC5DF1FDA8}" type="pres">
      <dgm:prSet presAssocID="{3B2A8A95-3B74-4232-BC11-8EBD9BB9BDD3}" presName="parallelogram1" presStyleLbl="alignNode1" presStyleIdx="7" presStyleCnt="49"/>
      <dgm:spPr/>
    </dgm:pt>
    <dgm:pt modelId="{3CB351DD-C43B-4C4A-A85F-BA9277DC7D73}" type="pres">
      <dgm:prSet presAssocID="{3B2A8A95-3B74-4232-BC11-8EBD9BB9BDD3}" presName="parallelogram2" presStyleLbl="alignNode1" presStyleIdx="8" presStyleCnt="49"/>
      <dgm:spPr/>
    </dgm:pt>
    <dgm:pt modelId="{22E4320D-C947-4A97-9350-C6E924F09AC3}" type="pres">
      <dgm:prSet presAssocID="{3B2A8A95-3B74-4232-BC11-8EBD9BB9BDD3}" presName="parallelogram3" presStyleLbl="alignNode1" presStyleIdx="9" presStyleCnt="49"/>
      <dgm:spPr/>
    </dgm:pt>
    <dgm:pt modelId="{1C34A6C1-AACD-4774-BE9E-0A4259BD693A}" type="pres">
      <dgm:prSet presAssocID="{3B2A8A95-3B74-4232-BC11-8EBD9BB9BDD3}" presName="parallelogram4" presStyleLbl="alignNode1" presStyleIdx="10" presStyleCnt="49"/>
      <dgm:spPr/>
    </dgm:pt>
    <dgm:pt modelId="{7173543A-92F9-486D-BB14-BF4BC66417B5}" type="pres">
      <dgm:prSet presAssocID="{3B2A8A95-3B74-4232-BC11-8EBD9BB9BDD3}" presName="parallelogram5" presStyleLbl="alignNode1" presStyleIdx="11" presStyleCnt="49"/>
      <dgm:spPr/>
    </dgm:pt>
    <dgm:pt modelId="{73EBB318-B0E2-40D2-810F-390FB4BF701D}" type="pres">
      <dgm:prSet presAssocID="{3B2A8A95-3B74-4232-BC11-8EBD9BB9BDD3}" presName="parallelogram6" presStyleLbl="alignNode1" presStyleIdx="12" presStyleCnt="49"/>
      <dgm:spPr/>
    </dgm:pt>
    <dgm:pt modelId="{F260A967-03AA-4C57-BB21-CFA35367C0A1}" type="pres">
      <dgm:prSet presAssocID="{3B2A8A95-3B74-4232-BC11-8EBD9BB9BDD3}" presName="parallelogram7" presStyleLbl="alignNode1" presStyleIdx="13" presStyleCnt="49"/>
      <dgm:spPr/>
    </dgm:pt>
    <dgm:pt modelId="{DF068DDF-B7BD-42D8-B7FC-E3F4A1270036}" type="pres">
      <dgm:prSet presAssocID="{3938E0FC-1A65-4EDA-A1AE-586EB0DD938E}" presName="sibTrans" presStyleCnt="0"/>
      <dgm:spPr/>
    </dgm:pt>
    <dgm:pt modelId="{0D5B25E1-C8A0-4D52-AF39-CA4236869B78}" type="pres">
      <dgm:prSet presAssocID="{9B7DE5ED-598C-4C22-93A2-E0DD8211F82D}" presName="parenttextcomposite" presStyleCnt="0"/>
      <dgm:spPr/>
    </dgm:pt>
    <dgm:pt modelId="{FB07D1F8-5D4C-4E04-B49D-C5298B67E134}" type="pres">
      <dgm:prSet presAssocID="{9B7DE5ED-598C-4C22-93A2-E0DD8211F82D}" presName="parenttext" presStyleLbl="revTx" presStyleIdx="2" presStyleCnt="7" custScaleX="136151">
        <dgm:presLayoutVars>
          <dgm:chMax/>
          <dgm:chPref val="2"/>
          <dgm:bulletEnabled val="1"/>
        </dgm:presLayoutVars>
      </dgm:prSet>
      <dgm:spPr/>
      <dgm:t>
        <a:bodyPr/>
        <a:lstStyle/>
        <a:p>
          <a:endParaRPr lang="ru-RU"/>
        </a:p>
      </dgm:t>
    </dgm:pt>
    <dgm:pt modelId="{04CC9113-F2D4-4989-B032-BAECC4FD83DA}" type="pres">
      <dgm:prSet presAssocID="{9B7DE5ED-598C-4C22-93A2-E0DD8211F82D}" presName="parallelogramComposite" presStyleCnt="0"/>
      <dgm:spPr/>
    </dgm:pt>
    <dgm:pt modelId="{D4F25E53-BA9A-469E-974C-FEA6C70DD2DA}" type="pres">
      <dgm:prSet presAssocID="{9B7DE5ED-598C-4C22-93A2-E0DD8211F82D}" presName="parallelogram1" presStyleLbl="alignNode1" presStyleIdx="14" presStyleCnt="49"/>
      <dgm:spPr/>
    </dgm:pt>
    <dgm:pt modelId="{47418383-28AF-4123-97FE-525C6C34BB7D}" type="pres">
      <dgm:prSet presAssocID="{9B7DE5ED-598C-4C22-93A2-E0DD8211F82D}" presName="parallelogram2" presStyleLbl="alignNode1" presStyleIdx="15" presStyleCnt="49"/>
      <dgm:spPr/>
    </dgm:pt>
    <dgm:pt modelId="{5986E46C-5840-48DF-8CF9-6F04FDEE93D4}" type="pres">
      <dgm:prSet presAssocID="{9B7DE5ED-598C-4C22-93A2-E0DD8211F82D}" presName="parallelogram3" presStyleLbl="alignNode1" presStyleIdx="16" presStyleCnt="49"/>
      <dgm:spPr/>
    </dgm:pt>
    <dgm:pt modelId="{2E3F43BA-A54C-4A6E-A078-40C3D4E603DA}" type="pres">
      <dgm:prSet presAssocID="{9B7DE5ED-598C-4C22-93A2-E0DD8211F82D}" presName="parallelogram4" presStyleLbl="alignNode1" presStyleIdx="17" presStyleCnt="49"/>
      <dgm:spPr/>
    </dgm:pt>
    <dgm:pt modelId="{144FC27F-C2EC-4E2E-A202-913BF38CB347}" type="pres">
      <dgm:prSet presAssocID="{9B7DE5ED-598C-4C22-93A2-E0DD8211F82D}" presName="parallelogram5" presStyleLbl="alignNode1" presStyleIdx="18" presStyleCnt="49"/>
      <dgm:spPr/>
    </dgm:pt>
    <dgm:pt modelId="{A540E449-18A9-49BC-9DD0-E4E677E14A03}" type="pres">
      <dgm:prSet presAssocID="{9B7DE5ED-598C-4C22-93A2-E0DD8211F82D}" presName="parallelogram6" presStyleLbl="alignNode1" presStyleIdx="19" presStyleCnt="49"/>
      <dgm:spPr/>
    </dgm:pt>
    <dgm:pt modelId="{2BEA5B9C-D971-4D97-BDE2-90D3AC73F201}" type="pres">
      <dgm:prSet presAssocID="{9B7DE5ED-598C-4C22-93A2-E0DD8211F82D}" presName="parallelogram7" presStyleLbl="alignNode1" presStyleIdx="20" presStyleCnt="49"/>
      <dgm:spPr/>
    </dgm:pt>
    <dgm:pt modelId="{D3A970FF-BA42-4CCA-9EEC-56A0E516EE7C}" type="pres">
      <dgm:prSet presAssocID="{C11FEB61-26AE-4546-9AF0-FCADDDCDF2B4}" presName="sibTrans" presStyleCnt="0"/>
      <dgm:spPr/>
    </dgm:pt>
    <dgm:pt modelId="{E59C4EC7-D8B1-4A5B-92D4-247A5127663B}" type="pres">
      <dgm:prSet presAssocID="{1ABE3E2F-3D2F-4E3F-8093-1DF1D4079547}" presName="parenttextcomposite" presStyleCnt="0"/>
      <dgm:spPr/>
    </dgm:pt>
    <dgm:pt modelId="{EF6AAE53-9475-43DF-925D-40F54A8892C4}" type="pres">
      <dgm:prSet presAssocID="{1ABE3E2F-3D2F-4E3F-8093-1DF1D4079547}" presName="parenttext" presStyleLbl="revTx" presStyleIdx="3" presStyleCnt="7" custScaleX="136351">
        <dgm:presLayoutVars>
          <dgm:chMax/>
          <dgm:chPref val="2"/>
          <dgm:bulletEnabled val="1"/>
        </dgm:presLayoutVars>
      </dgm:prSet>
      <dgm:spPr/>
      <dgm:t>
        <a:bodyPr/>
        <a:lstStyle/>
        <a:p>
          <a:endParaRPr lang="ru-RU"/>
        </a:p>
      </dgm:t>
    </dgm:pt>
    <dgm:pt modelId="{570BC0ED-8136-46FE-8A3E-D41D3A076990}" type="pres">
      <dgm:prSet presAssocID="{1ABE3E2F-3D2F-4E3F-8093-1DF1D4079547}" presName="parallelogramComposite" presStyleCnt="0"/>
      <dgm:spPr/>
    </dgm:pt>
    <dgm:pt modelId="{180A6B17-8E7B-45DA-A1AC-B6E72951F3A1}" type="pres">
      <dgm:prSet presAssocID="{1ABE3E2F-3D2F-4E3F-8093-1DF1D4079547}" presName="parallelogram1" presStyleLbl="alignNode1" presStyleIdx="21" presStyleCnt="49"/>
      <dgm:spPr/>
    </dgm:pt>
    <dgm:pt modelId="{797F0632-D27B-4567-BD0F-57F589A8D054}" type="pres">
      <dgm:prSet presAssocID="{1ABE3E2F-3D2F-4E3F-8093-1DF1D4079547}" presName="parallelogram2" presStyleLbl="alignNode1" presStyleIdx="22" presStyleCnt="49"/>
      <dgm:spPr/>
    </dgm:pt>
    <dgm:pt modelId="{5B082743-6CB0-4D78-BCC1-EDB202BD1934}" type="pres">
      <dgm:prSet presAssocID="{1ABE3E2F-3D2F-4E3F-8093-1DF1D4079547}" presName="parallelogram3" presStyleLbl="alignNode1" presStyleIdx="23" presStyleCnt="49"/>
      <dgm:spPr/>
    </dgm:pt>
    <dgm:pt modelId="{76BBFFAF-07E2-4E30-9CBE-156753741664}" type="pres">
      <dgm:prSet presAssocID="{1ABE3E2F-3D2F-4E3F-8093-1DF1D4079547}" presName="parallelogram4" presStyleLbl="alignNode1" presStyleIdx="24" presStyleCnt="49"/>
      <dgm:spPr/>
    </dgm:pt>
    <dgm:pt modelId="{6DBCC8B3-B423-4B0C-AFD7-1FFE7564147B}" type="pres">
      <dgm:prSet presAssocID="{1ABE3E2F-3D2F-4E3F-8093-1DF1D4079547}" presName="parallelogram5" presStyleLbl="alignNode1" presStyleIdx="25" presStyleCnt="49"/>
      <dgm:spPr/>
    </dgm:pt>
    <dgm:pt modelId="{A5F4995B-1B94-44F9-98B0-9FC6B469E720}" type="pres">
      <dgm:prSet presAssocID="{1ABE3E2F-3D2F-4E3F-8093-1DF1D4079547}" presName="parallelogram6" presStyleLbl="alignNode1" presStyleIdx="26" presStyleCnt="49"/>
      <dgm:spPr/>
    </dgm:pt>
    <dgm:pt modelId="{C9DEC9B4-0C35-40F3-9F63-2A7A9C7B6172}" type="pres">
      <dgm:prSet presAssocID="{1ABE3E2F-3D2F-4E3F-8093-1DF1D4079547}" presName="parallelogram7" presStyleLbl="alignNode1" presStyleIdx="27" presStyleCnt="49"/>
      <dgm:spPr/>
    </dgm:pt>
    <dgm:pt modelId="{89943ACB-B988-4D24-9DA1-792D43BA12FA}" type="pres">
      <dgm:prSet presAssocID="{EBC26A8A-3BC2-432F-96CE-89A42F412571}" presName="sibTrans" presStyleCnt="0"/>
      <dgm:spPr/>
    </dgm:pt>
    <dgm:pt modelId="{3E96A529-6AAD-4EE6-8C0B-CA50B4C495F7}" type="pres">
      <dgm:prSet presAssocID="{AD9CC5FC-802C-435A-90F7-EE8A8A4CDBB7}" presName="parenttextcomposite" presStyleCnt="0"/>
      <dgm:spPr/>
    </dgm:pt>
    <dgm:pt modelId="{EC3955CC-DA32-411F-806E-971328451D7A}" type="pres">
      <dgm:prSet presAssocID="{AD9CC5FC-802C-435A-90F7-EE8A8A4CDBB7}" presName="parenttext" presStyleLbl="revTx" presStyleIdx="4" presStyleCnt="7" custScaleX="136151">
        <dgm:presLayoutVars>
          <dgm:chMax/>
          <dgm:chPref val="2"/>
          <dgm:bulletEnabled val="1"/>
        </dgm:presLayoutVars>
      </dgm:prSet>
      <dgm:spPr/>
      <dgm:t>
        <a:bodyPr/>
        <a:lstStyle/>
        <a:p>
          <a:endParaRPr lang="ru-RU"/>
        </a:p>
      </dgm:t>
    </dgm:pt>
    <dgm:pt modelId="{F7EC4A00-ADB4-45EA-82F9-55FD9407D0B5}" type="pres">
      <dgm:prSet presAssocID="{AD9CC5FC-802C-435A-90F7-EE8A8A4CDBB7}" presName="parallelogramComposite" presStyleCnt="0"/>
      <dgm:spPr/>
    </dgm:pt>
    <dgm:pt modelId="{157464E0-A7D8-477E-B0A7-FB11EDBEEC16}" type="pres">
      <dgm:prSet presAssocID="{AD9CC5FC-802C-435A-90F7-EE8A8A4CDBB7}" presName="parallelogram1" presStyleLbl="alignNode1" presStyleIdx="28" presStyleCnt="49"/>
      <dgm:spPr/>
    </dgm:pt>
    <dgm:pt modelId="{DF271E0E-4C97-475A-92A1-4E92B8312D9E}" type="pres">
      <dgm:prSet presAssocID="{AD9CC5FC-802C-435A-90F7-EE8A8A4CDBB7}" presName="parallelogram2" presStyleLbl="alignNode1" presStyleIdx="29" presStyleCnt="49"/>
      <dgm:spPr/>
    </dgm:pt>
    <dgm:pt modelId="{6581A97F-0184-4B41-83FC-18CEAE631D38}" type="pres">
      <dgm:prSet presAssocID="{AD9CC5FC-802C-435A-90F7-EE8A8A4CDBB7}" presName="parallelogram3" presStyleLbl="alignNode1" presStyleIdx="30" presStyleCnt="49"/>
      <dgm:spPr/>
    </dgm:pt>
    <dgm:pt modelId="{65BE9F19-1D91-4257-882C-01C674F8C950}" type="pres">
      <dgm:prSet presAssocID="{AD9CC5FC-802C-435A-90F7-EE8A8A4CDBB7}" presName="parallelogram4" presStyleLbl="alignNode1" presStyleIdx="31" presStyleCnt="49"/>
      <dgm:spPr/>
    </dgm:pt>
    <dgm:pt modelId="{785605A5-8402-41F8-B49F-5E447463FD38}" type="pres">
      <dgm:prSet presAssocID="{AD9CC5FC-802C-435A-90F7-EE8A8A4CDBB7}" presName="parallelogram5" presStyleLbl="alignNode1" presStyleIdx="32" presStyleCnt="49"/>
      <dgm:spPr/>
    </dgm:pt>
    <dgm:pt modelId="{6CDA671B-8DC1-4E6F-ADEC-71836EFD3EC8}" type="pres">
      <dgm:prSet presAssocID="{AD9CC5FC-802C-435A-90F7-EE8A8A4CDBB7}" presName="parallelogram6" presStyleLbl="alignNode1" presStyleIdx="33" presStyleCnt="49"/>
      <dgm:spPr/>
    </dgm:pt>
    <dgm:pt modelId="{21142D1E-DA74-4359-8219-1A0B5AEDF53A}" type="pres">
      <dgm:prSet presAssocID="{AD9CC5FC-802C-435A-90F7-EE8A8A4CDBB7}" presName="parallelogram7" presStyleLbl="alignNode1" presStyleIdx="34" presStyleCnt="49"/>
      <dgm:spPr/>
    </dgm:pt>
    <dgm:pt modelId="{5CFB3A40-0028-44F7-A5C2-36D8FCC74DA2}" type="pres">
      <dgm:prSet presAssocID="{DFB409B5-138A-4C2F-AF2E-44BEDECA1656}" presName="sibTrans" presStyleCnt="0"/>
      <dgm:spPr/>
    </dgm:pt>
    <dgm:pt modelId="{9F6CFAA0-0D67-48FA-9057-D3D574CF8248}" type="pres">
      <dgm:prSet presAssocID="{14D658A8-2015-4808-B2DA-DA7FB337FDEE}" presName="parenttextcomposite" presStyleCnt="0"/>
      <dgm:spPr/>
    </dgm:pt>
    <dgm:pt modelId="{CD768829-4BFA-48E7-B433-FAA5D7A4E1C8}" type="pres">
      <dgm:prSet presAssocID="{14D658A8-2015-4808-B2DA-DA7FB337FDEE}" presName="parenttext" presStyleLbl="revTx" presStyleIdx="5" presStyleCnt="7" custScaleX="136551">
        <dgm:presLayoutVars>
          <dgm:chMax/>
          <dgm:chPref val="2"/>
          <dgm:bulletEnabled val="1"/>
        </dgm:presLayoutVars>
      </dgm:prSet>
      <dgm:spPr/>
      <dgm:t>
        <a:bodyPr/>
        <a:lstStyle/>
        <a:p>
          <a:endParaRPr lang="ru-RU"/>
        </a:p>
      </dgm:t>
    </dgm:pt>
    <dgm:pt modelId="{409E7E7F-071F-4915-92DA-01546EC1E803}" type="pres">
      <dgm:prSet presAssocID="{14D658A8-2015-4808-B2DA-DA7FB337FDEE}" presName="parallelogramComposite" presStyleCnt="0"/>
      <dgm:spPr/>
    </dgm:pt>
    <dgm:pt modelId="{E781409B-0149-46DD-BD64-1A0F0B74DB16}" type="pres">
      <dgm:prSet presAssocID="{14D658A8-2015-4808-B2DA-DA7FB337FDEE}" presName="parallelogram1" presStyleLbl="alignNode1" presStyleIdx="35" presStyleCnt="49"/>
      <dgm:spPr/>
    </dgm:pt>
    <dgm:pt modelId="{60A6D5C1-F78A-4BB6-BC76-4B949AC0DAD7}" type="pres">
      <dgm:prSet presAssocID="{14D658A8-2015-4808-B2DA-DA7FB337FDEE}" presName="parallelogram2" presStyleLbl="alignNode1" presStyleIdx="36" presStyleCnt="49"/>
      <dgm:spPr/>
    </dgm:pt>
    <dgm:pt modelId="{B8701490-59A3-41A9-82DF-C22CB3CB6C7D}" type="pres">
      <dgm:prSet presAssocID="{14D658A8-2015-4808-B2DA-DA7FB337FDEE}" presName="parallelogram3" presStyleLbl="alignNode1" presStyleIdx="37" presStyleCnt="49"/>
      <dgm:spPr/>
    </dgm:pt>
    <dgm:pt modelId="{56AD3BC2-D459-4DA9-A015-44EECFF25515}" type="pres">
      <dgm:prSet presAssocID="{14D658A8-2015-4808-B2DA-DA7FB337FDEE}" presName="parallelogram4" presStyleLbl="alignNode1" presStyleIdx="38" presStyleCnt="49"/>
      <dgm:spPr/>
    </dgm:pt>
    <dgm:pt modelId="{E8B14D52-2DD9-435A-852F-B5F1CB0E220B}" type="pres">
      <dgm:prSet presAssocID="{14D658A8-2015-4808-B2DA-DA7FB337FDEE}" presName="parallelogram5" presStyleLbl="alignNode1" presStyleIdx="39" presStyleCnt="49"/>
      <dgm:spPr/>
    </dgm:pt>
    <dgm:pt modelId="{34C24237-97B1-4399-B37B-DDB4EA00EB28}" type="pres">
      <dgm:prSet presAssocID="{14D658A8-2015-4808-B2DA-DA7FB337FDEE}" presName="parallelogram6" presStyleLbl="alignNode1" presStyleIdx="40" presStyleCnt="49"/>
      <dgm:spPr/>
    </dgm:pt>
    <dgm:pt modelId="{477445EA-69EF-415E-A094-BCACDD8292BB}" type="pres">
      <dgm:prSet presAssocID="{14D658A8-2015-4808-B2DA-DA7FB337FDEE}" presName="parallelogram7" presStyleLbl="alignNode1" presStyleIdx="41" presStyleCnt="49"/>
      <dgm:spPr/>
    </dgm:pt>
    <dgm:pt modelId="{2D0BB541-E628-4695-8455-48A5D47F23CA}" type="pres">
      <dgm:prSet presAssocID="{FBE61C85-EBC7-4F45-96FB-D5C3BDCFDCDD}" presName="sibTrans" presStyleCnt="0"/>
      <dgm:spPr/>
    </dgm:pt>
    <dgm:pt modelId="{090BD22C-965F-4DFE-9D94-90F82291A937}" type="pres">
      <dgm:prSet presAssocID="{12EE9443-ED91-4500-AC6C-7759257E84EC}" presName="parenttextcomposite" presStyleCnt="0"/>
      <dgm:spPr/>
    </dgm:pt>
    <dgm:pt modelId="{DCA8A4EF-B1E1-4E5B-BBE1-B536C5B7B898}" type="pres">
      <dgm:prSet presAssocID="{12EE9443-ED91-4500-AC6C-7759257E84EC}" presName="parenttext" presStyleLbl="revTx" presStyleIdx="6" presStyleCnt="7" custScaleX="136151">
        <dgm:presLayoutVars>
          <dgm:chMax/>
          <dgm:chPref val="2"/>
          <dgm:bulletEnabled val="1"/>
        </dgm:presLayoutVars>
      </dgm:prSet>
      <dgm:spPr/>
      <dgm:t>
        <a:bodyPr/>
        <a:lstStyle/>
        <a:p>
          <a:endParaRPr lang="ru-RU"/>
        </a:p>
      </dgm:t>
    </dgm:pt>
    <dgm:pt modelId="{1FC82E34-6FF4-4915-926E-9E3E3A5F8C37}" type="pres">
      <dgm:prSet presAssocID="{12EE9443-ED91-4500-AC6C-7759257E84EC}" presName="parallelogramComposite" presStyleCnt="0"/>
      <dgm:spPr/>
    </dgm:pt>
    <dgm:pt modelId="{BD44EBBD-2282-4307-8D5D-E80EBAE8EDCF}" type="pres">
      <dgm:prSet presAssocID="{12EE9443-ED91-4500-AC6C-7759257E84EC}" presName="parallelogram1" presStyleLbl="alignNode1" presStyleIdx="42" presStyleCnt="49"/>
      <dgm:spPr/>
    </dgm:pt>
    <dgm:pt modelId="{7CD8438F-39D1-47DC-A5B3-E61627DF056F}" type="pres">
      <dgm:prSet presAssocID="{12EE9443-ED91-4500-AC6C-7759257E84EC}" presName="parallelogram2" presStyleLbl="alignNode1" presStyleIdx="43" presStyleCnt="49"/>
      <dgm:spPr/>
    </dgm:pt>
    <dgm:pt modelId="{E432094F-F2DC-4446-8D0F-5C85C86539D0}" type="pres">
      <dgm:prSet presAssocID="{12EE9443-ED91-4500-AC6C-7759257E84EC}" presName="parallelogram3" presStyleLbl="alignNode1" presStyleIdx="44" presStyleCnt="49"/>
      <dgm:spPr/>
    </dgm:pt>
    <dgm:pt modelId="{182E79F7-371B-48E6-BC4B-9453998AFF82}" type="pres">
      <dgm:prSet presAssocID="{12EE9443-ED91-4500-AC6C-7759257E84EC}" presName="parallelogram4" presStyleLbl="alignNode1" presStyleIdx="45" presStyleCnt="49"/>
      <dgm:spPr/>
    </dgm:pt>
    <dgm:pt modelId="{37F973C0-692B-46E0-BC7E-F46F9A1BA1EB}" type="pres">
      <dgm:prSet presAssocID="{12EE9443-ED91-4500-AC6C-7759257E84EC}" presName="parallelogram5" presStyleLbl="alignNode1" presStyleIdx="46" presStyleCnt="49"/>
      <dgm:spPr/>
    </dgm:pt>
    <dgm:pt modelId="{4EB2A925-3224-42CC-879E-4E6135CDCC00}" type="pres">
      <dgm:prSet presAssocID="{12EE9443-ED91-4500-AC6C-7759257E84EC}" presName="parallelogram6" presStyleLbl="alignNode1" presStyleIdx="47" presStyleCnt="49"/>
      <dgm:spPr/>
    </dgm:pt>
    <dgm:pt modelId="{4DB9ED84-4BD9-4682-807D-EB794FCCACCA}" type="pres">
      <dgm:prSet presAssocID="{12EE9443-ED91-4500-AC6C-7759257E84EC}" presName="parallelogram7" presStyleLbl="alignNode1" presStyleIdx="48" presStyleCnt="49"/>
      <dgm:spPr/>
    </dgm:pt>
  </dgm:ptLst>
  <dgm:cxnLst>
    <dgm:cxn modelId="{81CDAED9-2CD9-42EB-A597-346D373A6EB6}" type="presOf" srcId="{12EE9443-ED91-4500-AC6C-7759257E84EC}" destId="{DCA8A4EF-B1E1-4E5B-BBE1-B536C5B7B898}" srcOrd="0" destOrd="0" presId="urn:microsoft.com/office/officeart/2008/layout/VerticalAccentList"/>
    <dgm:cxn modelId="{A343081D-3650-43DA-B76F-8E0FCBEF00A6}" srcId="{1A5934D6-3D96-44B2-8FFA-4BBFCB3758D0}" destId="{9B7DE5ED-598C-4C22-93A2-E0DD8211F82D}" srcOrd="2" destOrd="0" parTransId="{CE73A8CE-E7F9-4E1B-9E70-275D69FEBF2F}" sibTransId="{C11FEB61-26AE-4546-9AF0-FCADDDCDF2B4}"/>
    <dgm:cxn modelId="{DEE52570-4638-4D4F-B11A-6E2819A1E08D}" type="presOf" srcId="{9B7DE5ED-598C-4C22-93A2-E0DD8211F82D}" destId="{FB07D1F8-5D4C-4E04-B49D-C5298B67E134}" srcOrd="0" destOrd="0" presId="urn:microsoft.com/office/officeart/2008/layout/VerticalAccentList"/>
    <dgm:cxn modelId="{BB581444-D230-4DD9-9CDF-904E536E899F}" type="presOf" srcId="{14D658A8-2015-4808-B2DA-DA7FB337FDEE}" destId="{CD768829-4BFA-48E7-B433-FAA5D7A4E1C8}" srcOrd="0" destOrd="0" presId="urn:microsoft.com/office/officeart/2008/layout/VerticalAccentList"/>
    <dgm:cxn modelId="{0A14B522-DF85-48B4-8005-200AA37A4A97}" srcId="{1A5934D6-3D96-44B2-8FFA-4BBFCB3758D0}" destId="{14D658A8-2015-4808-B2DA-DA7FB337FDEE}" srcOrd="5" destOrd="0" parTransId="{C81ABC4C-4F07-4857-A79D-3E37E5EABF10}" sibTransId="{FBE61C85-EBC7-4F45-96FB-D5C3BDCFDCDD}"/>
    <dgm:cxn modelId="{67C30EAA-AFA8-4BE2-B0C6-56D7C559274F}" type="presOf" srcId="{1C4483D8-A2D7-48C8-BE73-2074AC735BF2}" destId="{C3929B8E-7849-4711-BDFA-5EA7E44B252F}" srcOrd="0" destOrd="0" presId="urn:microsoft.com/office/officeart/2008/layout/VerticalAccentList"/>
    <dgm:cxn modelId="{20696533-3951-4125-A436-1920DE87C929}" srcId="{1A5934D6-3D96-44B2-8FFA-4BBFCB3758D0}" destId="{AD9CC5FC-802C-435A-90F7-EE8A8A4CDBB7}" srcOrd="4" destOrd="0" parTransId="{C2057F43-C76F-4A30-A8B8-FAAC85B498A5}" sibTransId="{DFB409B5-138A-4C2F-AF2E-44BEDECA1656}"/>
    <dgm:cxn modelId="{143EE2F4-E541-4CCE-A418-F99AE6596698}" srcId="{1A5934D6-3D96-44B2-8FFA-4BBFCB3758D0}" destId="{12EE9443-ED91-4500-AC6C-7759257E84EC}" srcOrd="6" destOrd="0" parTransId="{E770E441-F2DB-4CBD-987A-487E8C8E018B}" sibTransId="{9D7BCABA-D7F1-4AA5-8759-67C591F8483A}"/>
    <dgm:cxn modelId="{ED57384C-15B1-4445-A212-56B3E0F2E945}" type="presOf" srcId="{1A5934D6-3D96-44B2-8FFA-4BBFCB3758D0}" destId="{C8E079D3-4EB5-400B-A972-883B617112E8}" srcOrd="0" destOrd="0" presId="urn:microsoft.com/office/officeart/2008/layout/VerticalAccentList"/>
    <dgm:cxn modelId="{C62F8787-6250-4C3F-AE6D-050DEC1D3CA8}" srcId="{1A5934D6-3D96-44B2-8FFA-4BBFCB3758D0}" destId="{1C4483D8-A2D7-48C8-BE73-2074AC735BF2}" srcOrd="0" destOrd="0" parTransId="{B5B130EA-35C7-4202-BF84-07CA6B8293DD}" sibTransId="{BE56E9E3-DD29-4DE6-851D-86E4B8DAAC42}"/>
    <dgm:cxn modelId="{1D148623-24B2-47B1-A8E7-FE6F5913B5F2}" type="presOf" srcId="{1ABE3E2F-3D2F-4E3F-8093-1DF1D4079547}" destId="{EF6AAE53-9475-43DF-925D-40F54A8892C4}" srcOrd="0" destOrd="0" presId="urn:microsoft.com/office/officeart/2008/layout/VerticalAccentList"/>
    <dgm:cxn modelId="{51A27A4A-15A9-4ED3-BF90-33B98CFC2BA1}" srcId="{1A5934D6-3D96-44B2-8FFA-4BBFCB3758D0}" destId="{3B2A8A95-3B74-4232-BC11-8EBD9BB9BDD3}" srcOrd="1" destOrd="0" parTransId="{E98328D7-A7E0-4857-8C94-2B8D33FF39AE}" sibTransId="{3938E0FC-1A65-4EDA-A1AE-586EB0DD938E}"/>
    <dgm:cxn modelId="{93430DA5-6857-474A-90A0-1A771E9768DF}" srcId="{1A5934D6-3D96-44B2-8FFA-4BBFCB3758D0}" destId="{1ABE3E2F-3D2F-4E3F-8093-1DF1D4079547}" srcOrd="3" destOrd="0" parTransId="{4EA0EECE-461C-42AA-A1A4-BE6A5F20B5A9}" sibTransId="{EBC26A8A-3BC2-432F-96CE-89A42F412571}"/>
    <dgm:cxn modelId="{421E6A26-400B-4030-9615-DBA5A2D865FC}" type="presOf" srcId="{3B2A8A95-3B74-4232-BC11-8EBD9BB9BDD3}" destId="{68528BAD-3D61-4D9F-AC41-3E4D0B7B6262}" srcOrd="0" destOrd="0" presId="urn:microsoft.com/office/officeart/2008/layout/VerticalAccentList"/>
    <dgm:cxn modelId="{5CB68019-4E34-41E1-94BF-A884C9796071}" type="presOf" srcId="{AD9CC5FC-802C-435A-90F7-EE8A8A4CDBB7}" destId="{EC3955CC-DA32-411F-806E-971328451D7A}" srcOrd="0" destOrd="0" presId="urn:microsoft.com/office/officeart/2008/layout/VerticalAccentList"/>
    <dgm:cxn modelId="{0381E085-FAEF-4BA6-8610-B9CBEAABA89B}" type="presParOf" srcId="{C8E079D3-4EB5-400B-A972-883B617112E8}" destId="{4ADDA94B-EA8E-49EA-A566-8CA3D5ADAA3D}" srcOrd="0" destOrd="0" presId="urn:microsoft.com/office/officeart/2008/layout/VerticalAccentList"/>
    <dgm:cxn modelId="{4E3082DD-8D8D-414A-B36C-863CE4AC5FF8}" type="presParOf" srcId="{4ADDA94B-EA8E-49EA-A566-8CA3D5ADAA3D}" destId="{C3929B8E-7849-4711-BDFA-5EA7E44B252F}" srcOrd="0" destOrd="0" presId="urn:microsoft.com/office/officeart/2008/layout/VerticalAccentList"/>
    <dgm:cxn modelId="{2E831945-F0FD-4038-90C8-48F2E1EF6B29}" type="presParOf" srcId="{C8E079D3-4EB5-400B-A972-883B617112E8}" destId="{854C9F73-CB74-46B9-83EC-04221D6811B6}" srcOrd="1" destOrd="0" presId="urn:microsoft.com/office/officeart/2008/layout/VerticalAccentList"/>
    <dgm:cxn modelId="{9D92E616-2575-4595-BC82-EA979E79358E}" type="presParOf" srcId="{854C9F73-CB74-46B9-83EC-04221D6811B6}" destId="{A3CEA0D3-62BA-4AF8-873A-17CEA974825B}" srcOrd="0" destOrd="0" presId="urn:microsoft.com/office/officeart/2008/layout/VerticalAccentList"/>
    <dgm:cxn modelId="{12EAFD30-E00E-46EB-BF4D-202CE83573EA}" type="presParOf" srcId="{854C9F73-CB74-46B9-83EC-04221D6811B6}" destId="{A8CA8BF1-1091-4CD4-B11F-FB0FB6FCC8E0}" srcOrd="1" destOrd="0" presId="urn:microsoft.com/office/officeart/2008/layout/VerticalAccentList"/>
    <dgm:cxn modelId="{32B850E3-2E41-4B78-8EFB-F9989D391496}" type="presParOf" srcId="{854C9F73-CB74-46B9-83EC-04221D6811B6}" destId="{18FC296E-32EF-4E34-AC8E-53446DA95C66}" srcOrd="2" destOrd="0" presId="urn:microsoft.com/office/officeart/2008/layout/VerticalAccentList"/>
    <dgm:cxn modelId="{5BC0D804-FB3F-4B9A-B6ED-19BD4EF9684E}" type="presParOf" srcId="{854C9F73-CB74-46B9-83EC-04221D6811B6}" destId="{EBFF88FC-D4A6-4CB8-9206-097BDDA24038}" srcOrd="3" destOrd="0" presId="urn:microsoft.com/office/officeart/2008/layout/VerticalAccentList"/>
    <dgm:cxn modelId="{60E685C8-D2E3-4631-977F-7DB9284F9C00}" type="presParOf" srcId="{854C9F73-CB74-46B9-83EC-04221D6811B6}" destId="{05640913-D2CF-4601-A3F7-4CA5A36D7BCE}" srcOrd="4" destOrd="0" presId="urn:microsoft.com/office/officeart/2008/layout/VerticalAccentList"/>
    <dgm:cxn modelId="{61E980EF-D6DA-4E8F-871D-32D1E17D8D70}" type="presParOf" srcId="{854C9F73-CB74-46B9-83EC-04221D6811B6}" destId="{814FCB9F-9B9F-4978-88D8-1FC163E88C60}" srcOrd="5" destOrd="0" presId="urn:microsoft.com/office/officeart/2008/layout/VerticalAccentList"/>
    <dgm:cxn modelId="{1E62D71C-9CAF-4510-9999-3C90550893AC}" type="presParOf" srcId="{854C9F73-CB74-46B9-83EC-04221D6811B6}" destId="{F0EF5A41-73A0-461B-B382-D6CA1CDE81F1}" srcOrd="6" destOrd="0" presId="urn:microsoft.com/office/officeart/2008/layout/VerticalAccentList"/>
    <dgm:cxn modelId="{A2CF970E-99F3-4C1E-A2B4-6FDD4E0B3EB6}" type="presParOf" srcId="{C8E079D3-4EB5-400B-A972-883B617112E8}" destId="{CBE79D2A-1A14-4C8C-9CF0-A98967D1C286}" srcOrd="2" destOrd="0" presId="urn:microsoft.com/office/officeart/2008/layout/VerticalAccentList"/>
    <dgm:cxn modelId="{3FC68B99-4FA6-4245-8464-B4316D2C8AE3}" type="presParOf" srcId="{C8E079D3-4EB5-400B-A972-883B617112E8}" destId="{C0FBFF1F-D30A-4998-BEC7-738E9659E483}" srcOrd="3" destOrd="0" presId="urn:microsoft.com/office/officeart/2008/layout/VerticalAccentList"/>
    <dgm:cxn modelId="{2C116E04-990F-4B44-AD33-0C97342FB796}" type="presParOf" srcId="{C0FBFF1F-D30A-4998-BEC7-738E9659E483}" destId="{68528BAD-3D61-4D9F-AC41-3E4D0B7B6262}" srcOrd="0" destOrd="0" presId="urn:microsoft.com/office/officeart/2008/layout/VerticalAccentList"/>
    <dgm:cxn modelId="{C3A0106A-2388-48F7-BC5A-2B3E2B38C2F1}" type="presParOf" srcId="{C8E079D3-4EB5-400B-A972-883B617112E8}" destId="{E8D8BBE1-F317-4B83-8763-3F263B0FF793}" srcOrd="4" destOrd="0" presId="urn:microsoft.com/office/officeart/2008/layout/VerticalAccentList"/>
    <dgm:cxn modelId="{EE87869A-CE1F-4098-91FB-4C775527814B}" type="presParOf" srcId="{E8D8BBE1-F317-4B83-8763-3F263B0FF793}" destId="{1D7A3336-9042-4FDE-AB33-BDCC5DF1FDA8}" srcOrd="0" destOrd="0" presId="urn:microsoft.com/office/officeart/2008/layout/VerticalAccentList"/>
    <dgm:cxn modelId="{6B87B3DF-F76D-44CD-B149-706D3C5E781C}" type="presParOf" srcId="{E8D8BBE1-F317-4B83-8763-3F263B0FF793}" destId="{3CB351DD-C43B-4C4A-A85F-BA9277DC7D73}" srcOrd="1" destOrd="0" presId="urn:microsoft.com/office/officeart/2008/layout/VerticalAccentList"/>
    <dgm:cxn modelId="{AB72D8B8-06F8-46FD-935D-EC4754FADF6B}" type="presParOf" srcId="{E8D8BBE1-F317-4B83-8763-3F263B0FF793}" destId="{22E4320D-C947-4A97-9350-C6E924F09AC3}" srcOrd="2" destOrd="0" presId="urn:microsoft.com/office/officeart/2008/layout/VerticalAccentList"/>
    <dgm:cxn modelId="{F60B6CF4-9DAF-4FF9-8DCD-18D4C1D7749E}" type="presParOf" srcId="{E8D8BBE1-F317-4B83-8763-3F263B0FF793}" destId="{1C34A6C1-AACD-4774-BE9E-0A4259BD693A}" srcOrd="3" destOrd="0" presId="urn:microsoft.com/office/officeart/2008/layout/VerticalAccentList"/>
    <dgm:cxn modelId="{21A53EC9-E96A-4DC7-BB43-716EDC98E678}" type="presParOf" srcId="{E8D8BBE1-F317-4B83-8763-3F263B0FF793}" destId="{7173543A-92F9-486D-BB14-BF4BC66417B5}" srcOrd="4" destOrd="0" presId="urn:microsoft.com/office/officeart/2008/layout/VerticalAccentList"/>
    <dgm:cxn modelId="{2A1F4F65-52F6-4C9A-8740-F25F9A67DD80}" type="presParOf" srcId="{E8D8BBE1-F317-4B83-8763-3F263B0FF793}" destId="{73EBB318-B0E2-40D2-810F-390FB4BF701D}" srcOrd="5" destOrd="0" presId="urn:microsoft.com/office/officeart/2008/layout/VerticalAccentList"/>
    <dgm:cxn modelId="{C68C1721-AE24-4587-BFE4-B40D790D25ED}" type="presParOf" srcId="{E8D8BBE1-F317-4B83-8763-3F263B0FF793}" destId="{F260A967-03AA-4C57-BB21-CFA35367C0A1}" srcOrd="6" destOrd="0" presId="urn:microsoft.com/office/officeart/2008/layout/VerticalAccentList"/>
    <dgm:cxn modelId="{529F22DE-6773-4D08-9B14-54C74F7A5CE6}" type="presParOf" srcId="{C8E079D3-4EB5-400B-A972-883B617112E8}" destId="{DF068DDF-B7BD-42D8-B7FC-E3F4A1270036}" srcOrd="5" destOrd="0" presId="urn:microsoft.com/office/officeart/2008/layout/VerticalAccentList"/>
    <dgm:cxn modelId="{CA9FA7D9-8765-47F0-9325-8836E84FF41F}" type="presParOf" srcId="{C8E079D3-4EB5-400B-A972-883B617112E8}" destId="{0D5B25E1-C8A0-4D52-AF39-CA4236869B78}" srcOrd="6" destOrd="0" presId="urn:microsoft.com/office/officeart/2008/layout/VerticalAccentList"/>
    <dgm:cxn modelId="{D91CFEC1-0A70-44EF-BEA3-3FA0259A5FC0}" type="presParOf" srcId="{0D5B25E1-C8A0-4D52-AF39-CA4236869B78}" destId="{FB07D1F8-5D4C-4E04-B49D-C5298B67E134}" srcOrd="0" destOrd="0" presId="urn:microsoft.com/office/officeart/2008/layout/VerticalAccentList"/>
    <dgm:cxn modelId="{CCE64F51-F8E7-46CC-9451-7DA687C2B044}" type="presParOf" srcId="{C8E079D3-4EB5-400B-A972-883B617112E8}" destId="{04CC9113-F2D4-4989-B032-BAECC4FD83DA}" srcOrd="7" destOrd="0" presId="urn:microsoft.com/office/officeart/2008/layout/VerticalAccentList"/>
    <dgm:cxn modelId="{CF343CDB-AE1D-4374-8A57-E288BFDD2306}" type="presParOf" srcId="{04CC9113-F2D4-4989-B032-BAECC4FD83DA}" destId="{D4F25E53-BA9A-469E-974C-FEA6C70DD2DA}" srcOrd="0" destOrd="0" presId="urn:microsoft.com/office/officeart/2008/layout/VerticalAccentList"/>
    <dgm:cxn modelId="{ACC58E4F-8E44-43B2-A352-28D28009A5B2}" type="presParOf" srcId="{04CC9113-F2D4-4989-B032-BAECC4FD83DA}" destId="{47418383-28AF-4123-97FE-525C6C34BB7D}" srcOrd="1" destOrd="0" presId="urn:microsoft.com/office/officeart/2008/layout/VerticalAccentList"/>
    <dgm:cxn modelId="{AC6CF0B3-C399-4361-AC4E-99CDCCDF4AB7}" type="presParOf" srcId="{04CC9113-F2D4-4989-B032-BAECC4FD83DA}" destId="{5986E46C-5840-48DF-8CF9-6F04FDEE93D4}" srcOrd="2" destOrd="0" presId="urn:microsoft.com/office/officeart/2008/layout/VerticalAccentList"/>
    <dgm:cxn modelId="{3C5F0FA3-2855-41E3-B15F-9EA2C2EE17B3}" type="presParOf" srcId="{04CC9113-F2D4-4989-B032-BAECC4FD83DA}" destId="{2E3F43BA-A54C-4A6E-A078-40C3D4E603DA}" srcOrd="3" destOrd="0" presId="urn:microsoft.com/office/officeart/2008/layout/VerticalAccentList"/>
    <dgm:cxn modelId="{444D7103-0C8D-4543-BC18-1D43F0BB64B5}" type="presParOf" srcId="{04CC9113-F2D4-4989-B032-BAECC4FD83DA}" destId="{144FC27F-C2EC-4E2E-A202-913BF38CB347}" srcOrd="4" destOrd="0" presId="urn:microsoft.com/office/officeart/2008/layout/VerticalAccentList"/>
    <dgm:cxn modelId="{575FB23A-D131-45EF-8226-4493FCEB8441}" type="presParOf" srcId="{04CC9113-F2D4-4989-B032-BAECC4FD83DA}" destId="{A540E449-18A9-49BC-9DD0-E4E677E14A03}" srcOrd="5" destOrd="0" presId="urn:microsoft.com/office/officeart/2008/layout/VerticalAccentList"/>
    <dgm:cxn modelId="{90B6F836-EE9F-434E-8644-471E9317D3C1}" type="presParOf" srcId="{04CC9113-F2D4-4989-B032-BAECC4FD83DA}" destId="{2BEA5B9C-D971-4D97-BDE2-90D3AC73F201}" srcOrd="6" destOrd="0" presId="urn:microsoft.com/office/officeart/2008/layout/VerticalAccentList"/>
    <dgm:cxn modelId="{C4617B45-45A7-4B41-97D7-AD1670A50226}" type="presParOf" srcId="{C8E079D3-4EB5-400B-A972-883B617112E8}" destId="{D3A970FF-BA42-4CCA-9EEC-56A0E516EE7C}" srcOrd="8" destOrd="0" presId="urn:microsoft.com/office/officeart/2008/layout/VerticalAccentList"/>
    <dgm:cxn modelId="{B88CE9E5-C7C9-49A9-8473-43F1928218F3}" type="presParOf" srcId="{C8E079D3-4EB5-400B-A972-883B617112E8}" destId="{E59C4EC7-D8B1-4A5B-92D4-247A5127663B}" srcOrd="9" destOrd="0" presId="urn:microsoft.com/office/officeart/2008/layout/VerticalAccentList"/>
    <dgm:cxn modelId="{DEFAE42F-781C-415C-A333-01BBEF8DFC55}" type="presParOf" srcId="{E59C4EC7-D8B1-4A5B-92D4-247A5127663B}" destId="{EF6AAE53-9475-43DF-925D-40F54A8892C4}" srcOrd="0" destOrd="0" presId="urn:microsoft.com/office/officeart/2008/layout/VerticalAccentList"/>
    <dgm:cxn modelId="{A4DDB43C-959F-44F7-B1C4-0EC7814B5562}" type="presParOf" srcId="{C8E079D3-4EB5-400B-A972-883B617112E8}" destId="{570BC0ED-8136-46FE-8A3E-D41D3A076990}" srcOrd="10" destOrd="0" presId="urn:microsoft.com/office/officeart/2008/layout/VerticalAccentList"/>
    <dgm:cxn modelId="{4D9CEFC4-60F9-4AC4-9FEA-A37E69CD5D2F}" type="presParOf" srcId="{570BC0ED-8136-46FE-8A3E-D41D3A076990}" destId="{180A6B17-8E7B-45DA-A1AC-B6E72951F3A1}" srcOrd="0" destOrd="0" presId="urn:microsoft.com/office/officeart/2008/layout/VerticalAccentList"/>
    <dgm:cxn modelId="{DC600F47-69AF-44CC-9386-7081B2A6EE32}" type="presParOf" srcId="{570BC0ED-8136-46FE-8A3E-D41D3A076990}" destId="{797F0632-D27B-4567-BD0F-57F589A8D054}" srcOrd="1" destOrd="0" presId="urn:microsoft.com/office/officeart/2008/layout/VerticalAccentList"/>
    <dgm:cxn modelId="{F2AD8E06-955D-40E5-BE54-19FE0257422B}" type="presParOf" srcId="{570BC0ED-8136-46FE-8A3E-D41D3A076990}" destId="{5B082743-6CB0-4D78-BCC1-EDB202BD1934}" srcOrd="2" destOrd="0" presId="urn:microsoft.com/office/officeart/2008/layout/VerticalAccentList"/>
    <dgm:cxn modelId="{3BA8E49C-8EBA-4772-AAF7-6C539DD1A079}" type="presParOf" srcId="{570BC0ED-8136-46FE-8A3E-D41D3A076990}" destId="{76BBFFAF-07E2-4E30-9CBE-156753741664}" srcOrd="3" destOrd="0" presId="urn:microsoft.com/office/officeart/2008/layout/VerticalAccentList"/>
    <dgm:cxn modelId="{A106A162-4214-4371-B4E4-EC65F6108217}" type="presParOf" srcId="{570BC0ED-8136-46FE-8A3E-D41D3A076990}" destId="{6DBCC8B3-B423-4B0C-AFD7-1FFE7564147B}" srcOrd="4" destOrd="0" presId="urn:microsoft.com/office/officeart/2008/layout/VerticalAccentList"/>
    <dgm:cxn modelId="{83654FD6-BC6C-41EA-9BB6-097ACD0ED9CC}" type="presParOf" srcId="{570BC0ED-8136-46FE-8A3E-D41D3A076990}" destId="{A5F4995B-1B94-44F9-98B0-9FC6B469E720}" srcOrd="5" destOrd="0" presId="urn:microsoft.com/office/officeart/2008/layout/VerticalAccentList"/>
    <dgm:cxn modelId="{16A34F58-F860-4A96-96E8-FA8764A3AA0D}" type="presParOf" srcId="{570BC0ED-8136-46FE-8A3E-D41D3A076990}" destId="{C9DEC9B4-0C35-40F3-9F63-2A7A9C7B6172}" srcOrd="6" destOrd="0" presId="urn:microsoft.com/office/officeart/2008/layout/VerticalAccentList"/>
    <dgm:cxn modelId="{437B1296-EF51-4F23-8BDD-BA41B1BC9582}" type="presParOf" srcId="{C8E079D3-4EB5-400B-A972-883B617112E8}" destId="{89943ACB-B988-4D24-9DA1-792D43BA12FA}" srcOrd="11" destOrd="0" presId="urn:microsoft.com/office/officeart/2008/layout/VerticalAccentList"/>
    <dgm:cxn modelId="{73CB4F6C-08EF-45E1-AFED-BB4C3927979A}" type="presParOf" srcId="{C8E079D3-4EB5-400B-A972-883B617112E8}" destId="{3E96A529-6AAD-4EE6-8C0B-CA50B4C495F7}" srcOrd="12" destOrd="0" presId="urn:microsoft.com/office/officeart/2008/layout/VerticalAccentList"/>
    <dgm:cxn modelId="{1D6B919E-F0CD-4E2C-8A9A-800816B54E70}" type="presParOf" srcId="{3E96A529-6AAD-4EE6-8C0B-CA50B4C495F7}" destId="{EC3955CC-DA32-411F-806E-971328451D7A}" srcOrd="0" destOrd="0" presId="urn:microsoft.com/office/officeart/2008/layout/VerticalAccentList"/>
    <dgm:cxn modelId="{F50F11CA-4652-4208-A9FF-8CE73F5FEC29}" type="presParOf" srcId="{C8E079D3-4EB5-400B-A972-883B617112E8}" destId="{F7EC4A00-ADB4-45EA-82F9-55FD9407D0B5}" srcOrd="13" destOrd="0" presId="urn:microsoft.com/office/officeart/2008/layout/VerticalAccentList"/>
    <dgm:cxn modelId="{70D478A1-BAAD-454F-B3CF-E4D39E1C3471}" type="presParOf" srcId="{F7EC4A00-ADB4-45EA-82F9-55FD9407D0B5}" destId="{157464E0-A7D8-477E-B0A7-FB11EDBEEC16}" srcOrd="0" destOrd="0" presId="urn:microsoft.com/office/officeart/2008/layout/VerticalAccentList"/>
    <dgm:cxn modelId="{B2784A8A-1D82-4E86-BC96-899B755707CF}" type="presParOf" srcId="{F7EC4A00-ADB4-45EA-82F9-55FD9407D0B5}" destId="{DF271E0E-4C97-475A-92A1-4E92B8312D9E}" srcOrd="1" destOrd="0" presId="urn:microsoft.com/office/officeart/2008/layout/VerticalAccentList"/>
    <dgm:cxn modelId="{F3136A16-0D06-4B3C-B78A-54832CCDE06A}" type="presParOf" srcId="{F7EC4A00-ADB4-45EA-82F9-55FD9407D0B5}" destId="{6581A97F-0184-4B41-83FC-18CEAE631D38}" srcOrd="2" destOrd="0" presId="urn:microsoft.com/office/officeart/2008/layout/VerticalAccentList"/>
    <dgm:cxn modelId="{EB376353-E2C1-4773-B2B6-9E676EDFC482}" type="presParOf" srcId="{F7EC4A00-ADB4-45EA-82F9-55FD9407D0B5}" destId="{65BE9F19-1D91-4257-882C-01C674F8C950}" srcOrd="3" destOrd="0" presId="urn:microsoft.com/office/officeart/2008/layout/VerticalAccentList"/>
    <dgm:cxn modelId="{72BC2F55-DEAA-413C-83D1-B33CBFBA5BD8}" type="presParOf" srcId="{F7EC4A00-ADB4-45EA-82F9-55FD9407D0B5}" destId="{785605A5-8402-41F8-B49F-5E447463FD38}" srcOrd="4" destOrd="0" presId="urn:microsoft.com/office/officeart/2008/layout/VerticalAccentList"/>
    <dgm:cxn modelId="{3D7EFE60-73D5-42F3-B85B-335BD8D3CE10}" type="presParOf" srcId="{F7EC4A00-ADB4-45EA-82F9-55FD9407D0B5}" destId="{6CDA671B-8DC1-4E6F-ADEC-71836EFD3EC8}" srcOrd="5" destOrd="0" presId="urn:microsoft.com/office/officeart/2008/layout/VerticalAccentList"/>
    <dgm:cxn modelId="{865234E7-3C55-48D7-876C-BB6B7F488F70}" type="presParOf" srcId="{F7EC4A00-ADB4-45EA-82F9-55FD9407D0B5}" destId="{21142D1E-DA74-4359-8219-1A0B5AEDF53A}" srcOrd="6" destOrd="0" presId="urn:microsoft.com/office/officeart/2008/layout/VerticalAccentList"/>
    <dgm:cxn modelId="{A750C7B5-E162-4620-A1FC-8B3BE51CCBDE}" type="presParOf" srcId="{C8E079D3-4EB5-400B-A972-883B617112E8}" destId="{5CFB3A40-0028-44F7-A5C2-36D8FCC74DA2}" srcOrd="14" destOrd="0" presId="urn:microsoft.com/office/officeart/2008/layout/VerticalAccentList"/>
    <dgm:cxn modelId="{DE8D027B-E737-43C0-BD86-78DAC532F23C}" type="presParOf" srcId="{C8E079D3-4EB5-400B-A972-883B617112E8}" destId="{9F6CFAA0-0D67-48FA-9057-D3D574CF8248}" srcOrd="15" destOrd="0" presId="urn:microsoft.com/office/officeart/2008/layout/VerticalAccentList"/>
    <dgm:cxn modelId="{3D7FDB43-DC74-45F6-B630-830975181BAA}" type="presParOf" srcId="{9F6CFAA0-0D67-48FA-9057-D3D574CF8248}" destId="{CD768829-4BFA-48E7-B433-FAA5D7A4E1C8}" srcOrd="0" destOrd="0" presId="urn:microsoft.com/office/officeart/2008/layout/VerticalAccentList"/>
    <dgm:cxn modelId="{E95D8537-7EE9-4130-9F93-DF19585BD3DF}" type="presParOf" srcId="{C8E079D3-4EB5-400B-A972-883B617112E8}" destId="{409E7E7F-071F-4915-92DA-01546EC1E803}" srcOrd="16" destOrd="0" presId="urn:microsoft.com/office/officeart/2008/layout/VerticalAccentList"/>
    <dgm:cxn modelId="{28F2BDA8-A2D0-4E7A-9F52-43F004739875}" type="presParOf" srcId="{409E7E7F-071F-4915-92DA-01546EC1E803}" destId="{E781409B-0149-46DD-BD64-1A0F0B74DB16}" srcOrd="0" destOrd="0" presId="urn:microsoft.com/office/officeart/2008/layout/VerticalAccentList"/>
    <dgm:cxn modelId="{4C9489DD-8AC7-4209-8319-6147C1EEEE9C}" type="presParOf" srcId="{409E7E7F-071F-4915-92DA-01546EC1E803}" destId="{60A6D5C1-F78A-4BB6-BC76-4B949AC0DAD7}" srcOrd="1" destOrd="0" presId="urn:microsoft.com/office/officeart/2008/layout/VerticalAccentList"/>
    <dgm:cxn modelId="{8C07BAB1-5F68-4DD6-A981-1231D48FC641}" type="presParOf" srcId="{409E7E7F-071F-4915-92DA-01546EC1E803}" destId="{B8701490-59A3-41A9-82DF-C22CB3CB6C7D}" srcOrd="2" destOrd="0" presId="urn:microsoft.com/office/officeart/2008/layout/VerticalAccentList"/>
    <dgm:cxn modelId="{334868A0-8DD5-496F-9677-1F267CE8EB5E}" type="presParOf" srcId="{409E7E7F-071F-4915-92DA-01546EC1E803}" destId="{56AD3BC2-D459-4DA9-A015-44EECFF25515}" srcOrd="3" destOrd="0" presId="urn:microsoft.com/office/officeart/2008/layout/VerticalAccentList"/>
    <dgm:cxn modelId="{4012BD73-8133-430A-9915-2BC75C5FAE59}" type="presParOf" srcId="{409E7E7F-071F-4915-92DA-01546EC1E803}" destId="{E8B14D52-2DD9-435A-852F-B5F1CB0E220B}" srcOrd="4" destOrd="0" presId="urn:microsoft.com/office/officeart/2008/layout/VerticalAccentList"/>
    <dgm:cxn modelId="{43BDD99B-40A4-488A-8D53-4B3BC0D92194}" type="presParOf" srcId="{409E7E7F-071F-4915-92DA-01546EC1E803}" destId="{34C24237-97B1-4399-B37B-DDB4EA00EB28}" srcOrd="5" destOrd="0" presId="urn:microsoft.com/office/officeart/2008/layout/VerticalAccentList"/>
    <dgm:cxn modelId="{B2F7A2A7-4E76-49E2-8B9D-311DBC494029}" type="presParOf" srcId="{409E7E7F-071F-4915-92DA-01546EC1E803}" destId="{477445EA-69EF-415E-A094-BCACDD8292BB}" srcOrd="6" destOrd="0" presId="urn:microsoft.com/office/officeart/2008/layout/VerticalAccentList"/>
    <dgm:cxn modelId="{26E6826E-B245-4F7C-88A6-E8C3E0177B5A}" type="presParOf" srcId="{C8E079D3-4EB5-400B-A972-883B617112E8}" destId="{2D0BB541-E628-4695-8455-48A5D47F23CA}" srcOrd="17" destOrd="0" presId="urn:microsoft.com/office/officeart/2008/layout/VerticalAccentList"/>
    <dgm:cxn modelId="{B3BE1E20-C039-45FD-9501-4509050DF8BD}" type="presParOf" srcId="{C8E079D3-4EB5-400B-A972-883B617112E8}" destId="{090BD22C-965F-4DFE-9D94-90F82291A937}" srcOrd="18" destOrd="0" presId="urn:microsoft.com/office/officeart/2008/layout/VerticalAccentList"/>
    <dgm:cxn modelId="{9F4B17BD-7952-404C-A2A7-099F21633366}" type="presParOf" srcId="{090BD22C-965F-4DFE-9D94-90F82291A937}" destId="{DCA8A4EF-B1E1-4E5B-BBE1-B536C5B7B898}" srcOrd="0" destOrd="0" presId="urn:microsoft.com/office/officeart/2008/layout/VerticalAccentList"/>
    <dgm:cxn modelId="{0E5C75A9-18A7-4556-8785-8250C4C8F9CE}" type="presParOf" srcId="{C8E079D3-4EB5-400B-A972-883B617112E8}" destId="{1FC82E34-6FF4-4915-926E-9E3E3A5F8C37}" srcOrd="19" destOrd="0" presId="urn:microsoft.com/office/officeart/2008/layout/VerticalAccentList"/>
    <dgm:cxn modelId="{9B71DA5D-20D6-4060-9D7D-6EB57B505FA7}" type="presParOf" srcId="{1FC82E34-6FF4-4915-926E-9E3E3A5F8C37}" destId="{BD44EBBD-2282-4307-8D5D-E80EBAE8EDCF}" srcOrd="0" destOrd="0" presId="urn:microsoft.com/office/officeart/2008/layout/VerticalAccentList"/>
    <dgm:cxn modelId="{88FE4822-9DBD-4A94-BA8C-7473637EAD64}" type="presParOf" srcId="{1FC82E34-6FF4-4915-926E-9E3E3A5F8C37}" destId="{7CD8438F-39D1-47DC-A5B3-E61627DF056F}" srcOrd="1" destOrd="0" presId="urn:microsoft.com/office/officeart/2008/layout/VerticalAccentList"/>
    <dgm:cxn modelId="{EA7B65DF-5A57-47F0-848A-CC151D642252}" type="presParOf" srcId="{1FC82E34-6FF4-4915-926E-9E3E3A5F8C37}" destId="{E432094F-F2DC-4446-8D0F-5C85C86539D0}" srcOrd="2" destOrd="0" presId="urn:microsoft.com/office/officeart/2008/layout/VerticalAccentList"/>
    <dgm:cxn modelId="{4D642CE8-C6E3-4626-974A-7C977AA59503}" type="presParOf" srcId="{1FC82E34-6FF4-4915-926E-9E3E3A5F8C37}" destId="{182E79F7-371B-48E6-BC4B-9453998AFF82}" srcOrd="3" destOrd="0" presId="urn:microsoft.com/office/officeart/2008/layout/VerticalAccentList"/>
    <dgm:cxn modelId="{2CD0660E-F35D-4EF4-A576-B1E1CF851A53}" type="presParOf" srcId="{1FC82E34-6FF4-4915-926E-9E3E3A5F8C37}" destId="{37F973C0-692B-46E0-BC7E-F46F9A1BA1EB}" srcOrd="4" destOrd="0" presId="urn:microsoft.com/office/officeart/2008/layout/VerticalAccentList"/>
    <dgm:cxn modelId="{F9982B00-0C92-4F90-BEE0-82E215E045A0}" type="presParOf" srcId="{1FC82E34-6FF4-4915-926E-9E3E3A5F8C37}" destId="{4EB2A925-3224-42CC-879E-4E6135CDCC00}" srcOrd="5" destOrd="0" presId="urn:microsoft.com/office/officeart/2008/layout/VerticalAccentList"/>
    <dgm:cxn modelId="{15D91D5B-D588-4716-B19A-6D51B70400EB}" type="presParOf" srcId="{1FC82E34-6FF4-4915-926E-9E3E3A5F8C37}" destId="{4DB9ED84-4BD9-4682-807D-EB794FCCACCA}"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52DAAFD7-4526-498A-AEC3-F50C5F5FA890}" type="doc">
      <dgm:prSet loTypeId="urn:microsoft.com/office/officeart/2005/8/layout/hList1" loCatId="list" qsTypeId="urn:microsoft.com/office/officeart/2005/8/quickstyle/3d2" qsCatId="3D" csTypeId="urn:microsoft.com/office/officeart/2005/8/colors/colorful1" csCatId="colorful" phldr="1"/>
      <dgm:spPr/>
      <dgm:t>
        <a:bodyPr/>
        <a:lstStyle/>
        <a:p>
          <a:endParaRPr lang="ru-RU"/>
        </a:p>
      </dgm:t>
    </dgm:pt>
    <dgm:pt modelId="{3E89B0EF-E9E8-4D9A-992B-0DFDF3AFCE86}">
      <dgm:prSet phldrT="[Текст]" custT="1"/>
      <dgm:spPr>
        <a:solidFill>
          <a:srgbClr val="00B0F0"/>
        </a:solidFill>
      </dgm:spPr>
      <dgm:t>
        <a:bodyPr/>
        <a:lstStyle/>
        <a:p>
          <a:r>
            <a:rPr lang="ru-RU" sz="2400" b="1" u="none" dirty="0" smtClean="0">
              <a:solidFill>
                <a:schemeClr val="tx1"/>
              </a:solidFill>
              <a:latin typeface="Times New Roman" pitchFamily="18" charset="0"/>
              <a:cs typeface="Times New Roman" pitchFamily="18" charset="0"/>
            </a:rPr>
            <a:t>Неналоговые доходы</a:t>
          </a:r>
          <a:endParaRPr lang="ru-RU" sz="2400" b="1" u="none" dirty="0">
            <a:solidFill>
              <a:schemeClr val="tx1"/>
            </a:solidFill>
            <a:latin typeface="Times New Roman" pitchFamily="18" charset="0"/>
            <a:cs typeface="Times New Roman" pitchFamily="18" charset="0"/>
          </a:endParaRPr>
        </a:p>
      </dgm:t>
    </dgm:pt>
    <dgm:pt modelId="{E3992D03-922B-46DD-AD2C-72E4C3DD285A}" type="parTrans" cxnId="{21E6A77D-33A1-4F90-A6ED-479931EEE89C}">
      <dgm:prSet/>
      <dgm:spPr/>
      <dgm:t>
        <a:bodyPr/>
        <a:lstStyle/>
        <a:p>
          <a:endParaRPr lang="ru-RU"/>
        </a:p>
      </dgm:t>
    </dgm:pt>
    <dgm:pt modelId="{1018CFCF-8F40-4A26-A438-77633ABA30F9}" type="sibTrans" cxnId="{21E6A77D-33A1-4F90-A6ED-479931EEE89C}">
      <dgm:prSet/>
      <dgm:spPr/>
      <dgm:t>
        <a:bodyPr/>
        <a:lstStyle/>
        <a:p>
          <a:endParaRPr lang="ru-RU"/>
        </a:p>
      </dgm:t>
    </dgm:pt>
    <dgm:pt modelId="{470F1AF0-8DCD-49AD-A5BA-DDD95E8A41E3}">
      <dgm:prSet phldrT="[Текст]" custT="1"/>
      <dgm:spPr>
        <a:solidFill>
          <a:srgbClr val="00B050"/>
        </a:solidFill>
      </dgm:spPr>
      <dgm:t>
        <a:bodyPr/>
        <a:lstStyle/>
        <a:p>
          <a:r>
            <a:rPr lang="ru-RU" sz="2400" b="1" smtClean="0">
              <a:solidFill>
                <a:schemeClr val="tx1"/>
              </a:solidFill>
              <a:latin typeface="Times New Roman" pitchFamily="18" charset="0"/>
              <a:cs typeface="Times New Roman" pitchFamily="18" charset="0"/>
            </a:rPr>
            <a:t>Безвозмездные поступления</a:t>
          </a:r>
          <a:endParaRPr lang="ru-RU" sz="2400" dirty="0">
            <a:solidFill>
              <a:schemeClr val="tx1"/>
            </a:solidFill>
            <a:latin typeface="Times New Roman" pitchFamily="18" charset="0"/>
            <a:cs typeface="Times New Roman" pitchFamily="18" charset="0"/>
          </a:endParaRPr>
        </a:p>
      </dgm:t>
    </dgm:pt>
    <dgm:pt modelId="{A12130BE-1CE5-4B39-A08F-2E9C6B5AF4BE}" type="parTrans" cxnId="{20E0D0AA-AC40-43A1-8C29-FD70088588C3}">
      <dgm:prSet/>
      <dgm:spPr/>
      <dgm:t>
        <a:bodyPr/>
        <a:lstStyle/>
        <a:p>
          <a:endParaRPr lang="ru-RU"/>
        </a:p>
      </dgm:t>
    </dgm:pt>
    <dgm:pt modelId="{73C2F316-2578-48FC-ACF8-37FC3604BD81}" type="sibTrans" cxnId="{20E0D0AA-AC40-43A1-8C29-FD70088588C3}">
      <dgm:prSet/>
      <dgm:spPr/>
      <dgm:t>
        <a:bodyPr/>
        <a:lstStyle/>
        <a:p>
          <a:endParaRPr lang="ru-RU"/>
        </a:p>
      </dgm:t>
    </dgm:pt>
    <dgm:pt modelId="{DBB72BE9-22EC-4245-8EB4-149555526656}">
      <dgm:prSet/>
      <dgm:spPr>
        <a:solidFill>
          <a:srgbClr val="FFCCFF">
            <a:alpha val="90000"/>
          </a:srgbClr>
        </a:solidFill>
      </dgm:spPr>
      <dgm:t>
        <a:bodyPr/>
        <a:lstStyle/>
        <a:p>
          <a:r>
            <a:rPr lang="ru-RU" smtClean="0">
              <a:latin typeface="Times New Roman" pitchFamily="18" charset="0"/>
              <a:cs typeface="Times New Roman" pitchFamily="18" charset="0"/>
            </a:rPr>
            <a:t>Акцизы по подакцизным товарам</a:t>
          </a:r>
          <a:endParaRPr lang="ru-RU" dirty="0">
            <a:latin typeface="Times New Roman" pitchFamily="18" charset="0"/>
            <a:cs typeface="Times New Roman" pitchFamily="18" charset="0"/>
          </a:endParaRPr>
        </a:p>
      </dgm:t>
    </dgm:pt>
    <dgm:pt modelId="{3E59F700-2C4C-45B0-ABB7-899EC4074F3E}" type="parTrans" cxnId="{15F60EA2-AA42-484D-90C6-3686D9CBA8F5}">
      <dgm:prSet/>
      <dgm:spPr/>
      <dgm:t>
        <a:bodyPr/>
        <a:lstStyle/>
        <a:p>
          <a:endParaRPr lang="ru-RU"/>
        </a:p>
      </dgm:t>
    </dgm:pt>
    <dgm:pt modelId="{B09F6472-5D74-4942-9733-3DB4A1D6F6F0}" type="sibTrans" cxnId="{15F60EA2-AA42-484D-90C6-3686D9CBA8F5}">
      <dgm:prSet/>
      <dgm:spPr/>
      <dgm:t>
        <a:bodyPr/>
        <a:lstStyle/>
        <a:p>
          <a:endParaRPr lang="ru-RU"/>
        </a:p>
      </dgm:t>
    </dgm:pt>
    <dgm:pt modelId="{0764ACB1-EE5A-46F2-8EB1-648967305C65}">
      <dgm:prSet/>
      <dgm:spPr>
        <a:solidFill>
          <a:srgbClr val="FFCCFF">
            <a:alpha val="90000"/>
          </a:srgbClr>
        </a:solidFill>
      </dgm:spPr>
      <dgm:t>
        <a:bodyPr/>
        <a:lstStyle/>
        <a:p>
          <a:r>
            <a:rPr lang="ru-RU" dirty="0" smtClean="0">
              <a:latin typeface="Times New Roman" pitchFamily="18" charset="0"/>
              <a:cs typeface="Times New Roman" pitchFamily="18" charset="0"/>
            </a:rPr>
            <a:t>Налог, взимаемый в связи с применением упрощенной системы налогообложения</a:t>
          </a:r>
          <a:endParaRPr lang="ru-RU" dirty="0">
            <a:latin typeface="Times New Roman" pitchFamily="18" charset="0"/>
            <a:cs typeface="Times New Roman" pitchFamily="18" charset="0"/>
          </a:endParaRPr>
        </a:p>
      </dgm:t>
    </dgm:pt>
    <dgm:pt modelId="{5535FECB-CBCB-4A1D-A8AB-E83724F53AEB}" type="parTrans" cxnId="{A25E2C01-F655-4979-96E0-97034E28BAD5}">
      <dgm:prSet/>
      <dgm:spPr/>
      <dgm:t>
        <a:bodyPr/>
        <a:lstStyle/>
        <a:p>
          <a:endParaRPr lang="ru-RU"/>
        </a:p>
      </dgm:t>
    </dgm:pt>
    <dgm:pt modelId="{E42D6B7D-33D6-40AB-8802-42C63DC23730}" type="sibTrans" cxnId="{A25E2C01-F655-4979-96E0-97034E28BAD5}">
      <dgm:prSet/>
      <dgm:spPr/>
      <dgm:t>
        <a:bodyPr/>
        <a:lstStyle/>
        <a:p>
          <a:endParaRPr lang="ru-RU"/>
        </a:p>
      </dgm:t>
    </dgm:pt>
    <dgm:pt modelId="{67566A08-30D6-40F7-8021-53EA8E7EFCFD}">
      <dgm:prSet/>
      <dgm:spPr>
        <a:solidFill>
          <a:srgbClr val="FFCCFF">
            <a:alpha val="90000"/>
          </a:srgbClr>
        </a:solidFill>
      </dgm:spPr>
      <dgm:t>
        <a:bodyPr/>
        <a:lstStyle/>
        <a:p>
          <a:r>
            <a:rPr lang="ru-RU" smtClean="0">
              <a:latin typeface="Times New Roman" pitchFamily="18" charset="0"/>
              <a:cs typeface="Times New Roman" pitchFamily="18" charset="0"/>
            </a:rPr>
            <a:t>Единый налог на вмененный доход для отдельных видов деятельности</a:t>
          </a:r>
          <a:endParaRPr lang="ru-RU" dirty="0">
            <a:latin typeface="Times New Roman" pitchFamily="18" charset="0"/>
            <a:cs typeface="Times New Roman" pitchFamily="18" charset="0"/>
          </a:endParaRPr>
        </a:p>
      </dgm:t>
    </dgm:pt>
    <dgm:pt modelId="{8B9A2152-8C9D-4A0C-9FDA-71EA0D076795}" type="parTrans" cxnId="{9960358C-DAB8-427F-B174-22E06CB02964}">
      <dgm:prSet/>
      <dgm:spPr/>
      <dgm:t>
        <a:bodyPr/>
        <a:lstStyle/>
        <a:p>
          <a:endParaRPr lang="ru-RU"/>
        </a:p>
      </dgm:t>
    </dgm:pt>
    <dgm:pt modelId="{BEF48944-610D-4BDE-BADD-5AAB7F793A70}" type="sibTrans" cxnId="{9960358C-DAB8-427F-B174-22E06CB02964}">
      <dgm:prSet/>
      <dgm:spPr/>
      <dgm:t>
        <a:bodyPr/>
        <a:lstStyle/>
        <a:p>
          <a:endParaRPr lang="ru-RU"/>
        </a:p>
      </dgm:t>
    </dgm:pt>
    <dgm:pt modelId="{E4681EFC-4A75-4900-96DB-74434FE57A4B}">
      <dgm:prSet/>
      <dgm:spPr>
        <a:solidFill>
          <a:srgbClr val="FFCCFF">
            <a:alpha val="90000"/>
          </a:srgbClr>
        </a:solidFill>
      </dgm:spPr>
      <dgm:t>
        <a:bodyPr/>
        <a:lstStyle/>
        <a:p>
          <a:r>
            <a:rPr lang="ru-RU" smtClean="0">
              <a:latin typeface="Times New Roman" pitchFamily="18" charset="0"/>
              <a:cs typeface="Times New Roman" pitchFamily="18" charset="0"/>
            </a:rPr>
            <a:t>Единый сельскохозяйственный налог</a:t>
          </a:r>
          <a:endParaRPr lang="ru-RU" dirty="0">
            <a:latin typeface="Times New Roman" pitchFamily="18" charset="0"/>
            <a:cs typeface="Times New Roman" pitchFamily="18" charset="0"/>
          </a:endParaRPr>
        </a:p>
      </dgm:t>
    </dgm:pt>
    <dgm:pt modelId="{BC5A2096-28D9-4609-8BFB-98EF04EFDA9E}" type="parTrans" cxnId="{B3AF685F-1FEE-4505-98DA-AEB5D0ED512F}">
      <dgm:prSet/>
      <dgm:spPr/>
      <dgm:t>
        <a:bodyPr/>
        <a:lstStyle/>
        <a:p>
          <a:endParaRPr lang="ru-RU"/>
        </a:p>
      </dgm:t>
    </dgm:pt>
    <dgm:pt modelId="{7717080D-C438-4F17-83BE-44885AD61DC9}" type="sibTrans" cxnId="{B3AF685F-1FEE-4505-98DA-AEB5D0ED512F}">
      <dgm:prSet/>
      <dgm:spPr/>
      <dgm:t>
        <a:bodyPr/>
        <a:lstStyle/>
        <a:p>
          <a:endParaRPr lang="ru-RU"/>
        </a:p>
      </dgm:t>
    </dgm:pt>
    <dgm:pt modelId="{D2C9B63A-B57E-47D8-85A4-7D1700B6E759}">
      <dgm:prSet/>
      <dgm:spPr>
        <a:solidFill>
          <a:srgbClr val="FFCCFF">
            <a:alpha val="90000"/>
          </a:srgbClr>
        </a:solidFill>
      </dgm:spPr>
      <dgm:t>
        <a:bodyPr/>
        <a:lstStyle/>
        <a:p>
          <a:r>
            <a:rPr lang="ru-RU" smtClean="0">
              <a:latin typeface="Times New Roman" pitchFamily="18" charset="0"/>
              <a:cs typeface="Times New Roman" pitchFamily="18" charset="0"/>
            </a:rPr>
            <a:t>Налог, взимаемый в связи с применением патентной системы налогообложения</a:t>
          </a:r>
          <a:endParaRPr lang="ru-RU" dirty="0">
            <a:latin typeface="Times New Roman" pitchFamily="18" charset="0"/>
            <a:cs typeface="Times New Roman" pitchFamily="18" charset="0"/>
          </a:endParaRPr>
        </a:p>
      </dgm:t>
    </dgm:pt>
    <dgm:pt modelId="{5C891188-2533-4F24-8CBC-DD78B71F2F83}" type="parTrans" cxnId="{523737A0-DB04-4BD4-B82D-E4C8465D929C}">
      <dgm:prSet/>
      <dgm:spPr/>
      <dgm:t>
        <a:bodyPr/>
        <a:lstStyle/>
        <a:p>
          <a:endParaRPr lang="ru-RU"/>
        </a:p>
      </dgm:t>
    </dgm:pt>
    <dgm:pt modelId="{9BCD3FFD-500D-4F75-9BF1-F86517861026}" type="sibTrans" cxnId="{523737A0-DB04-4BD4-B82D-E4C8465D929C}">
      <dgm:prSet/>
      <dgm:spPr/>
      <dgm:t>
        <a:bodyPr/>
        <a:lstStyle/>
        <a:p>
          <a:endParaRPr lang="ru-RU"/>
        </a:p>
      </dgm:t>
    </dgm:pt>
    <dgm:pt modelId="{96A2F005-A348-436E-B372-E455D3467ED3}">
      <dgm:prSet/>
      <dgm:spPr>
        <a:solidFill>
          <a:srgbClr val="FFCCFF">
            <a:alpha val="90000"/>
          </a:srgbClr>
        </a:solidFill>
      </dgm:spPr>
      <dgm:t>
        <a:bodyPr/>
        <a:lstStyle/>
        <a:p>
          <a:r>
            <a:rPr lang="ru-RU" smtClean="0">
              <a:latin typeface="Times New Roman" pitchFamily="18" charset="0"/>
              <a:cs typeface="Times New Roman" pitchFamily="18" charset="0"/>
            </a:rPr>
            <a:t>Государственная пошлина </a:t>
          </a:r>
          <a:endParaRPr lang="ru-RU" dirty="0">
            <a:latin typeface="Times New Roman" pitchFamily="18" charset="0"/>
            <a:cs typeface="Times New Roman" pitchFamily="18" charset="0"/>
          </a:endParaRPr>
        </a:p>
      </dgm:t>
    </dgm:pt>
    <dgm:pt modelId="{FCAE1638-7982-4FA8-A6C9-7540BC798875}" type="parTrans" cxnId="{B7B40D36-D8F8-41C4-BBB9-C37C45370F05}">
      <dgm:prSet/>
      <dgm:spPr/>
      <dgm:t>
        <a:bodyPr/>
        <a:lstStyle/>
        <a:p>
          <a:endParaRPr lang="ru-RU"/>
        </a:p>
      </dgm:t>
    </dgm:pt>
    <dgm:pt modelId="{28872DBE-1A3B-492E-969E-38B7E0025ADF}" type="sibTrans" cxnId="{B7B40D36-D8F8-41C4-BBB9-C37C45370F05}">
      <dgm:prSet/>
      <dgm:spPr/>
      <dgm:t>
        <a:bodyPr/>
        <a:lstStyle/>
        <a:p>
          <a:endParaRPr lang="ru-RU"/>
        </a:p>
      </dgm:t>
    </dgm:pt>
    <dgm:pt modelId="{2064CE6E-D6D7-42AA-8757-8A7DF85EB7AF}">
      <dgm:prSet phldrT="[Текст]"/>
      <dgm:spPr>
        <a:solidFill>
          <a:srgbClr val="FFCCFF">
            <a:alpha val="90000"/>
          </a:srgbClr>
        </a:solidFill>
      </dgm:spPr>
      <dgm:t>
        <a:bodyPr/>
        <a:lstStyle/>
        <a:p>
          <a:r>
            <a:rPr lang="ru-RU" smtClean="0">
              <a:latin typeface="Times New Roman" pitchFamily="18" charset="0"/>
              <a:cs typeface="Times New Roman" pitchFamily="18" charset="0"/>
            </a:rPr>
            <a:t>Налог на доходы физических лиц</a:t>
          </a:r>
          <a:endParaRPr lang="ru-RU" dirty="0">
            <a:latin typeface="Times New Roman" pitchFamily="18" charset="0"/>
            <a:cs typeface="Times New Roman" pitchFamily="18" charset="0"/>
          </a:endParaRPr>
        </a:p>
      </dgm:t>
    </dgm:pt>
    <dgm:pt modelId="{E762C714-313B-4360-8DD6-91EE0785C32B}" type="parTrans" cxnId="{2F1DD683-2590-468D-B626-71A24FA2F9F7}">
      <dgm:prSet/>
      <dgm:spPr/>
      <dgm:t>
        <a:bodyPr/>
        <a:lstStyle/>
        <a:p>
          <a:endParaRPr lang="ru-RU"/>
        </a:p>
      </dgm:t>
    </dgm:pt>
    <dgm:pt modelId="{B20C0959-7AD3-4AC6-9253-6A530A43C76D}" type="sibTrans" cxnId="{2F1DD683-2590-468D-B626-71A24FA2F9F7}">
      <dgm:prSet/>
      <dgm:spPr/>
      <dgm:t>
        <a:bodyPr/>
        <a:lstStyle/>
        <a:p>
          <a:endParaRPr lang="ru-RU"/>
        </a:p>
      </dgm:t>
    </dgm:pt>
    <dgm:pt modelId="{9ACF4B8C-C024-435B-B644-048CD209F639}">
      <dgm:prSet phldrT="[Текст]" custT="1"/>
      <dgm:spPr>
        <a:solidFill>
          <a:srgbClr val="C18DBF"/>
        </a:solidFill>
      </dgm:spPr>
      <dgm:t>
        <a:bodyPr/>
        <a:lstStyle/>
        <a:p>
          <a:r>
            <a:rPr lang="ru-RU" sz="2400" b="1" dirty="0" smtClean="0">
              <a:solidFill>
                <a:schemeClr val="tx1"/>
              </a:solidFill>
              <a:latin typeface="Times New Roman" pitchFamily="18" charset="0"/>
              <a:cs typeface="Times New Roman" pitchFamily="18" charset="0"/>
            </a:rPr>
            <a:t>Налоговые доходы</a:t>
          </a:r>
          <a:endParaRPr lang="ru-RU" sz="2400" b="1" dirty="0">
            <a:solidFill>
              <a:schemeClr val="tx1"/>
            </a:solidFill>
            <a:latin typeface="Times New Roman" pitchFamily="18" charset="0"/>
            <a:cs typeface="Times New Roman" pitchFamily="18" charset="0"/>
          </a:endParaRPr>
        </a:p>
      </dgm:t>
    </dgm:pt>
    <dgm:pt modelId="{B6C11CF6-28D3-4509-8E63-181F7FE52BC3}" type="sibTrans" cxnId="{0E473707-6B71-49A7-B541-30313B2C8AE6}">
      <dgm:prSet/>
      <dgm:spPr/>
      <dgm:t>
        <a:bodyPr/>
        <a:lstStyle/>
        <a:p>
          <a:endParaRPr lang="ru-RU"/>
        </a:p>
      </dgm:t>
    </dgm:pt>
    <dgm:pt modelId="{C6BED6DD-469D-4268-899F-BF371957D9A1}" type="parTrans" cxnId="{0E473707-6B71-49A7-B541-30313B2C8AE6}">
      <dgm:prSet/>
      <dgm:spPr/>
      <dgm:t>
        <a:bodyPr/>
        <a:lstStyle/>
        <a:p>
          <a:endParaRPr lang="ru-RU"/>
        </a:p>
      </dgm:t>
    </dgm:pt>
    <dgm:pt modelId="{7E3984CC-2B07-4FCD-8E6B-5520923E44CC}">
      <dgm:prSet phldrT="[Текст]"/>
      <dgm:spPr>
        <a:solidFill>
          <a:srgbClr val="C7F6FB">
            <a:alpha val="89804"/>
          </a:srgbClr>
        </a:solidFill>
      </dgm:spPr>
      <dgm:t>
        <a:bodyPr/>
        <a:lstStyle/>
        <a:p>
          <a:r>
            <a:rPr lang="ru-RU"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endParaRPr lang="ru-RU" dirty="0">
            <a:latin typeface="Times New Roman" pitchFamily="18" charset="0"/>
            <a:cs typeface="Times New Roman" pitchFamily="18" charset="0"/>
          </a:endParaRPr>
        </a:p>
      </dgm:t>
    </dgm:pt>
    <dgm:pt modelId="{2C6AE0C4-5A2E-4DBF-B2C1-802EF1530793}" type="parTrans" cxnId="{8F73D47E-20BD-48E4-A9C0-49360F9875ED}">
      <dgm:prSet/>
      <dgm:spPr/>
      <dgm:t>
        <a:bodyPr/>
        <a:lstStyle/>
        <a:p>
          <a:endParaRPr lang="ru-RU"/>
        </a:p>
      </dgm:t>
    </dgm:pt>
    <dgm:pt modelId="{0C138270-F062-47A6-B919-49FFCDFAE801}" type="sibTrans" cxnId="{8F73D47E-20BD-48E4-A9C0-49360F9875ED}">
      <dgm:prSet/>
      <dgm:spPr/>
      <dgm:t>
        <a:bodyPr/>
        <a:lstStyle/>
        <a:p>
          <a:endParaRPr lang="ru-RU"/>
        </a:p>
      </dgm:t>
    </dgm:pt>
    <dgm:pt modelId="{3405CB63-18DF-48CE-8E1D-6A1DA5A119E4}">
      <dgm:prSet/>
      <dgm:spPr>
        <a:solidFill>
          <a:srgbClr val="C7F6FB">
            <a:alpha val="89804"/>
          </a:srgbClr>
        </a:solidFill>
      </dgm:spPr>
      <dgm:t>
        <a:bodyPr/>
        <a:lstStyle/>
        <a:p>
          <a:r>
            <a:rPr lang="ru-RU" smtClean="0">
              <a:latin typeface="Times New Roman" pitchFamily="18" charset="0"/>
              <a:cs typeface="Times New Roman" pitchFamily="18" charset="0"/>
            </a:rPr>
            <a:t>Платежи при пользовании природными ресурсами</a:t>
          </a:r>
          <a:endParaRPr lang="ru-RU" dirty="0">
            <a:latin typeface="Times New Roman" pitchFamily="18" charset="0"/>
            <a:cs typeface="Times New Roman" pitchFamily="18" charset="0"/>
          </a:endParaRPr>
        </a:p>
      </dgm:t>
    </dgm:pt>
    <dgm:pt modelId="{C8704DC8-57B7-4990-B3FA-065BF5F481D9}" type="parTrans" cxnId="{8AA602F7-E90B-450D-B6DD-9363C1F65020}">
      <dgm:prSet/>
      <dgm:spPr/>
      <dgm:t>
        <a:bodyPr/>
        <a:lstStyle/>
        <a:p>
          <a:endParaRPr lang="ru-RU"/>
        </a:p>
      </dgm:t>
    </dgm:pt>
    <dgm:pt modelId="{9F921E05-81B7-467D-8786-322090EC3265}" type="sibTrans" cxnId="{8AA602F7-E90B-450D-B6DD-9363C1F65020}">
      <dgm:prSet/>
      <dgm:spPr/>
      <dgm:t>
        <a:bodyPr/>
        <a:lstStyle/>
        <a:p>
          <a:endParaRPr lang="ru-RU"/>
        </a:p>
      </dgm:t>
    </dgm:pt>
    <dgm:pt modelId="{A2F6466A-05FE-4362-A23E-8A5AFED3553A}">
      <dgm:prSet/>
      <dgm:spPr>
        <a:solidFill>
          <a:srgbClr val="C7F6FB">
            <a:alpha val="89804"/>
          </a:srgbClr>
        </a:solidFill>
      </dgm:spPr>
      <dgm:t>
        <a:bodyPr/>
        <a:lstStyle/>
        <a:p>
          <a:r>
            <a:rPr lang="ru-RU" smtClean="0">
              <a:latin typeface="Times New Roman" pitchFamily="18" charset="0"/>
              <a:cs typeface="Times New Roman" pitchFamily="18" charset="0"/>
            </a:rPr>
            <a:t>Доходы от оказания платных услуг (работ) и компенсации затрат государства</a:t>
          </a:r>
          <a:endParaRPr lang="ru-RU" dirty="0">
            <a:latin typeface="Times New Roman" pitchFamily="18" charset="0"/>
            <a:cs typeface="Times New Roman" pitchFamily="18" charset="0"/>
          </a:endParaRPr>
        </a:p>
      </dgm:t>
    </dgm:pt>
    <dgm:pt modelId="{F694FB58-0B73-4215-A962-5ACD7D29A1B0}" type="parTrans" cxnId="{5BFAF811-859B-4D78-9263-0DF0B7BB3B21}">
      <dgm:prSet/>
      <dgm:spPr/>
      <dgm:t>
        <a:bodyPr/>
        <a:lstStyle/>
        <a:p>
          <a:endParaRPr lang="ru-RU"/>
        </a:p>
      </dgm:t>
    </dgm:pt>
    <dgm:pt modelId="{9D8C1BF5-235A-4020-B1C2-A7E85AEC49B9}" type="sibTrans" cxnId="{5BFAF811-859B-4D78-9263-0DF0B7BB3B21}">
      <dgm:prSet/>
      <dgm:spPr/>
      <dgm:t>
        <a:bodyPr/>
        <a:lstStyle/>
        <a:p>
          <a:endParaRPr lang="ru-RU"/>
        </a:p>
      </dgm:t>
    </dgm:pt>
    <dgm:pt modelId="{8F21FB75-1E15-4996-B9AF-A9F1390D4B97}">
      <dgm:prSet/>
      <dgm:spPr>
        <a:solidFill>
          <a:srgbClr val="C7F6FB">
            <a:alpha val="89804"/>
          </a:srgbClr>
        </a:solidFill>
      </dgm:spPr>
      <dgm:t>
        <a:bodyPr/>
        <a:lstStyle/>
        <a:p>
          <a:r>
            <a:rPr lang="ru-RU" smtClean="0">
              <a:latin typeface="Times New Roman" pitchFamily="18" charset="0"/>
              <a:cs typeface="Times New Roman" pitchFamily="18" charset="0"/>
            </a:rPr>
            <a:t>Доходы от продажи материальных и нематериальных активов</a:t>
          </a:r>
          <a:endParaRPr lang="ru-RU" dirty="0">
            <a:latin typeface="Times New Roman" pitchFamily="18" charset="0"/>
            <a:cs typeface="Times New Roman" pitchFamily="18" charset="0"/>
          </a:endParaRPr>
        </a:p>
      </dgm:t>
    </dgm:pt>
    <dgm:pt modelId="{4063E27C-D62D-4D26-BB9C-ACE9E3C56F81}" type="parTrans" cxnId="{DB43B032-8937-4B20-9E38-B446C13CEF86}">
      <dgm:prSet/>
      <dgm:spPr/>
      <dgm:t>
        <a:bodyPr/>
        <a:lstStyle/>
        <a:p>
          <a:endParaRPr lang="ru-RU"/>
        </a:p>
      </dgm:t>
    </dgm:pt>
    <dgm:pt modelId="{921266DA-C083-4B19-9DAE-AA93A4495A87}" type="sibTrans" cxnId="{DB43B032-8937-4B20-9E38-B446C13CEF86}">
      <dgm:prSet/>
      <dgm:spPr/>
      <dgm:t>
        <a:bodyPr/>
        <a:lstStyle/>
        <a:p>
          <a:endParaRPr lang="ru-RU"/>
        </a:p>
      </dgm:t>
    </dgm:pt>
    <dgm:pt modelId="{EC67B8E5-0216-41EF-A470-6D85A68DBF02}">
      <dgm:prSet/>
      <dgm:spPr>
        <a:solidFill>
          <a:srgbClr val="C7F6FB">
            <a:alpha val="89804"/>
          </a:srgbClr>
        </a:solidFill>
      </dgm:spPr>
      <dgm:t>
        <a:bodyPr/>
        <a:lstStyle/>
        <a:p>
          <a:r>
            <a:rPr lang="ru-RU" smtClean="0">
              <a:latin typeface="Times New Roman" pitchFamily="18" charset="0"/>
              <a:cs typeface="Times New Roman" pitchFamily="18" charset="0"/>
            </a:rPr>
            <a:t>Штрафы, санкции, возмещение ущерба</a:t>
          </a:r>
          <a:endParaRPr lang="ru-RU" dirty="0">
            <a:latin typeface="Times New Roman" pitchFamily="18" charset="0"/>
            <a:cs typeface="Times New Roman" pitchFamily="18" charset="0"/>
          </a:endParaRPr>
        </a:p>
      </dgm:t>
    </dgm:pt>
    <dgm:pt modelId="{6FC22CDB-85FE-4A6A-9A51-926033F08F36}" type="parTrans" cxnId="{3D94B312-AB19-4E2A-B428-6427C36D79E2}">
      <dgm:prSet/>
      <dgm:spPr/>
      <dgm:t>
        <a:bodyPr/>
        <a:lstStyle/>
        <a:p>
          <a:endParaRPr lang="ru-RU"/>
        </a:p>
      </dgm:t>
    </dgm:pt>
    <dgm:pt modelId="{0CE7C321-937C-45D3-835D-D5CB5E30068B}" type="sibTrans" cxnId="{3D94B312-AB19-4E2A-B428-6427C36D79E2}">
      <dgm:prSet/>
      <dgm:spPr/>
      <dgm:t>
        <a:bodyPr/>
        <a:lstStyle/>
        <a:p>
          <a:endParaRPr lang="ru-RU"/>
        </a:p>
      </dgm:t>
    </dgm:pt>
    <dgm:pt modelId="{4D8FA6CE-28A8-4A51-9730-BE6005DF8BBF}">
      <dgm:prSet/>
      <dgm:spPr>
        <a:solidFill>
          <a:srgbClr val="C7F6FB">
            <a:alpha val="89804"/>
          </a:srgbClr>
        </a:solidFill>
      </dgm:spPr>
      <dgm:t>
        <a:bodyPr/>
        <a:lstStyle/>
        <a:p>
          <a:r>
            <a:rPr lang="ru-RU" smtClean="0">
              <a:latin typeface="Times New Roman" pitchFamily="18" charset="0"/>
              <a:cs typeface="Times New Roman" pitchFamily="18" charset="0"/>
            </a:rPr>
            <a:t>Прочие неналоговые доходы</a:t>
          </a:r>
          <a:endParaRPr lang="ru-RU" dirty="0">
            <a:latin typeface="Times New Roman" pitchFamily="18" charset="0"/>
            <a:cs typeface="Times New Roman" pitchFamily="18" charset="0"/>
          </a:endParaRPr>
        </a:p>
      </dgm:t>
    </dgm:pt>
    <dgm:pt modelId="{DDA163B4-BF6F-40A3-8092-9F50F3FF7D87}" type="parTrans" cxnId="{52F30922-7741-424A-B890-99FAD14FA360}">
      <dgm:prSet/>
      <dgm:spPr/>
      <dgm:t>
        <a:bodyPr/>
        <a:lstStyle/>
        <a:p>
          <a:endParaRPr lang="ru-RU"/>
        </a:p>
      </dgm:t>
    </dgm:pt>
    <dgm:pt modelId="{B75F2261-A650-45FD-A191-F68316BA4D45}" type="sibTrans" cxnId="{52F30922-7741-424A-B890-99FAD14FA360}">
      <dgm:prSet/>
      <dgm:spPr/>
      <dgm:t>
        <a:bodyPr/>
        <a:lstStyle/>
        <a:p>
          <a:endParaRPr lang="ru-RU"/>
        </a:p>
      </dgm:t>
    </dgm:pt>
    <dgm:pt modelId="{6B1BAC8D-13DC-4F17-A8EF-B03F73E78133}">
      <dgm:prSet phldrT="[Текст]"/>
      <dgm:spPr>
        <a:solidFill>
          <a:schemeClr val="accent5">
            <a:lumMod val="40000"/>
            <a:lumOff val="60000"/>
            <a:alpha val="90000"/>
          </a:schemeClr>
        </a:solidFill>
      </dgm:spPr>
      <dgm:t>
        <a:bodyPr/>
        <a:lstStyle/>
        <a:p>
          <a:r>
            <a:rPr lang="ru-RU" smtClean="0">
              <a:latin typeface="Times New Roman" pitchFamily="18" charset="0"/>
              <a:cs typeface="Times New Roman" pitchFamily="18" charset="0"/>
            </a:rPr>
            <a:t>Дотации </a:t>
          </a:r>
          <a:endParaRPr lang="ru-RU" dirty="0">
            <a:latin typeface="Times New Roman" pitchFamily="18" charset="0"/>
            <a:cs typeface="Times New Roman" pitchFamily="18" charset="0"/>
          </a:endParaRPr>
        </a:p>
      </dgm:t>
    </dgm:pt>
    <dgm:pt modelId="{9BD5A9C0-1C00-4EC1-809A-EA0768307CB0}" type="parTrans" cxnId="{45FC143A-6AAB-49AC-9616-EDB739741411}">
      <dgm:prSet/>
      <dgm:spPr/>
      <dgm:t>
        <a:bodyPr/>
        <a:lstStyle/>
        <a:p>
          <a:endParaRPr lang="ru-RU"/>
        </a:p>
      </dgm:t>
    </dgm:pt>
    <dgm:pt modelId="{797ADFA6-30FD-4586-B740-8C6573596754}" type="sibTrans" cxnId="{45FC143A-6AAB-49AC-9616-EDB739741411}">
      <dgm:prSet/>
      <dgm:spPr/>
      <dgm:t>
        <a:bodyPr/>
        <a:lstStyle/>
        <a:p>
          <a:endParaRPr lang="ru-RU"/>
        </a:p>
      </dgm:t>
    </dgm:pt>
    <dgm:pt modelId="{D10ACC85-6A92-4D1C-BA0F-0F3B3CD352F2}">
      <dgm:prSet phldrT="[Текст]"/>
      <dgm:spPr>
        <a:solidFill>
          <a:schemeClr val="accent5">
            <a:lumMod val="40000"/>
            <a:lumOff val="60000"/>
            <a:alpha val="90000"/>
          </a:schemeClr>
        </a:solidFill>
      </dgm:spPr>
      <dgm:t>
        <a:bodyPr/>
        <a:lstStyle/>
        <a:p>
          <a:r>
            <a:rPr lang="ru-RU" smtClean="0">
              <a:latin typeface="Times New Roman" pitchFamily="18" charset="0"/>
              <a:cs typeface="Times New Roman" pitchFamily="18" charset="0"/>
            </a:rPr>
            <a:t>Субсидии </a:t>
          </a:r>
          <a:endParaRPr lang="ru-RU" dirty="0">
            <a:latin typeface="Times New Roman" pitchFamily="18" charset="0"/>
            <a:cs typeface="Times New Roman" pitchFamily="18" charset="0"/>
          </a:endParaRPr>
        </a:p>
      </dgm:t>
    </dgm:pt>
    <dgm:pt modelId="{282AE19C-C75E-46BD-9D2A-483A0618D33A}" type="parTrans" cxnId="{811B02F8-4A38-410B-86AB-5035D3C775D1}">
      <dgm:prSet/>
      <dgm:spPr/>
      <dgm:t>
        <a:bodyPr/>
        <a:lstStyle/>
        <a:p>
          <a:endParaRPr lang="ru-RU"/>
        </a:p>
      </dgm:t>
    </dgm:pt>
    <dgm:pt modelId="{787BF4D5-F329-4995-9925-B8F10F77FDAB}" type="sibTrans" cxnId="{811B02F8-4A38-410B-86AB-5035D3C775D1}">
      <dgm:prSet/>
      <dgm:spPr/>
      <dgm:t>
        <a:bodyPr/>
        <a:lstStyle/>
        <a:p>
          <a:endParaRPr lang="ru-RU"/>
        </a:p>
      </dgm:t>
    </dgm:pt>
    <dgm:pt modelId="{0DE9352A-874C-49A8-8E59-B09F0BEF155B}">
      <dgm:prSet/>
      <dgm:spPr>
        <a:solidFill>
          <a:schemeClr val="accent5">
            <a:lumMod val="40000"/>
            <a:lumOff val="60000"/>
            <a:alpha val="90000"/>
          </a:schemeClr>
        </a:solidFill>
      </dgm:spPr>
      <dgm:t>
        <a:bodyPr/>
        <a:lstStyle/>
        <a:p>
          <a:r>
            <a:rPr lang="ru-RU" smtClean="0">
              <a:latin typeface="Times New Roman" pitchFamily="18" charset="0"/>
              <a:cs typeface="Times New Roman" pitchFamily="18" charset="0"/>
            </a:rPr>
            <a:t>Субвенции</a:t>
          </a:r>
          <a:endParaRPr lang="ru-RU" dirty="0">
            <a:latin typeface="Times New Roman" pitchFamily="18" charset="0"/>
            <a:cs typeface="Times New Roman" pitchFamily="18" charset="0"/>
          </a:endParaRPr>
        </a:p>
      </dgm:t>
    </dgm:pt>
    <dgm:pt modelId="{B3F72C38-1B0D-42F7-9F3A-9C477BD746F3}" type="parTrans" cxnId="{8F482A17-8CD7-4BEE-8BCC-0C02FFB072DB}">
      <dgm:prSet/>
      <dgm:spPr/>
      <dgm:t>
        <a:bodyPr/>
        <a:lstStyle/>
        <a:p>
          <a:endParaRPr lang="ru-RU"/>
        </a:p>
      </dgm:t>
    </dgm:pt>
    <dgm:pt modelId="{04676046-A1E1-43C7-A697-E914AB537546}" type="sibTrans" cxnId="{8F482A17-8CD7-4BEE-8BCC-0C02FFB072DB}">
      <dgm:prSet/>
      <dgm:spPr/>
      <dgm:t>
        <a:bodyPr/>
        <a:lstStyle/>
        <a:p>
          <a:endParaRPr lang="ru-RU"/>
        </a:p>
      </dgm:t>
    </dgm:pt>
    <dgm:pt modelId="{DB81B3C9-912C-4A09-B6FA-902DA85290AD}">
      <dgm:prSet/>
      <dgm:spPr>
        <a:solidFill>
          <a:schemeClr val="accent5">
            <a:lumMod val="40000"/>
            <a:lumOff val="60000"/>
            <a:alpha val="90000"/>
          </a:schemeClr>
        </a:solidFill>
      </dgm:spPr>
      <dgm:t>
        <a:bodyPr/>
        <a:lstStyle/>
        <a:p>
          <a:r>
            <a:rPr lang="ru-RU" dirty="0" smtClean="0">
              <a:latin typeface="Times New Roman" pitchFamily="18" charset="0"/>
              <a:cs typeface="Times New Roman" pitchFamily="18" charset="0"/>
            </a:rPr>
            <a:t>Иные межбюджетные трансферты</a:t>
          </a:r>
          <a:endParaRPr lang="ru-RU" dirty="0">
            <a:latin typeface="Times New Roman" pitchFamily="18" charset="0"/>
            <a:cs typeface="Times New Roman" pitchFamily="18" charset="0"/>
          </a:endParaRPr>
        </a:p>
      </dgm:t>
    </dgm:pt>
    <dgm:pt modelId="{36CC9256-1F5A-4528-8152-8EBF50611146}" type="parTrans" cxnId="{C1A9B7AC-961F-41DC-B67E-EA75200FC40B}">
      <dgm:prSet/>
      <dgm:spPr/>
      <dgm:t>
        <a:bodyPr/>
        <a:lstStyle/>
        <a:p>
          <a:endParaRPr lang="ru-RU"/>
        </a:p>
      </dgm:t>
    </dgm:pt>
    <dgm:pt modelId="{01651C7E-09CE-44A1-A444-2D69510440DC}" type="sibTrans" cxnId="{C1A9B7AC-961F-41DC-B67E-EA75200FC40B}">
      <dgm:prSet/>
      <dgm:spPr/>
      <dgm:t>
        <a:bodyPr/>
        <a:lstStyle/>
        <a:p>
          <a:endParaRPr lang="ru-RU"/>
        </a:p>
      </dgm:t>
    </dgm:pt>
    <dgm:pt modelId="{B0E562CC-226E-4A36-9BAB-E885FDAD20BE}">
      <dgm:prSet/>
      <dgm:spPr>
        <a:solidFill>
          <a:schemeClr val="accent5">
            <a:lumMod val="40000"/>
            <a:lumOff val="60000"/>
            <a:alpha val="90000"/>
          </a:schemeClr>
        </a:solidFill>
      </dgm:spPr>
      <dgm:t>
        <a:bodyPr/>
        <a:lstStyle/>
        <a:p>
          <a:r>
            <a:rPr lang="ru-RU" smtClean="0">
              <a:latin typeface="Times New Roman" pitchFamily="18" charset="0"/>
              <a:cs typeface="Times New Roman" pitchFamily="18" charset="0"/>
            </a:rPr>
            <a:t>Прочие безвозмездные поступления от других бюджетов бюджетной системы</a:t>
          </a:r>
          <a:endParaRPr lang="ru-RU" dirty="0">
            <a:latin typeface="Times New Roman" pitchFamily="18" charset="0"/>
            <a:cs typeface="Times New Roman" pitchFamily="18" charset="0"/>
          </a:endParaRPr>
        </a:p>
      </dgm:t>
    </dgm:pt>
    <dgm:pt modelId="{6ECB832B-C867-450D-B8A5-96E8D7FDDA60}" type="parTrans" cxnId="{22ADD198-20D2-492B-A6B9-77D8320D94CB}">
      <dgm:prSet/>
      <dgm:spPr/>
      <dgm:t>
        <a:bodyPr/>
        <a:lstStyle/>
        <a:p>
          <a:endParaRPr lang="ru-RU"/>
        </a:p>
      </dgm:t>
    </dgm:pt>
    <dgm:pt modelId="{C90499D6-A5B6-4B05-9756-CA09BBE59203}" type="sibTrans" cxnId="{22ADD198-20D2-492B-A6B9-77D8320D94CB}">
      <dgm:prSet/>
      <dgm:spPr/>
      <dgm:t>
        <a:bodyPr/>
        <a:lstStyle/>
        <a:p>
          <a:endParaRPr lang="ru-RU"/>
        </a:p>
      </dgm:t>
    </dgm:pt>
    <dgm:pt modelId="{609808AE-260A-4D2B-87BA-CA90CA3F62D7}" type="pres">
      <dgm:prSet presAssocID="{52DAAFD7-4526-498A-AEC3-F50C5F5FA890}" presName="Name0" presStyleCnt="0">
        <dgm:presLayoutVars>
          <dgm:dir/>
          <dgm:animLvl val="lvl"/>
          <dgm:resizeHandles val="exact"/>
        </dgm:presLayoutVars>
      </dgm:prSet>
      <dgm:spPr/>
      <dgm:t>
        <a:bodyPr/>
        <a:lstStyle/>
        <a:p>
          <a:endParaRPr lang="ru-RU"/>
        </a:p>
      </dgm:t>
    </dgm:pt>
    <dgm:pt modelId="{835DF7C2-30A3-4107-8B16-C0AF7E0E70FE}" type="pres">
      <dgm:prSet presAssocID="{9ACF4B8C-C024-435B-B644-048CD209F639}" presName="composite" presStyleCnt="0"/>
      <dgm:spPr/>
      <dgm:t>
        <a:bodyPr/>
        <a:lstStyle/>
        <a:p>
          <a:endParaRPr lang="ru-RU"/>
        </a:p>
      </dgm:t>
    </dgm:pt>
    <dgm:pt modelId="{3F0E2BBB-792A-40A1-ADF5-178D67247C1C}" type="pres">
      <dgm:prSet presAssocID="{9ACF4B8C-C024-435B-B644-048CD209F639}" presName="parTx" presStyleLbl="alignNode1" presStyleIdx="0" presStyleCnt="3">
        <dgm:presLayoutVars>
          <dgm:chMax val="0"/>
          <dgm:chPref val="0"/>
          <dgm:bulletEnabled val="1"/>
        </dgm:presLayoutVars>
      </dgm:prSet>
      <dgm:spPr/>
      <dgm:t>
        <a:bodyPr/>
        <a:lstStyle/>
        <a:p>
          <a:endParaRPr lang="ru-RU"/>
        </a:p>
      </dgm:t>
    </dgm:pt>
    <dgm:pt modelId="{D0005C6C-D93F-4936-922F-758F86FABC00}" type="pres">
      <dgm:prSet presAssocID="{9ACF4B8C-C024-435B-B644-048CD209F639}" presName="desTx" presStyleLbl="alignAccFollowNode1" presStyleIdx="0" presStyleCnt="3">
        <dgm:presLayoutVars>
          <dgm:bulletEnabled val="1"/>
        </dgm:presLayoutVars>
      </dgm:prSet>
      <dgm:spPr/>
      <dgm:t>
        <a:bodyPr/>
        <a:lstStyle/>
        <a:p>
          <a:endParaRPr lang="ru-RU"/>
        </a:p>
      </dgm:t>
    </dgm:pt>
    <dgm:pt modelId="{8B2D33F5-0666-492A-8EBC-FF993B4ED3E1}" type="pres">
      <dgm:prSet presAssocID="{B6C11CF6-28D3-4509-8E63-181F7FE52BC3}" presName="space" presStyleCnt="0"/>
      <dgm:spPr/>
      <dgm:t>
        <a:bodyPr/>
        <a:lstStyle/>
        <a:p>
          <a:endParaRPr lang="ru-RU"/>
        </a:p>
      </dgm:t>
    </dgm:pt>
    <dgm:pt modelId="{5AA8E9E9-F236-45FB-A2EF-51D6CEA17DFE}" type="pres">
      <dgm:prSet presAssocID="{3E89B0EF-E9E8-4D9A-992B-0DFDF3AFCE86}" presName="composite" presStyleCnt="0"/>
      <dgm:spPr/>
      <dgm:t>
        <a:bodyPr/>
        <a:lstStyle/>
        <a:p>
          <a:endParaRPr lang="ru-RU"/>
        </a:p>
      </dgm:t>
    </dgm:pt>
    <dgm:pt modelId="{8169D7A6-5B30-48FC-81E4-B7DFE2EC689B}" type="pres">
      <dgm:prSet presAssocID="{3E89B0EF-E9E8-4D9A-992B-0DFDF3AFCE86}" presName="parTx" presStyleLbl="alignNode1" presStyleIdx="1" presStyleCnt="3">
        <dgm:presLayoutVars>
          <dgm:chMax val="0"/>
          <dgm:chPref val="0"/>
          <dgm:bulletEnabled val="1"/>
        </dgm:presLayoutVars>
      </dgm:prSet>
      <dgm:spPr/>
      <dgm:t>
        <a:bodyPr/>
        <a:lstStyle/>
        <a:p>
          <a:endParaRPr lang="ru-RU"/>
        </a:p>
      </dgm:t>
    </dgm:pt>
    <dgm:pt modelId="{A1006224-8421-444F-8089-0EF41F34F397}" type="pres">
      <dgm:prSet presAssocID="{3E89B0EF-E9E8-4D9A-992B-0DFDF3AFCE86}" presName="desTx" presStyleLbl="alignAccFollowNode1" presStyleIdx="1" presStyleCnt="3">
        <dgm:presLayoutVars>
          <dgm:bulletEnabled val="1"/>
        </dgm:presLayoutVars>
      </dgm:prSet>
      <dgm:spPr/>
      <dgm:t>
        <a:bodyPr/>
        <a:lstStyle/>
        <a:p>
          <a:endParaRPr lang="ru-RU"/>
        </a:p>
      </dgm:t>
    </dgm:pt>
    <dgm:pt modelId="{597919A8-7326-439C-BA80-4837FBBF2951}" type="pres">
      <dgm:prSet presAssocID="{1018CFCF-8F40-4A26-A438-77633ABA30F9}" presName="space" presStyleCnt="0"/>
      <dgm:spPr/>
      <dgm:t>
        <a:bodyPr/>
        <a:lstStyle/>
        <a:p>
          <a:endParaRPr lang="ru-RU"/>
        </a:p>
      </dgm:t>
    </dgm:pt>
    <dgm:pt modelId="{4360F661-751A-4F8F-8043-E1E807EEA1CB}" type="pres">
      <dgm:prSet presAssocID="{470F1AF0-8DCD-49AD-A5BA-DDD95E8A41E3}" presName="composite" presStyleCnt="0"/>
      <dgm:spPr/>
      <dgm:t>
        <a:bodyPr/>
        <a:lstStyle/>
        <a:p>
          <a:endParaRPr lang="ru-RU"/>
        </a:p>
      </dgm:t>
    </dgm:pt>
    <dgm:pt modelId="{AA631CBA-B2B5-4E80-AE5A-630C9345642A}" type="pres">
      <dgm:prSet presAssocID="{470F1AF0-8DCD-49AD-A5BA-DDD95E8A41E3}" presName="parTx" presStyleLbl="alignNode1" presStyleIdx="2" presStyleCnt="3">
        <dgm:presLayoutVars>
          <dgm:chMax val="0"/>
          <dgm:chPref val="0"/>
          <dgm:bulletEnabled val="1"/>
        </dgm:presLayoutVars>
      </dgm:prSet>
      <dgm:spPr/>
      <dgm:t>
        <a:bodyPr/>
        <a:lstStyle/>
        <a:p>
          <a:endParaRPr lang="ru-RU"/>
        </a:p>
      </dgm:t>
    </dgm:pt>
    <dgm:pt modelId="{A10ADD9B-FE7E-4921-927C-FC3FB5A1BC5B}" type="pres">
      <dgm:prSet presAssocID="{470F1AF0-8DCD-49AD-A5BA-DDD95E8A41E3}" presName="desTx" presStyleLbl="alignAccFollowNode1" presStyleIdx="2" presStyleCnt="3">
        <dgm:presLayoutVars>
          <dgm:bulletEnabled val="1"/>
        </dgm:presLayoutVars>
      </dgm:prSet>
      <dgm:spPr/>
      <dgm:t>
        <a:bodyPr/>
        <a:lstStyle/>
        <a:p>
          <a:endParaRPr lang="ru-RU"/>
        </a:p>
      </dgm:t>
    </dgm:pt>
  </dgm:ptLst>
  <dgm:cxnLst>
    <dgm:cxn modelId="{DB43B032-8937-4B20-9E38-B446C13CEF86}" srcId="{3E89B0EF-E9E8-4D9A-992B-0DFDF3AFCE86}" destId="{8F21FB75-1E15-4996-B9AF-A9F1390D4B97}" srcOrd="3" destOrd="0" parTransId="{4063E27C-D62D-4D26-BB9C-ACE9E3C56F81}" sibTransId="{921266DA-C083-4B19-9DAE-AA93A4495A87}"/>
    <dgm:cxn modelId="{14CEE516-B176-44B5-B00A-C6D4026CF594}" type="presOf" srcId="{7E3984CC-2B07-4FCD-8E6B-5520923E44CC}" destId="{A1006224-8421-444F-8089-0EF41F34F397}" srcOrd="0" destOrd="0" presId="urn:microsoft.com/office/officeart/2005/8/layout/hList1"/>
    <dgm:cxn modelId="{C1A9B7AC-961F-41DC-B67E-EA75200FC40B}" srcId="{470F1AF0-8DCD-49AD-A5BA-DDD95E8A41E3}" destId="{DB81B3C9-912C-4A09-B6FA-902DA85290AD}" srcOrd="3" destOrd="0" parTransId="{36CC9256-1F5A-4528-8152-8EBF50611146}" sibTransId="{01651C7E-09CE-44A1-A444-2D69510440DC}"/>
    <dgm:cxn modelId="{2F1DD683-2590-468D-B626-71A24FA2F9F7}" srcId="{9ACF4B8C-C024-435B-B644-048CD209F639}" destId="{2064CE6E-D6D7-42AA-8757-8A7DF85EB7AF}" srcOrd="0" destOrd="0" parTransId="{E762C714-313B-4360-8DD6-91EE0785C32B}" sibTransId="{B20C0959-7AD3-4AC6-9253-6A530A43C76D}"/>
    <dgm:cxn modelId="{9960358C-DAB8-427F-B174-22E06CB02964}" srcId="{9ACF4B8C-C024-435B-B644-048CD209F639}" destId="{67566A08-30D6-40F7-8021-53EA8E7EFCFD}" srcOrd="3" destOrd="0" parTransId="{8B9A2152-8C9D-4A0C-9FDA-71EA0D076795}" sibTransId="{BEF48944-610D-4BDE-BADD-5AAB7F793A70}"/>
    <dgm:cxn modelId="{3F8D4589-A422-43C5-8548-59BAEB26473C}" type="presOf" srcId="{8F21FB75-1E15-4996-B9AF-A9F1390D4B97}" destId="{A1006224-8421-444F-8089-0EF41F34F397}" srcOrd="0" destOrd="3" presId="urn:microsoft.com/office/officeart/2005/8/layout/hList1"/>
    <dgm:cxn modelId="{B841D740-09EB-4F0A-BD3E-028036A6E4D8}" type="presOf" srcId="{67566A08-30D6-40F7-8021-53EA8E7EFCFD}" destId="{D0005C6C-D93F-4936-922F-758F86FABC00}" srcOrd="0" destOrd="3" presId="urn:microsoft.com/office/officeart/2005/8/layout/hList1"/>
    <dgm:cxn modelId="{52F30922-7741-424A-B890-99FAD14FA360}" srcId="{3E89B0EF-E9E8-4D9A-992B-0DFDF3AFCE86}" destId="{4D8FA6CE-28A8-4A51-9730-BE6005DF8BBF}" srcOrd="5" destOrd="0" parTransId="{DDA163B4-BF6F-40A3-8092-9F50F3FF7D87}" sibTransId="{B75F2261-A650-45FD-A191-F68316BA4D45}"/>
    <dgm:cxn modelId="{D12BEC33-FDD1-4664-80DA-566B457C3328}" type="presOf" srcId="{EC67B8E5-0216-41EF-A470-6D85A68DBF02}" destId="{A1006224-8421-444F-8089-0EF41F34F397}" srcOrd="0" destOrd="4" presId="urn:microsoft.com/office/officeart/2005/8/layout/hList1"/>
    <dgm:cxn modelId="{811B02F8-4A38-410B-86AB-5035D3C775D1}" srcId="{470F1AF0-8DCD-49AD-A5BA-DDD95E8A41E3}" destId="{D10ACC85-6A92-4D1C-BA0F-0F3B3CD352F2}" srcOrd="1" destOrd="0" parTransId="{282AE19C-C75E-46BD-9D2A-483A0618D33A}" sibTransId="{787BF4D5-F329-4995-9925-B8F10F77FDAB}"/>
    <dgm:cxn modelId="{E83BDCD5-C331-4B54-802B-2F2FA31CF628}" type="presOf" srcId="{0764ACB1-EE5A-46F2-8EB1-648967305C65}" destId="{D0005C6C-D93F-4936-922F-758F86FABC00}" srcOrd="0" destOrd="2" presId="urn:microsoft.com/office/officeart/2005/8/layout/hList1"/>
    <dgm:cxn modelId="{5B67FCD1-2929-4D81-873D-831B544BCC76}" type="presOf" srcId="{E4681EFC-4A75-4900-96DB-74434FE57A4B}" destId="{D0005C6C-D93F-4936-922F-758F86FABC00}" srcOrd="0" destOrd="4" presId="urn:microsoft.com/office/officeart/2005/8/layout/hList1"/>
    <dgm:cxn modelId="{DFF0882A-B551-411B-8B9A-84CF7869B3BA}" type="presOf" srcId="{DB81B3C9-912C-4A09-B6FA-902DA85290AD}" destId="{A10ADD9B-FE7E-4921-927C-FC3FB5A1BC5B}" srcOrd="0" destOrd="3" presId="urn:microsoft.com/office/officeart/2005/8/layout/hList1"/>
    <dgm:cxn modelId="{15F60EA2-AA42-484D-90C6-3686D9CBA8F5}" srcId="{9ACF4B8C-C024-435B-B644-048CD209F639}" destId="{DBB72BE9-22EC-4245-8EB4-149555526656}" srcOrd="1" destOrd="0" parTransId="{3E59F700-2C4C-45B0-ABB7-899EC4074F3E}" sibTransId="{B09F6472-5D74-4942-9733-3DB4A1D6F6F0}"/>
    <dgm:cxn modelId="{5BFAF811-859B-4D78-9263-0DF0B7BB3B21}" srcId="{3E89B0EF-E9E8-4D9A-992B-0DFDF3AFCE86}" destId="{A2F6466A-05FE-4362-A23E-8A5AFED3553A}" srcOrd="2" destOrd="0" parTransId="{F694FB58-0B73-4215-A962-5ACD7D29A1B0}" sibTransId="{9D8C1BF5-235A-4020-B1C2-A7E85AEC49B9}"/>
    <dgm:cxn modelId="{9AC8D73F-8696-44B3-B088-CE507B91A55A}" type="presOf" srcId="{6B1BAC8D-13DC-4F17-A8EF-B03F73E78133}" destId="{A10ADD9B-FE7E-4921-927C-FC3FB5A1BC5B}" srcOrd="0" destOrd="0" presId="urn:microsoft.com/office/officeart/2005/8/layout/hList1"/>
    <dgm:cxn modelId="{27826892-0C1F-4C46-907E-AB2FC4033407}" type="presOf" srcId="{D10ACC85-6A92-4D1C-BA0F-0F3B3CD352F2}" destId="{A10ADD9B-FE7E-4921-927C-FC3FB5A1BC5B}" srcOrd="0" destOrd="1" presId="urn:microsoft.com/office/officeart/2005/8/layout/hList1"/>
    <dgm:cxn modelId="{15D1CF04-5149-4CE7-98D3-A5AD7706EBE0}" type="presOf" srcId="{0DE9352A-874C-49A8-8E59-B09F0BEF155B}" destId="{A10ADD9B-FE7E-4921-927C-FC3FB5A1BC5B}" srcOrd="0" destOrd="2" presId="urn:microsoft.com/office/officeart/2005/8/layout/hList1"/>
    <dgm:cxn modelId="{8C77AF49-D61F-4691-9271-25EDCC921E48}" type="presOf" srcId="{470F1AF0-8DCD-49AD-A5BA-DDD95E8A41E3}" destId="{AA631CBA-B2B5-4E80-AE5A-630C9345642A}" srcOrd="0" destOrd="0" presId="urn:microsoft.com/office/officeart/2005/8/layout/hList1"/>
    <dgm:cxn modelId="{AA933701-91B9-4A15-B7C2-29009F281D67}" type="presOf" srcId="{2064CE6E-D6D7-42AA-8757-8A7DF85EB7AF}" destId="{D0005C6C-D93F-4936-922F-758F86FABC00}" srcOrd="0" destOrd="0" presId="urn:microsoft.com/office/officeart/2005/8/layout/hList1"/>
    <dgm:cxn modelId="{BCEB582C-EF79-43C6-95C3-A6E95E23B9E9}" type="presOf" srcId="{DBB72BE9-22EC-4245-8EB4-149555526656}" destId="{D0005C6C-D93F-4936-922F-758F86FABC00}" srcOrd="0" destOrd="1" presId="urn:microsoft.com/office/officeart/2005/8/layout/hList1"/>
    <dgm:cxn modelId="{8AA602F7-E90B-450D-B6DD-9363C1F65020}" srcId="{3E89B0EF-E9E8-4D9A-992B-0DFDF3AFCE86}" destId="{3405CB63-18DF-48CE-8E1D-6A1DA5A119E4}" srcOrd="1" destOrd="0" parTransId="{C8704DC8-57B7-4990-B3FA-065BF5F481D9}" sibTransId="{9F921E05-81B7-467D-8786-322090EC3265}"/>
    <dgm:cxn modelId="{B587DE1F-EE48-474A-98DF-0B65C88F857E}" type="presOf" srcId="{4D8FA6CE-28A8-4A51-9730-BE6005DF8BBF}" destId="{A1006224-8421-444F-8089-0EF41F34F397}" srcOrd="0" destOrd="5" presId="urn:microsoft.com/office/officeart/2005/8/layout/hList1"/>
    <dgm:cxn modelId="{C7EDBE84-E38D-4F44-950B-2B5BFA073521}" type="presOf" srcId="{52DAAFD7-4526-498A-AEC3-F50C5F5FA890}" destId="{609808AE-260A-4D2B-87BA-CA90CA3F62D7}" srcOrd="0" destOrd="0" presId="urn:microsoft.com/office/officeart/2005/8/layout/hList1"/>
    <dgm:cxn modelId="{21E6A77D-33A1-4F90-A6ED-479931EEE89C}" srcId="{52DAAFD7-4526-498A-AEC3-F50C5F5FA890}" destId="{3E89B0EF-E9E8-4D9A-992B-0DFDF3AFCE86}" srcOrd="1" destOrd="0" parTransId="{E3992D03-922B-46DD-AD2C-72E4C3DD285A}" sibTransId="{1018CFCF-8F40-4A26-A438-77633ABA30F9}"/>
    <dgm:cxn modelId="{8F482A17-8CD7-4BEE-8BCC-0C02FFB072DB}" srcId="{470F1AF0-8DCD-49AD-A5BA-DDD95E8A41E3}" destId="{0DE9352A-874C-49A8-8E59-B09F0BEF155B}" srcOrd="2" destOrd="0" parTransId="{B3F72C38-1B0D-42F7-9F3A-9C477BD746F3}" sibTransId="{04676046-A1E1-43C7-A697-E914AB537546}"/>
    <dgm:cxn modelId="{491EF756-B88B-4A7F-8879-DB7A8A9AE479}" type="presOf" srcId="{3405CB63-18DF-48CE-8E1D-6A1DA5A119E4}" destId="{A1006224-8421-444F-8089-0EF41F34F397}" srcOrd="0" destOrd="1" presId="urn:microsoft.com/office/officeart/2005/8/layout/hList1"/>
    <dgm:cxn modelId="{B7B40D36-D8F8-41C4-BBB9-C37C45370F05}" srcId="{9ACF4B8C-C024-435B-B644-048CD209F639}" destId="{96A2F005-A348-436E-B372-E455D3467ED3}" srcOrd="6" destOrd="0" parTransId="{FCAE1638-7982-4FA8-A6C9-7540BC798875}" sibTransId="{28872DBE-1A3B-492E-969E-38B7E0025ADF}"/>
    <dgm:cxn modelId="{3D94B312-AB19-4E2A-B428-6427C36D79E2}" srcId="{3E89B0EF-E9E8-4D9A-992B-0DFDF3AFCE86}" destId="{EC67B8E5-0216-41EF-A470-6D85A68DBF02}" srcOrd="4" destOrd="0" parTransId="{6FC22CDB-85FE-4A6A-9A51-926033F08F36}" sibTransId="{0CE7C321-937C-45D3-835D-D5CB5E30068B}"/>
    <dgm:cxn modelId="{95A74A56-4A56-4A72-BEA9-41EBAEBDC25B}" type="presOf" srcId="{A2F6466A-05FE-4362-A23E-8A5AFED3553A}" destId="{A1006224-8421-444F-8089-0EF41F34F397}" srcOrd="0" destOrd="2" presId="urn:microsoft.com/office/officeart/2005/8/layout/hList1"/>
    <dgm:cxn modelId="{4CE6FEE1-D41C-4D18-B179-1CF53B8DDADD}" type="presOf" srcId="{96A2F005-A348-436E-B372-E455D3467ED3}" destId="{D0005C6C-D93F-4936-922F-758F86FABC00}" srcOrd="0" destOrd="6" presId="urn:microsoft.com/office/officeart/2005/8/layout/hList1"/>
    <dgm:cxn modelId="{EA95F927-88BE-4C81-9A14-01B341ED36DF}" type="presOf" srcId="{9ACF4B8C-C024-435B-B644-048CD209F639}" destId="{3F0E2BBB-792A-40A1-ADF5-178D67247C1C}" srcOrd="0" destOrd="0" presId="urn:microsoft.com/office/officeart/2005/8/layout/hList1"/>
    <dgm:cxn modelId="{22ADD198-20D2-492B-A6B9-77D8320D94CB}" srcId="{470F1AF0-8DCD-49AD-A5BA-DDD95E8A41E3}" destId="{B0E562CC-226E-4A36-9BAB-E885FDAD20BE}" srcOrd="4" destOrd="0" parTransId="{6ECB832B-C867-450D-B8A5-96E8D7FDDA60}" sibTransId="{C90499D6-A5B6-4B05-9756-CA09BBE59203}"/>
    <dgm:cxn modelId="{21BDBD65-9512-4755-959F-02DDCEED362E}" type="presOf" srcId="{D2C9B63A-B57E-47D8-85A4-7D1700B6E759}" destId="{D0005C6C-D93F-4936-922F-758F86FABC00}" srcOrd="0" destOrd="5" presId="urn:microsoft.com/office/officeart/2005/8/layout/hList1"/>
    <dgm:cxn modelId="{8F73D47E-20BD-48E4-A9C0-49360F9875ED}" srcId="{3E89B0EF-E9E8-4D9A-992B-0DFDF3AFCE86}" destId="{7E3984CC-2B07-4FCD-8E6B-5520923E44CC}" srcOrd="0" destOrd="0" parTransId="{2C6AE0C4-5A2E-4DBF-B2C1-802EF1530793}" sibTransId="{0C138270-F062-47A6-B919-49FFCDFAE801}"/>
    <dgm:cxn modelId="{0E473707-6B71-49A7-B541-30313B2C8AE6}" srcId="{52DAAFD7-4526-498A-AEC3-F50C5F5FA890}" destId="{9ACF4B8C-C024-435B-B644-048CD209F639}" srcOrd="0" destOrd="0" parTransId="{C6BED6DD-469D-4268-899F-BF371957D9A1}" sibTransId="{B6C11CF6-28D3-4509-8E63-181F7FE52BC3}"/>
    <dgm:cxn modelId="{B0823713-4DE4-4FF3-898E-5F7E73B8EF1A}" type="presOf" srcId="{3E89B0EF-E9E8-4D9A-992B-0DFDF3AFCE86}" destId="{8169D7A6-5B30-48FC-81E4-B7DFE2EC689B}" srcOrd="0" destOrd="0" presId="urn:microsoft.com/office/officeart/2005/8/layout/hList1"/>
    <dgm:cxn modelId="{523737A0-DB04-4BD4-B82D-E4C8465D929C}" srcId="{9ACF4B8C-C024-435B-B644-048CD209F639}" destId="{D2C9B63A-B57E-47D8-85A4-7D1700B6E759}" srcOrd="5" destOrd="0" parTransId="{5C891188-2533-4F24-8CBC-DD78B71F2F83}" sibTransId="{9BCD3FFD-500D-4F75-9BF1-F86517861026}"/>
    <dgm:cxn modelId="{52E9BE46-AF1A-4E09-B0CD-27B414876859}" type="presOf" srcId="{B0E562CC-226E-4A36-9BAB-E885FDAD20BE}" destId="{A10ADD9B-FE7E-4921-927C-FC3FB5A1BC5B}" srcOrd="0" destOrd="4" presId="urn:microsoft.com/office/officeart/2005/8/layout/hList1"/>
    <dgm:cxn modelId="{45FC143A-6AAB-49AC-9616-EDB739741411}" srcId="{470F1AF0-8DCD-49AD-A5BA-DDD95E8A41E3}" destId="{6B1BAC8D-13DC-4F17-A8EF-B03F73E78133}" srcOrd="0" destOrd="0" parTransId="{9BD5A9C0-1C00-4EC1-809A-EA0768307CB0}" sibTransId="{797ADFA6-30FD-4586-B740-8C6573596754}"/>
    <dgm:cxn modelId="{B3AF685F-1FEE-4505-98DA-AEB5D0ED512F}" srcId="{9ACF4B8C-C024-435B-B644-048CD209F639}" destId="{E4681EFC-4A75-4900-96DB-74434FE57A4B}" srcOrd="4" destOrd="0" parTransId="{BC5A2096-28D9-4609-8BFB-98EF04EFDA9E}" sibTransId="{7717080D-C438-4F17-83BE-44885AD61DC9}"/>
    <dgm:cxn modelId="{20E0D0AA-AC40-43A1-8C29-FD70088588C3}" srcId="{52DAAFD7-4526-498A-AEC3-F50C5F5FA890}" destId="{470F1AF0-8DCD-49AD-A5BA-DDD95E8A41E3}" srcOrd="2" destOrd="0" parTransId="{A12130BE-1CE5-4B39-A08F-2E9C6B5AF4BE}" sibTransId="{73C2F316-2578-48FC-ACF8-37FC3604BD81}"/>
    <dgm:cxn modelId="{A25E2C01-F655-4979-96E0-97034E28BAD5}" srcId="{9ACF4B8C-C024-435B-B644-048CD209F639}" destId="{0764ACB1-EE5A-46F2-8EB1-648967305C65}" srcOrd="2" destOrd="0" parTransId="{5535FECB-CBCB-4A1D-A8AB-E83724F53AEB}" sibTransId="{E42D6B7D-33D6-40AB-8802-42C63DC23730}"/>
    <dgm:cxn modelId="{D1EB6F81-4557-4B75-ACA0-F9EC8E5EFC0A}" type="presParOf" srcId="{609808AE-260A-4D2B-87BA-CA90CA3F62D7}" destId="{835DF7C2-30A3-4107-8B16-C0AF7E0E70FE}" srcOrd="0" destOrd="0" presId="urn:microsoft.com/office/officeart/2005/8/layout/hList1"/>
    <dgm:cxn modelId="{177F118F-B223-4FCD-BE2A-F4A67CABDD73}" type="presParOf" srcId="{835DF7C2-30A3-4107-8B16-C0AF7E0E70FE}" destId="{3F0E2BBB-792A-40A1-ADF5-178D67247C1C}" srcOrd="0" destOrd="0" presId="urn:microsoft.com/office/officeart/2005/8/layout/hList1"/>
    <dgm:cxn modelId="{37D5181F-C1B2-4F09-98A0-EF48CD15D8A1}" type="presParOf" srcId="{835DF7C2-30A3-4107-8B16-C0AF7E0E70FE}" destId="{D0005C6C-D93F-4936-922F-758F86FABC00}" srcOrd="1" destOrd="0" presId="urn:microsoft.com/office/officeart/2005/8/layout/hList1"/>
    <dgm:cxn modelId="{74DE8054-19A6-42ED-99B9-BACB23543C4C}" type="presParOf" srcId="{609808AE-260A-4D2B-87BA-CA90CA3F62D7}" destId="{8B2D33F5-0666-492A-8EBC-FF993B4ED3E1}" srcOrd="1" destOrd="0" presId="urn:microsoft.com/office/officeart/2005/8/layout/hList1"/>
    <dgm:cxn modelId="{63CCEABA-A6E1-47E0-A3B2-2B82C5C6FBED}" type="presParOf" srcId="{609808AE-260A-4D2B-87BA-CA90CA3F62D7}" destId="{5AA8E9E9-F236-45FB-A2EF-51D6CEA17DFE}" srcOrd="2" destOrd="0" presId="urn:microsoft.com/office/officeart/2005/8/layout/hList1"/>
    <dgm:cxn modelId="{C0E5E21F-8EBD-47EB-8BCD-B3829D0EEC1C}" type="presParOf" srcId="{5AA8E9E9-F236-45FB-A2EF-51D6CEA17DFE}" destId="{8169D7A6-5B30-48FC-81E4-B7DFE2EC689B}" srcOrd="0" destOrd="0" presId="urn:microsoft.com/office/officeart/2005/8/layout/hList1"/>
    <dgm:cxn modelId="{6033ED75-1743-4C84-B5DC-D534C1A6EE33}" type="presParOf" srcId="{5AA8E9E9-F236-45FB-A2EF-51D6CEA17DFE}" destId="{A1006224-8421-444F-8089-0EF41F34F397}" srcOrd="1" destOrd="0" presId="urn:microsoft.com/office/officeart/2005/8/layout/hList1"/>
    <dgm:cxn modelId="{48699A5B-D236-408C-A60B-B79B34D7CD02}" type="presParOf" srcId="{609808AE-260A-4D2B-87BA-CA90CA3F62D7}" destId="{597919A8-7326-439C-BA80-4837FBBF2951}" srcOrd="3" destOrd="0" presId="urn:microsoft.com/office/officeart/2005/8/layout/hList1"/>
    <dgm:cxn modelId="{1EF6740A-9B62-4C16-BAD7-3836D3197C11}" type="presParOf" srcId="{609808AE-260A-4D2B-87BA-CA90CA3F62D7}" destId="{4360F661-751A-4F8F-8043-E1E807EEA1CB}" srcOrd="4" destOrd="0" presId="urn:microsoft.com/office/officeart/2005/8/layout/hList1"/>
    <dgm:cxn modelId="{80C9A13B-65EF-43D2-A39F-E2C9F08E7CB0}" type="presParOf" srcId="{4360F661-751A-4F8F-8043-E1E807EEA1CB}" destId="{AA631CBA-B2B5-4E80-AE5A-630C9345642A}" srcOrd="0" destOrd="0" presId="urn:microsoft.com/office/officeart/2005/8/layout/hList1"/>
    <dgm:cxn modelId="{84A61309-BDF5-48F2-AE30-DC197CE47A2F}" type="presParOf" srcId="{4360F661-751A-4F8F-8043-E1E807EEA1CB}" destId="{A10ADD9B-FE7E-4921-927C-FC3FB5A1BC5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6BBC390E-1760-490C-AA99-201636E5D7EE}" type="doc">
      <dgm:prSet loTypeId="urn:microsoft.com/office/officeart/2008/layout/LinedList" loCatId="hierarchy" qsTypeId="urn:microsoft.com/office/officeart/2005/8/quickstyle/3d1" qsCatId="3D" csTypeId="urn:microsoft.com/office/officeart/2005/8/colors/accent4_4" csCatId="accent4" phldr="1"/>
      <dgm:spPr/>
      <dgm:t>
        <a:bodyPr/>
        <a:lstStyle/>
        <a:p>
          <a:endParaRPr lang="ru-RU"/>
        </a:p>
      </dgm:t>
    </dgm:pt>
    <dgm:pt modelId="{3DC2864C-1B80-4328-A9D3-52C89CDFFA96}">
      <dgm:prSet phldrT="[Текст]" custT="1"/>
      <dgm:spPr>
        <a:solidFill>
          <a:schemeClr val="accent4">
            <a:lumMod val="40000"/>
            <a:lumOff val="60000"/>
          </a:schemeClr>
        </a:solidFill>
      </dgm:spPr>
      <dgm:t>
        <a:bodyPr/>
        <a:lstStyle/>
        <a:p>
          <a:pPr algn="ctr"/>
          <a:r>
            <a:rPr lang="ru-RU" sz="2000" dirty="0" smtClean="0">
              <a:latin typeface="Times New Roman" pitchFamily="18" charset="0"/>
              <a:cs typeface="Times New Roman" pitchFamily="18" charset="0"/>
            </a:rPr>
            <a:t>Бюджетная политика ИРМО будет обеспечивать преемственность курса текущего финансового года и будет ориентирована на обеспечение сбалансированности и устойчивости бюджета ИРМО, исполнения принятых бюджетных обязательств</a:t>
          </a:r>
          <a:endParaRPr lang="ru-RU" sz="2000" b="0" dirty="0">
            <a:latin typeface="Times New Roman" pitchFamily="18" charset="0"/>
            <a:cs typeface="Times New Roman" pitchFamily="18" charset="0"/>
          </a:endParaRPr>
        </a:p>
      </dgm:t>
    </dgm:pt>
    <dgm:pt modelId="{79DA33C5-7F74-44FB-A6B4-67AD7FF61487}" type="parTrans" cxnId="{9F39AB29-83D2-46A1-9B4E-2519A9A43C33}">
      <dgm:prSet/>
      <dgm:spPr/>
      <dgm:t>
        <a:bodyPr/>
        <a:lstStyle/>
        <a:p>
          <a:endParaRPr lang="ru-RU"/>
        </a:p>
      </dgm:t>
    </dgm:pt>
    <dgm:pt modelId="{717A887F-D6E9-435E-8D99-D4896D7C788C}" type="sibTrans" cxnId="{9F39AB29-83D2-46A1-9B4E-2519A9A43C33}">
      <dgm:prSet/>
      <dgm:spPr/>
      <dgm:t>
        <a:bodyPr/>
        <a:lstStyle/>
        <a:p>
          <a:endParaRPr lang="ru-RU"/>
        </a:p>
      </dgm:t>
    </dgm:pt>
    <dgm:pt modelId="{5FC605C1-81F1-4A85-8B37-1C2E22D06B6C}">
      <dgm:prSet phldrT="[Текст]" custT="1"/>
      <dgm:spPr>
        <a:solidFill>
          <a:srgbClr val="FBCD8F"/>
        </a:solidFill>
      </dgm:spPr>
      <dgm:t>
        <a:bodyPr/>
        <a:lstStyle/>
        <a:p>
          <a:r>
            <a:rPr lang="ru-RU" sz="2000" dirty="0" smtClean="0">
              <a:latin typeface="Times New Roman" pitchFamily="18" charset="0"/>
              <a:cs typeface="Times New Roman" pitchFamily="18" charset="0"/>
            </a:rPr>
            <a:t>Федеральный Закон №307-ФЗ «О внесении изменений в Бюджетный кодекс Российской Федерации в целях совершенствования межбюджетных отношений»</a:t>
          </a:r>
          <a:endParaRPr lang="ru-RU" sz="2000" dirty="0">
            <a:latin typeface="Times New Roman" pitchFamily="18" charset="0"/>
            <a:cs typeface="Times New Roman" pitchFamily="18" charset="0"/>
          </a:endParaRPr>
        </a:p>
      </dgm:t>
    </dgm:pt>
    <dgm:pt modelId="{7D4BC7CB-A485-4701-A442-266B1576969B}" type="parTrans" cxnId="{8FA3487D-1908-44B4-92CA-41AF952CC914}">
      <dgm:prSet/>
      <dgm:spPr/>
      <dgm:t>
        <a:bodyPr/>
        <a:lstStyle/>
        <a:p>
          <a:endParaRPr lang="ru-RU"/>
        </a:p>
      </dgm:t>
    </dgm:pt>
    <dgm:pt modelId="{66FB4953-7BAB-4A2A-9DC7-6AE609743866}" type="sibTrans" cxnId="{8FA3487D-1908-44B4-92CA-41AF952CC914}">
      <dgm:prSet/>
      <dgm:spPr/>
      <dgm:t>
        <a:bodyPr/>
        <a:lstStyle/>
        <a:p>
          <a:endParaRPr lang="ru-RU"/>
        </a:p>
      </dgm:t>
    </dgm:pt>
    <dgm:pt modelId="{A295E8DA-4FE3-4876-B069-76F81A7C83F8}">
      <dgm:prSet phldrT="[Текст]" custT="1"/>
      <dgm:spPr>
        <a:solidFill>
          <a:schemeClr val="accent5">
            <a:lumMod val="40000"/>
            <a:lumOff val="60000"/>
          </a:schemeClr>
        </a:solidFill>
      </dgm:spPr>
      <dgm:t>
        <a:bodyPr/>
        <a:lstStyle/>
        <a:p>
          <a:r>
            <a:rPr lang="ru-RU" sz="2000" dirty="0" smtClean="0">
              <a:latin typeface="Times New Roman" pitchFamily="18" charset="0"/>
              <a:cs typeface="Times New Roman" pitchFamily="18" charset="0"/>
            </a:rPr>
            <a:t>проект Закона Иркутской области «О внесении изменений в Закон Иркутской области от 22 октября 2013 года № 74-оз «О межбюджетных трансфертах и нормативах отчислений доходов в местные бюджеты»</a:t>
          </a:r>
          <a:endParaRPr lang="ru-RU" sz="2000" dirty="0">
            <a:latin typeface="Times New Roman" pitchFamily="18" charset="0"/>
            <a:cs typeface="Times New Roman" pitchFamily="18" charset="0"/>
          </a:endParaRPr>
        </a:p>
      </dgm:t>
    </dgm:pt>
    <dgm:pt modelId="{4EDDDF02-31AF-4337-8225-72B8C4A6426C}" type="parTrans" cxnId="{415EB013-41AB-4450-9B0D-AF1E4E845F8A}">
      <dgm:prSet/>
      <dgm:spPr/>
      <dgm:t>
        <a:bodyPr/>
        <a:lstStyle/>
        <a:p>
          <a:endParaRPr lang="ru-RU"/>
        </a:p>
      </dgm:t>
    </dgm:pt>
    <dgm:pt modelId="{4FFB327F-1A38-4B8A-872E-7E87F3232F7B}" type="sibTrans" cxnId="{415EB013-41AB-4450-9B0D-AF1E4E845F8A}">
      <dgm:prSet/>
      <dgm:spPr/>
      <dgm:t>
        <a:bodyPr/>
        <a:lstStyle/>
        <a:p>
          <a:endParaRPr lang="ru-RU"/>
        </a:p>
      </dgm:t>
    </dgm:pt>
    <dgm:pt modelId="{B519F192-2BBD-47D7-94CA-600F6F1A0B4B}" type="pres">
      <dgm:prSet presAssocID="{6BBC390E-1760-490C-AA99-201636E5D7EE}" presName="vert0" presStyleCnt="0">
        <dgm:presLayoutVars>
          <dgm:dir/>
          <dgm:animOne val="branch"/>
          <dgm:animLvl val="lvl"/>
        </dgm:presLayoutVars>
      </dgm:prSet>
      <dgm:spPr/>
      <dgm:t>
        <a:bodyPr/>
        <a:lstStyle/>
        <a:p>
          <a:endParaRPr lang="ru-RU"/>
        </a:p>
      </dgm:t>
    </dgm:pt>
    <dgm:pt modelId="{B19CE635-2497-4AF9-BB8A-D0D2E260F55E}" type="pres">
      <dgm:prSet presAssocID="{3DC2864C-1B80-4328-A9D3-52C89CDFFA96}" presName="thickLine" presStyleLbl="alignNode1" presStyleIdx="0" presStyleCnt="1"/>
      <dgm:spPr/>
    </dgm:pt>
    <dgm:pt modelId="{AAA88E82-CADA-4B20-8DCE-624B726655B9}" type="pres">
      <dgm:prSet presAssocID="{3DC2864C-1B80-4328-A9D3-52C89CDFFA96}" presName="horz1" presStyleCnt="0"/>
      <dgm:spPr/>
    </dgm:pt>
    <dgm:pt modelId="{79CBB894-A7EA-4D3B-BA12-499CEE18315F}" type="pres">
      <dgm:prSet presAssocID="{3DC2864C-1B80-4328-A9D3-52C89CDFFA96}" presName="tx1" presStyleLbl="revTx" presStyleIdx="0" presStyleCnt="3" custScaleX="274591" custScaleY="73210" custLinFactNeighborX="0" custLinFactNeighborY="15184"/>
      <dgm:spPr/>
      <dgm:t>
        <a:bodyPr/>
        <a:lstStyle/>
        <a:p>
          <a:endParaRPr lang="ru-RU"/>
        </a:p>
      </dgm:t>
    </dgm:pt>
    <dgm:pt modelId="{6C25619F-8D3A-461D-9112-C6A2E1CEAE07}" type="pres">
      <dgm:prSet presAssocID="{3DC2864C-1B80-4328-A9D3-52C89CDFFA96}" presName="vert1" presStyleCnt="0"/>
      <dgm:spPr/>
    </dgm:pt>
    <dgm:pt modelId="{9CD7718E-5670-4F94-9DB9-840A5E7A340A}" type="pres">
      <dgm:prSet presAssocID="{5FC605C1-81F1-4A85-8B37-1C2E22D06B6C}" presName="vertSpace2a" presStyleCnt="0"/>
      <dgm:spPr/>
    </dgm:pt>
    <dgm:pt modelId="{E4212248-C2A8-4F03-A8B6-11F397ED972E}" type="pres">
      <dgm:prSet presAssocID="{5FC605C1-81F1-4A85-8B37-1C2E22D06B6C}" presName="horz2" presStyleCnt="0"/>
      <dgm:spPr/>
    </dgm:pt>
    <dgm:pt modelId="{C5A68255-2A64-4514-957E-8905D2034CEB}" type="pres">
      <dgm:prSet presAssocID="{5FC605C1-81F1-4A85-8B37-1C2E22D06B6C}" presName="horzSpace2" presStyleCnt="0"/>
      <dgm:spPr/>
    </dgm:pt>
    <dgm:pt modelId="{3EFE5A75-351B-43AD-A2A9-1F73B8EAAF42}" type="pres">
      <dgm:prSet presAssocID="{5FC605C1-81F1-4A85-8B37-1C2E22D06B6C}" presName="tx2" presStyleLbl="revTx" presStyleIdx="1" presStyleCnt="3" custScaleX="98433" custScaleY="52322" custLinFactNeighborX="107" custLinFactNeighborY="-2159"/>
      <dgm:spPr/>
      <dgm:t>
        <a:bodyPr/>
        <a:lstStyle/>
        <a:p>
          <a:endParaRPr lang="ru-RU"/>
        </a:p>
      </dgm:t>
    </dgm:pt>
    <dgm:pt modelId="{E2C7257A-0F68-4CF8-8DA1-058F4288E9DD}" type="pres">
      <dgm:prSet presAssocID="{5FC605C1-81F1-4A85-8B37-1C2E22D06B6C}" presName="vert2" presStyleCnt="0"/>
      <dgm:spPr/>
    </dgm:pt>
    <dgm:pt modelId="{F64ABABB-807A-45EA-A355-562F518423E3}" type="pres">
      <dgm:prSet presAssocID="{5FC605C1-81F1-4A85-8B37-1C2E22D06B6C}" presName="thinLine2b" presStyleLbl="callout" presStyleIdx="0" presStyleCnt="2"/>
      <dgm:spPr/>
    </dgm:pt>
    <dgm:pt modelId="{20A22606-701C-4950-BB31-28985594D10E}" type="pres">
      <dgm:prSet presAssocID="{5FC605C1-81F1-4A85-8B37-1C2E22D06B6C}" presName="vertSpace2b" presStyleCnt="0"/>
      <dgm:spPr/>
    </dgm:pt>
    <dgm:pt modelId="{DE586697-DCDF-4029-A970-92F45FFC4522}" type="pres">
      <dgm:prSet presAssocID="{A295E8DA-4FE3-4876-B069-76F81A7C83F8}" presName="horz2" presStyleCnt="0"/>
      <dgm:spPr/>
    </dgm:pt>
    <dgm:pt modelId="{B1A33E2B-1334-4DE2-99A5-14CEB27C787A}" type="pres">
      <dgm:prSet presAssocID="{A295E8DA-4FE3-4876-B069-76F81A7C83F8}" presName="horzSpace2" presStyleCnt="0"/>
      <dgm:spPr/>
    </dgm:pt>
    <dgm:pt modelId="{13EC4F70-9171-4B47-A278-A928C8981E33}" type="pres">
      <dgm:prSet presAssocID="{A295E8DA-4FE3-4876-B069-76F81A7C83F8}" presName="tx2" presStyleLbl="revTx" presStyleIdx="2" presStyleCnt="3" custScaleX="97519" custScaleY="50647" custLinFactNeighborX="107" custLinFactNeighborY="-4264"/>
      <dgm:spPr/>
      <dgm:t>
        <a:bodyPr/>
        <a:lstStyle/>
        <a:p>
          <a:endParaRPr lang="ru-RU"/>
        </a:p>
      </dgm:t>
    </dgm:pt>
    <dgm:pt modelId="{1DEC8E58-E1EE-400D-8E3D-7031EEA9A20A}" type="pres">
      <dgm:prSet presAssocID="{A295E8DA-4FE3-4876-B069-76F81A7C83F8}" presName="vert2" presStyleCnt="0"/>
      <dgm:spPr/>
    </dgm:pt>
    <dgm:pt modelId="{E927E879-09CC-40FC-98AF-DD08143E05E9}" type="pres">
      <dgm:prSet presAssocID="{A295E8DA-4FE3-4876-B069-76F81A7C83F8}" presName="thinLine2b" presStyleLbl="callout" presStyleIdx="1" presStyleCnt="2"/>
      <dgm:spPr/>
    </dgm:pt>
    <dgm:pt modelId="{2FEB6E9B-AC4E-480F-BD68-5E887051616F}" type="pres">
      <dgm:prSet presAssocID="{A295E8DA-4FE3-4876-B069-76F81A7C83F8}" presName="vertSpace2b" presStyleCnt="0"/>
      <dgm:spPr/>
    </dgm:pt>
  </dgm:ptLst>
  <dgm:cxnLst>
    <dgm:cxn modelId="{CADBF0BC-3566-4017-ABE4-D6A90A7EEAF2}" type="presOf" srcId="{5FC605C1-81F1-4A85-8B37-1C2E22D06B6C}" destId="{3EFE5A75-351B-43AD-A2A9-1F73B8EAAF42}" srcOrd="0" destOrd="0" presId="urn:microsoft.com/office/officeart/2008/layout/LinedList"/>
    <dgm:cxn modelId="{8FA3487D-1908-44B4-92CA-41AF952CC914}" srcId="{3DC2864C-1B80-4328-A9D3-52C89CDFFA96}" destId="{5FC605C1-81F1-4A85-8B37-1C2E22D06B6C}" srcOrd="0" destOrd="0" parTransId="{7D4BC7CB-A485-4701-A442-266B1576969B}" sibTransId="{66FB4953-7BAB-4A2A-9DC7-6AE609743866}"/>
    <dgm:cxn modelId="{BF778D92-0C9A-4354-A4B3-EE0C9584F333}" type="presOf" srcId="{A295E8DA-4FE3-4876-B069-76F81A7C83F8}" destId="{13EC4F70-9171-4B47-A278-A928C8981E33}" srcOrd="0" destOrd="0" presId="urn:microsoft.com/office/officeart/2008/layout/LinedList"/>
    <dgm:cxn modelId="{78858DDE-958D-4497-AE0B-2F7F558F11CB}" type="presOf" srcId="{6BBC390E-1760-490C-AA99-201636E5D7EE}" destId="{B519F192-2BBD-47D7-94CA-600F6F1A0B4B}" srcOrd="0" destOrd="0" presId="urn:microsoft.com/office/officeart/2008/layout/LinedList"/>
    <dgm:cxn modelId="{9F39AB29-83D2-46A1-9B4E-2519A9A43C33}" srcId="{6BBC390E-1760-490C-AA99-201636E5D7EE}" destId="{3DC2864C-1B80-4328-A9D3-52C89CDFFA96}" srcOrd="0" destOrd="0" parTransId="{79DA33C5-7F74-44FB-A6B4-67AD7FF61487}" sibTransId="{717A887F-D6E9-435E-8D99-D4896D7C788C}"/>
    <dgm:cxn modelId="{056A488C-8174-4F5F-8DE1-41068B717857}" type="presOf" srcId="{3DC2864C-1B80-4328-A9D3-52C89CDFFA96}" destId="{79CBB894-A7EA-4D3B-BA12-499CEE18315F}" srcOrd="0" destOrd="0" presId="urn:microsoft.com/office/officeart/2008/layout/LinedList"/>
    <dgm:cxn modelId="{415EB013-41AB-4450-9B0D-AF1E4E845F8A}" srcId="{3DC2864C-1B80-4328-A9D3-52C89CDFFA96}" destId="{A295E8DA-4FE3-4876-B069-76F81A7C83F8}" srcOrd="1" destOrd="0" parTransId="{4EDDDF02-31AF-4337-8225-72B8C4A6426C}" sibTransId="{4FFB327F-1A38-4B8A-872E-7E87F3232F7B}"/>
    <dgm:cxn modelId="{0BB5B9DC-8931-4E58-9B63-0CDDB67277FA}" type="presParOf" srcId="{B519F192-2BBD-47D7-94CA-600F6F1A0B4B}" destId="{B19CE635-2497-4AF9-BB8A-D0D2E260F55E}" srcOrd="0" destOrd="0" presId="urn:microsoft.com/office/officeart/2008/layout/LinedList"/>
    <dgm:cxn modelId="{D0289D1E-43B1-414A-B480-42B23CB5059E}" type="presParOf" srcId="{B519F192-2BBD-47D7-94CA-600F6F1A0B4B}" destId="{AAA88E82-CADA-4B20-8DCE-624B726655B9}" srcOrd="1" destOrd="0" presId="urn:microsoft.com/office/officeart/2008/layout/LinedList"/>
    <dgm:cxn modelId="{6265F9C9-64CA-4AA7-991F-A7EDE7A6296A}" type="presParOf" srcId="{AAA88E82-CADA-4B20-8DCE-624B726655B9}" destId="{79CBB894-A7EA-4D3B-BA12-499CEE18315F}" srcOrd="0" destOrd="0" presId="urn:microsoft.com/office/officeart/2008/layout/LinedList"/>
    <dgm:cxn modelId="{36410162-9CAD-4F17-8E9C-486D02E602FB}" type="presParOf" srcId="{AAA88E82-CADA-4B20-8DCE-624B726655B9}" destId="{6C25619F-8D3A-461D-9112-C6A2E1CEAE07}" srcOrd="1" destOrd="0" presId="urn:microsoft.com/office/officeart/2008/layout/LinedList"/>
    <dgm:cxn modelId="{59F7F6C9-3FBF-4A55-99E4-6B35DD883C0B}" type="presParOf" srcId="{6C25619F-8D3A-461D-9112-C6A2E1CEAE07}" destId="{9CD7718E-5670-4F94-9DB9-840A5E7A340A}" srcOrd="0" destOrd="0" presId="urn:microsoft.com/office/officeart/2008/layout/LinedList"/>
    <dgm:cxn modelId="{E3FC3A4C-7EEF-49E6-A68F-C95337841805}" type="presParOf" srcId="{6C25619F-8D3A-461D-9112-C6A2E1CEAE07}" destId="{E4212248-C2A8-4F03-A8B6-11F397ED972E}" srcOrd="1" destOrd="0" presId="urn:microsoft.com/office/officeart/2008/layout/LinedList"/>
    <dgm:cxn modelId="{1E9F08F8-3624-4EBE-9600-28A68C8B64E5}" type="presParOf" srcId="{E4212248-C2A8-4F03-A8B6-11F397ED972E}" destId="{C5A68255-2A64-4514-957E-8905D2034CEB}" srcOrd="0" destOrd="0" presId="urn:microsoft.com/office/officeart/2008/layout/LinedList"/>
    <dgm:cxn modelId="{84F49C39-A669-450E-8DD5-BA3147513A51}" type="presParOf" srcId="{E4212248-C2A8-4F03-A8B6-11F397ED972E}" destId="{3EFE5A75-351B-43AD-A2A9-1F73B8EAAF42}" srcOrd="1" destOrd="0" presId="urn:microsoft.com/office/officeart/2008/layout/LinedList"/>
    <dgm:cxn modelId="{1B6BFD74-223E-4754-A02F-CFAD46995C52}" type="presParOf" srcId="{E4212248-C2A8-4F03-A8B6-11F397ED972E}" destId="{E2C7257A-0F68-4CF8-8DA1-058F4288E9DD}" srcOrd="2" destOrd="0" presId="urn:microsoft.com/office/officeart/2008/layout/LinedList"/>
    <dgm:cxn modelId="{65400B3A-D7D6-4622-9404-221AEFB705E9}" type="presParOf" srcId="{6C25619F-8D3A-461D-9112-C6A2E1CEAE07}" destId="{F64ABABB-807A-45EA-A355-562F518423E3}" srcOrd="2" destOrd="0" presId="urn:microsoft.com/office/officeart/2008/layout/LinedList"/>
    <dgm:cxn modelId="{6845EC9C-B463-48F4-BC33-B4AB912164FD}" type="presParOf" srcId="{6C25619F-8D3A-461D-9112-C6A2E1CEAE07}" destId="{20A22606-701C-4950-BB31-28985594D10E}" srcOrd="3" destOrd="0" presId="urn:microsoft.com/office/officeart/2008/layout/LinedList"/>
    <dgm:cxn modelId="{0F49BCD0-A523-4EB7-ADAF-C4C758745C43}" type="presParOf" srcId="{6C25619F-8D3A-461D-9112-C6A2E1CEAE07}" destId="{DE586697-DCDF-4029-A970-92F45FFC4522}" srcOrd="4" destOrd="0" presId="urn:microsoft.com/office/officeart/2008/layout/LinedList"/>
    <dgm:cxn modelId="{352473F4-D752-4781-83E6-8686C68C8E69}" type="presParOf" srcId="{DE586697-DCDF-4029-A970-92F45FFC4522}" destId="{B1A33E2B-1334-4DE2-99A5-14CEB27C787A}" srcOrd="0" destOrd="0" presId="urn:microsoft.com/office/officeart/2008/layout/LinedList"/>
    <dgm:cxn modelId="{B7B97373-9D25-4374-84D6-2CF06B057F8F}" type="presParOf" srcId="{DE586697-DCDF-4029-A970-92F45FFC4522}" destId="{13EC4F70-9171-4B47-A278-A928C8981E33}" srcOrd="1" destOrd="0" presId="urn:microsoft.com/office/officeart/2008/layout/LinedList"/>
    <dgm:cxn modelId="{114FAC7A-A8CF-4A18-9B22-309ED2CC6D9B}" type="presParOf" srcId="{DE586697-DCDF-4029-A970-92F45FFC4522}" destId="{1DEC8E58-E1EE-400D-8E3D-7031EEA9A20A}" srcOrd="2" destOrd="0" presId="urn:microsoft.com/office/officeart/2008/layout/LinedList"/>
    <dgm:cxn modelId="{D13E8360-A265-4B8D-BA27-F6CCD78F0613}" type="presParOf" srcId="{6C25619F-8D3A-461D-9112-C6A2E1CEAE07}" destId="{E927E879-09CC-40FC-98AF-DD08143E05E9}" srcOrd="5" destOrd="0" presId="urn:microsoft.com/office/officeart/2008/layout/LinedList"/>
    <dgm:cxn modelId="{4B87EFCD-C9AA-412E-832A-4662AEA1A77A}" type="presParOf" srcId="{6C25619F-8D3A-461D-9112-C6A2E1CEAE07}" destId="{2FEB6E9B-AC4E-480F-BD68-5E887051616F}"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F16F9C-B23A-44E1-8CEB-8A86CE67C5DE}"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ru-RU"/>
        </a:p>
      </dgm:t>
    </dgm:pt>
    <dgm:pt modelId="{289FCD29-B18E-4178-9D26-4A4B0F2AEE69}">
      <dgm:prSet phldrT="[Текст]" custT="1"/>
      <dgm:spPr>
        <a:solidFill>
          <a:srgbClr val="FBCD8F"/>
        </a:solidFill>
        <a:ln>
          <a:noFill/>
        </a:ln>
        <a:effectLst>
          <a:glow rad="139700">
            <a:schemeClr val="accent6">
              <a:satMod val="175000"/>
              <a:alpha val="40000"/>
            </a:schemeClr>
          </a:glow>
        </a:effectLst>
        <a:scene3d>
          <a:camera prst="orthographicFront"/>
          <a:lightRig rig="threePt" dir="t"/>
        </a:scene3d>
        <a:sp3d>
          <a:bevelT/>
        </a:sp3d>
      </dgm:spPr>
      <dgm:t>
        <a:bodyPr/>
        <a:lstStyle/>
        <a:p>
          <a:r>
            <a:rPr lang="ru-RU" sz="2400" dirty="0" smtClean="0">
              <a:solidFill>
                <a:schemeClr val="tx1"/>
              </a:solidFill>
            </a:rPr>
            <a:t>Бюджетная политика ИРМО в трехлетней перспективе будет учитывать изменения законодательства на федеральном уровне, основными из которых являются</a:t>
          </a:r>
          <a:endParaRPr lang="ru-RU" sz="2400" dirty="0">
            <a:solidFill>
              <a:schemeClr val="tx1"/>
            </a:solidFill>
          </a:endParaRPr>
        </a:p>
      </dgm:t>
    </dgm:pt>
    <dgm:pt modelId="{C2AC0C56-D407-4263-B4B4-E3B5486DBB15}" type="parTrans" cxnId="{9D6453A6-1035-440E-8115-6F6B94E8C7F7}">
      <dgm:prSet/>
      <dgm:spPr/>
      <dgm:t>
        <a:bodyPr/>
        <a:lstStyle/>
        <a:p>
          <a:endParaRPr lang="ru-RU"/>
        </a:p>
      </dgm:t>
    </dgm:pt>
    <dgm:pt modelId="{2DA9D956-8B9B-4FE1-A6F9-A7E80E8FA1D1}" type="sibTrans" cxnId="{9D6453A6-1035-440E-8115-6F6B94E8C7F7}">
      <dgm:prSet/>
      <dgm:spPr/>
      <dgm:t>
        <a:bodyPr/>
        <a:lstStyle/>
        <a:p>
          <a:endParaRPr lang="ru-RU"/>
        </a:p>
      </dgm:t>
    </dgm:pt>
    <dgm:pt modelId="{1FA45A5B-5F17-49F0-9002-D8314DC9583B}">
      <dgm:prSet phldrT="[Текст]"/>
      <dgm:spPr>
        <a:solidFill>
          <a:schemeClr val="accent2">
            <a:lumMod val="40000"/>
            <a:lumOff val="60000"/>
          </a:schemeClr>
        </a:solidFill>
        <a:effectLst>
          <a:glow rad="101600">
            <a:schemeClr val="accent3">
              <a:satMod val="175000"/>
              <a:alpha val="40000"/>
            </a:schemeClr>
          </a:glow>
        </a:effectLst>
        <a:scene3d>
          <a:camera prst="orthographicFront"/>
          <a:lightRig rig="threePt" dir="t"/>
        </a:scene3d>
        <a:sp3d>
          <a:bevelT/>
        </a:sp3d>
      </dgm:spPr>
      <dgm:t>
        <a:bodyPr/>
        <a:lstStyle/>
        <a:p>
          <a:r>
            <a:rPr lang="ru-RU" dirty="0" smtClean="0"/>
            <a:t>Условие предоставления субсидии бюджету муниципального образования - наличие в бюджете муниципального образования (сводной бюджетной росписи местного бюджета) бюджетных ассигнований на исполнение расходных обязательств муниципального образования, в целях </a:t>
          </a:r>
          <a:r>
            <a:rPr lang="ru-RU" dirty="0" err="1" smtClean="0"/>
            <a:t>софинансирования</a:t>
          </a:r>
          <a:r>
            <a:rPr lang="ru-RU" dirty="0" smtClean="0"/>
            <a:t> которых предоставляется субсидия, в объеме, необходимом для их исполнения, включая размер планируемой к предоставлению из бюджета субъекта Российской Федерации субсидии</a:t>
          </a:r>
          <a:endParaRPr lang="ru-RU" dirty="0"/>
        </a:p>
      </dgm:t>
    </dgm:pt>
    <dgm:pt modelId="{71AB1393-0E01-4D31-8D0B-FCBC6F78D109}" type="parTrans" cxnId="{B1DF9A90-5CC5-450D-AEBA-CBFD54555F5D}">
      <dgm:prSet/>
      <dgm:spPr/>
      <dgm:t>
        <a:bodyPr/>
        <a:lstStyle/>
        <a:p>
          <a:endParaRPr lang="ru-RU"/>
        </a:p>
      </dgm:t>
    </dgm:pt>
    <dgm:pt modelId="{16F62554-06F3-48AC-9848-A209DF3F2CC1}" type="sibTrans" cxnId="{B1DF9A90-5CC5-450D-AEBA-CBFD54555F5D}">
      <dgm:prSet/>
      <dgm:spPr/>
      <dgm:t>
        <a:bodyPr/>
        <a:lstStyle/>
        <a:p>
          <a:endParaRPr lang="ru-RU"/>
        </a:p>
      </dgm:t>
    </dgm:pt>
    <dgm:pt modelId="{606910CD-0E1F-457C-A107-3924A2ECA042}">
      <dgm:prSet phldrT="[Текст]"/>
      <dgm:spPr>
        <a:solidFill>
          <a:schemeClr val="accent5">
            <a:lumMod val="60000"/>
            <a:lumOff val="40000"/>
          </a:schemeClr>
        </a:solidFill>
        <a:effectLst>
          <a:glow rad="228600">
            <a:schemeClr val="accent5">
              <a:satMod val="175000"/>
              <a:alpha val="40000"/>
            </a:schemeClr>
          </a:glow>
        </a:effectLst>
        <a:scene3d>
          <a:camera prst="orthographicFront"/>
          <a:lightRig rig="threePt" dir="t"/>
        </a:scene3d>
        <a:sp3d>
          <a:bevelT/>
        </a:sp3d>
      </dgm:spPr>
      <dgm:t>
        <a:bodyPr/>
        <a:lstStyle/>
        <a:p>
          <a:r>
            <a:rPr lang="ru-RU" dirty="0" smtClean="0"/>
            <a:t>Финансовый орган субъекта Российской Федерации заключает с главами местных администраций (руководителями исполнительно-распорядительных органов) муниципальных образований, получающих дотации на выравнивание бюджетной обеспеченности муниципальных районов из бюджета субъекта Российской Федерации и (или) доходы по заменяющим указанные дотации дополнительным нормативам отчислений от налога на доходы физических лиц, соглашения, которыми предусматриваются меры по социально-экономическому развитию и оздоровлению муниципальных финансов муниципального района</a:t>
          </a:r>
          <a:endParaRPr lang="ru-RU" dirty="0"/>
        </a:p>
      </dgm:t>
    </dgm:pt>
    <dgm:pt modelId="{F3790890-E584-48ED-A2EF-EEFBF8296188}" type="parTrans" cxnId="{CA627754-0527-431F-9365-9A1AFF3B0977}">
      <dgm:prSet/>
      <dgm:spPr/>
      <dgm:t>
        <a:bodyPr/>
        <a:lstStyle/>
        <a:p>
          <a:endParaRPr lang="ru-RU"/>
        </a:p>
      </dgm:t>
    </dgm:pt>
    <dgm:pt modelId="{6A50355C-D070-4898-8F93-DF09B6BAFC07}" type="sibTrans" cxnId="{CA627754-0527-431F-9365-9A1AFF3B0977}">
      <dgm:prSet/>
      <dgm:spPr/>
      <dgm:t>
        <a:bodyPr/>
        <a:lstStyle/>
        <a:p>
          <a:endParaRPr lang="ru-RU"/>
        </a:p>
      </dgm:t>
    </dgm:pt>
    <dgm:pt modelId="{C58444CA-F9A5-4CB6-81D9-20E43BE20A31}" type="pres">
      <dgm:prSet presAssocID="{FFF16F9C-B23A-44E1-8CEB-8A86CE67C5DE}" presName="composite" presStyleCnt="0">
        <dgm:presLayoutVars>
          <dgm:chMax val="1"/>
          <dgm:dir/>
          <dgm:resizeHandles val="exact"/>
        </dgm:presLayoutVars>
      </dgm:prSet>
      <dgm:spPr/>
      <dgm:t>
        <a:bodyPr/>
        <a:lstStyle/>
        <a:p>
          <a:endParaRPr lang="ru-RU"/>
        </a:p>
      </dgm:t>
    </dgm:pt>
    <dgm:pt modelId="{484D6A0A-5AD0-4193-B885-A96E05C21772}" type="pres">
      <dgm:prSet presAssocID="{289FCD29-B18E-4178-9D26-4A4B0F2AEE69}" presName="roof" presStyleLbl="dkBgShp" presStyleIdx="0" presStyleCnt="2" custScaleY="78632"/>
      <dgm:spPr/>
      <dgm:t>
        <a:bodyPr/>
        <a:lstStyle/>
        <a:p>
          <a:endParaRPr lang="ru-RU"/>
        </a:p>
      </dgm:t>
    </dgm:pt>
    <dgm:pt modelId="{EEBC193C-2D16-4FFF-9552-D992FE13A9B8}" type="pres">
      <dgm:prSet presAssocID="{289FCD29-B18E-4178-9D26-4A4B0F2AEE69}" presName="pillars" presStyleCnt="0"/>
      <dgm:spPr>
        <a:scene3d>
          <a:camera prst="orthographicFront"/>
          <a:lightRig rig="threePt" dir="t"/>
        </a:scene3d>
        <a:sp3d>
          <a:bevelT/>
        </a:sp3d>
      </dgm:spPr>
    </dgm:pt>
    <dgm:pt modelId="{CF2D2F53-0E7A-4235-B832-F36EDE78A0B4}" type="pres">
      <dgm:prSet presAssocID="{289FCD29-B18E-4178-9D26-4A4B0F2AEE69}" presName="pillar1" presStyleLbl="node1" presStyleIdx="0" presStyleCnt="2" custScaleX="124101" custScaleY="110467">
        <dgm:presLayoutVars>
          <dgm:bulletEnabled val="1"/>
        </dgm:presLayoutVars>
      </dgm:prSet>
      <dgm:spPr/>
      <dgm:t>
        <a:bodyPr/>
        <a:lstStyle/>
        <a:p>
          <a:endParaRPr lang="ru-RU"/>
        </a:p>
      </dgm:t>
    </dgm:pt>
    <dgm:pt modelId="{A63D8497-BF07-4B0A-A629-CE53EABFD71D}" type="pres">
      <dgm:prSet presAssocID="{606910CD-0E1F-457C-A107-3924A2ECA042}" presName="pillarX" presStyleLbl="node1" presStyleIdx="1" presStyleCnt="2" custScaleX="150776" custScaleY="110467">
        <dgm:presLayoutVars>
          <dgm:bulletEnabled val="1"/>
        </dgm:presLayoutVars>
      </dgm:prSet>
      <dgm:spPr/>
      <dgm:t>
        <a:bodyPr/>
        <a:lstStyle/>
        <a:p>
          <a:endParaRPr lang="ru-RU"/>
        </a:p>
      </dgm:t>
    </dgm:pt>
    <dgm:pt modelId="{DB6F8BE5-5CBB-48E8-9B09-FB463DC142BC}" type="pres">
      <dgm:prSet presAssocID="{289FCD29-B18E-4178-9D26-4A4B0F2AEE69}" presName="base" presStyleLbl="dkBgShp" presStyleIdx="1" presStyleCnt="2" custFlipVert="1" custScaleY="98902" custLinFactY="2285" custLinFactNeighborX="-872" custLinFactNeighborY="100000"/>
      <dgm:spPr>
        <a:solidFill>
          <a:schemeClr val="accent4">
            <a:shade val="80000"/>
            <a:hueOff val="0"/>
            <a:satOff val="0"/>
            <a:lumOff val="0"/>
            <a:alpha val="0"/>
          </a:schemeClr>
        </a:solidFill>
        <a:scene3d>
          <a:camera prst="orthographicFront"/>
          <a:lightRig rig="threePt" dir="t"/>
        </a:scene3d>
        <a:sp3d>
          <a:bevelT/>
        </a:sp3d>
      </dgm:spPr>
    </dgm:pt>
  </dgm:ptLst>
  <dgm:cxnLst>
    <dgm:cxn modelId="{9D6453A6-1035-440E-8115-6F6B94E8C7F7}" srcId="{FFF16F9C-B23A-44E1-8CEB-8A86CE67C5DE}" destId="{289FCD29-B18E-4178-9D26-4A4B0F2AEE69}" srcOrd="0" destOrd="0" parTransId="{C2AC0C56-D407-4263-B4B4-E3B5486DBB15}" sibTransId="{2DA9D956-8B9B-4FE1-A6F9-A7E80E8FA1D1}"/>
    <dgm:cxn modelId="{ECE9D0DA-4F98-4574-91F9-698E6E9BDCE6}" type="presOf" srcId="{FFF16F9C-B23A-44E1-8CEB-8A86CE67C5DE}" destId="{C58444CA-F9A5-4CB6-81D9-20E43BE20A31}" srcOrd="0" destOrd="0" presId="urn:microsoft.com/office/officeart/2005/8/layout/hList3"/>
    <dgm:cxn modelId="{DAEDC951-F5AA-4CEC-B3F1-838BB827EDC1}" type="presOf" srcId="{289FCD29-B18E-4178-9D26-4A4B0F2AEE69}" destId="{484D6A0A-5AD0-4193-B885-A96E05C21772}" srcOrd="0" destOrd="0" presId="urn:microsoft.com/office/officeart/2005/8/layout/hList3"/>
    <dgm:cxn modelId="{81F66267-2244-483F-8AEE-A6F03964235B}" type="presOf" srcId="{606910CD-0E1F-457C-A107-3924A2ECA042}" destId="{A63D8497-BF07-4B0A-A629-CE53EABFD71D}" srcOrd="0" destOrd="0" presId="urn:microsoft.com/office/officeart/2005/8/layout/hList3"/>
    <dgm:cxn modelId="{B1DF9A90-5CC5-450D-AEBA-CBFD54555F5D}" srcId="{289FCD29-B18E-4178-9D26-4A4B0F2AEE69}" destId="{1FA45A5B-5F17-49F0-9002-D8314DC9583B}" srcOrd="0" destOrd="0" parTransId="{71AB1393-0E01-4D31-8D0B-FCBC6F78D109}" sibTransId="{16F62554-06F3-48AC-9848-A209DF3F2CC1}"/>
    <dgm:cxn modelId="{9CAD016C-F70F-488E-B6EB-D2D3B360B001}" type="presOf" srcId="{1FA45A5B-5F17-49F0-9002-D8314DC9583B}" destId="{CF2D2F53-0E7A-4235-B832-F36EDE78A0B4}" srcOrd="0" destOrd="0" presId="urn:microsoft.com/office/officeart/2005/8/layout/hList3"/>
    <dgm:cxn modelId="{CA627754-0527-431F-9365-9A1AFF3B0977}" srcId="{289FCD29-B18E-4178-9D26-4A4B0F2AEE69}" destId="{606910CD-0E1F-457C-A107-3924A2ECA042}" srcOrd="1" destOrd="0" parTransId="{F3790890-E584-48ED-A2EF-EEFBF8296188}" sibTransId="{6A50355C-D070-4898-8F93-DF09B6BAFC07}"/>
    <dgm:cxn modelId="{6B6C8207-A426-418A-9A1D-3C44FA587B22}" type="presParOf" srcId="{C58444CA-F9A5-4CB6-81D9-20E43BE20A31}" destId="{484D6A0A-5AD0-4193-B885-A96E05C21772}" srcOrd="0" destOrd="0" presId="urn:microsoft.com/office/officeart/2005/8/layout/hList3"/>
    <dgm:cxn modelId="{66097031-1329-4FAE-8043-8D1F8281B315}" type="presParOf" srcId="{C58444CA-F9A5-4CB6-81D9-20E43BE20A31}" destId="{EEBC193C-2D16-4FFF-9552-D992FE13A9B8}" srcOrd="1" destOrd="0" presId="urn:microsoft.com/office/officeart/2005/8/layout/hList3"/>
    <dgm:cxn modelId="{445985C9-FE0F-4749-BEEF-666A4A9814FE}" type="presParOf" srcId="{EEBC193C-2D16-4FFF-9552-D992FE13A9B8}" destId="{CF2D2F53-0E7A-4235-B832-F36EDE78A0B4}" srcOrd="0" destOrd="0" presId="urn:microsoft.com/office/officeart/2005/8/layout/hList3"/>
    <dgm:cxn modelId="{F6652728-1944-4D0C-91C2-7452C677D499}" type="presParOf" srcId="{EEBC193C-2D16-4FFF-9552-D992FE13A9B8}" destId="{A63D8497-BF07-4B0A-A629-CE53EABFD71D}" srcOrd="1" destOrd="0" presId="urn:microsoft.com/office/officeart/2005/8/layout/hList3"/>
    <dgm:cxn modelId="{8AC3B470-4235-448C-81EC-8240ECF0B2AA}" type="presParOf" srcId="{C58444CA-F9A5-4CB6-81D9-20E43BE20A31}" destId="{DB6F8BE5-5CBB-48E8-9B09-FB463DC142BC}"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E635-2497-4AF9-BB8A-D0D2E260F55E}">
      <dsp:nvSpPr>
        <dsp:cNvPr id="0" name=""/>
        <dsp:cNvSpPr/>
      </dsp:nvSpPr>
      <dsp:spPr>
        <a:xfrm>
          <a:off x="0" y="80"/>
          <a:ext cx="8928992" cy="0"/>
        </a:xfrm>
        <a:prstGeom prst="lin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w="9525" cap="flat" cmpd="sng" algn="ctr">
          <a:solidFill>
            <a:schemeClr val="accent4">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CBB894-A7EA-4D3B-BA12-499CEE18315F}">
      <dsp:nvSpPr>
        <dsp:cNvPr id="0" name=""/>
        <dsp:cNvSpPr/>
      </dsp:nvSpPr>
      <dsp:spPr>
        <a:xfrm>
          <a:off x="0" y="859684"/>
          <a:ext cx="3349229" cy="4144599"/>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ru-RU" sz="1800" b="0" kern="1200" dirty="0" smtClean="0">
              <a:latin typeface="Times New Roman" pitchFamily="18" charset="0"/>
              <a:cs typeface="Times New Roman" pitchFamily="18" charset="0"/>
            </a:rPr>
            <a:t>Налоговая политика Иркутского района на 2020 год и плановый период 2021  и 2022 годов направлена на развитие налогового потенциала и обеспечение роста доходной части бюджета, обеспечение сбалансированности и бюджетной устойчивости бюджета Иркутского района.</a:t>
          </a:r>
          <a:endParaRPr lang="ru-RU" sz="1800" b="0" kern="1200" dirty="0"/>
        </a:p>
      </dsp:txBody>
      <dsp:txXfrm>
        <a:off x="0" y="859684"/>
        <a:ext cx="3349229" cy="4144599"/>
      </dsp:txXfrm>
    </dsp:sp>
    <dsp:sp modelId="{3EFE5A75-351B-43AD-A2A9-1F73B8EAAF42}">
      <dsp:nvSpPr>
        <dsp:cNvPr id="0" name=""/>
        <dsp:cNvSpPr/>
      </dsp:nvSpPr>
      <dsp:spPr>
        <a:xfrm>
          <a:off x="3455305" y="136414"/>
          <a:ext cx="5342159" cy="2510824"/>
        </a:xfrm>
        <a:prstGeom prst="rect">
          <a:avLst/>
        </a:prstGeom>
        <a:solidFill>
          <a:srgbClr val="FBCD8F"/>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Приоритетной задачей налоговой политики Иркутского района в трехлетней перспективе 2020 – 2022 годов будет продолжение работы по укреплению и развитию доходной базы бюджета за счет наращивания стабильных доходных источников, ее пополнения и мобилизации в бюджет имеющихся резервов</a:t>
          </a:r>
          <a:endParaRPr lang="ru-RU" sz="1800" kern="1200" dirty="0"/>
        </a:p>
      </dsp:txBody>
      <dsp:txXfrm>
        <a:off x="3455305" y="136414"/>
        <a:ext cx="5342159" cy="2510824"/>
      </dsp:txXfrm>
    </dsp:sp>
    <dsp:sp modelId="{F64ABABB-807A-45EA-A355-562F518423E3}">
      <dsp:nvSpPr>
        <dsp:cNvPr id="0" name=""/>
        <dsp:cNvSpPr/>
      </dsp:nvSpPr>
      <dsp:spPr>
        <a:xfrm>
          <a:off x="3349229" y="2750844"/>
          <a:ext cx="5357395"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3EC4F70-9171-4B47-A278-A928C8981E33}">
      <dsp:nvSpPr>
        <dsp:cNvPr id="0" name=""/>
        <dsp:cNvSpPr/>
      </dsp:nvSpPr>
      <dsp:spPr>
        <a:xfrm>
          <a:off x="3450520" y="2786163"/>
          <a:ext cx="5478471" cy="2430444"/>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Продолжена реализация решения о полной замене дотаций на выравнивание бюджетной обеспеченности муниципальных районов (городских округов) на дополнительные нормативы отчислений в бюджет Иркутского района от налога на доходы физических лиц (далее – НДФЛ), подлежащего зачислению в областной бюджет с 1 января 2019 года. Соответствующее решение Думы Иркутского района принято от 30.08.2018 №51-523/</a:t>
          </a:r>
          <a:r>
            <a:rPr lang="ru-RU" sz="1800" kern="1200" dirty="0" err="1" smtClean="0">
              <a:latin typeface="Times New Roman" pitchFamily="18" charset="0"/>
              <a:cs typeface="Times New Roman" pitchFamily="18" charset="0"/>
            </a:rPr>
            <a:t>рд</a:t>
          </a:r>
          <a:r>
            <a:rPr lang="ru-RU" sz="1800" kern="1200" dirty="0" smtClean="0">
              <a:latin typeface="Times New Roman" pitchFamily="18" charset="0"/>
              <a:cs typeface="Times New Roman" pitchFamily="18" charset="0"/>
            </a:rPr>
            <a:t>.</a:t>
          </a:r>
          <a:endParaRPr lang="ru-RU" sz="1800" kern="1200" dirty="0"/>
        </a:p>
      </dsp:txBody>
      <dsp:txXfrm>
        <a:off x="3450520" y="2786163"/>
        <a:ext cx="5478471" cy="2430444"/>
      </dsp:txXfrm>
    </dsp:sp>
    <dsp:sp modelId="{E927E879-09CC-40FC-98AF-DD08143E05E9}">
      <dsp:nvSpPr>
        <dsp:cNvPr id="0" name=""/>
        <dsp:cNvSpPr/>
      </dsp:nvSpPr>
      <dsp:spPr>
        <a:xfrm>
          <a:off x="3349229" y="5421228"/>
          <a:ext cx="5357395"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D6A0A-5AD0-4193-B885-A96E05C21772}">
      <dsp:nvSpPr>
        <dsp:cNvPr id="0" name=""/>
        <dsp:cNvSpPr/>
      </dsp:nvSpPr>
      <dsp:spPr>
        <a:xfrm>
          <a:off x="0" y="92982"/>
          <a:ext cx="8928992" cy="1352452"/>
        </a:xfrm>
        <a:prstGeom prst="rect">
          <a:avLst/>
        </a:prstGeom>
        <a:solidFill>
          <a:srgbClr val="FBCD8F"/>
        </a:solidFill>
        <a:ln>
          <a:noFill/>
        </a:ln>
        <a:effectLst>
          <a:glow rad="139700">
            <a:schemeClr val="accent6">
              <a:satMod val="175000"/>
              <a:alpha val="40000"/>
            </a:schemeClr>
          </a:glow>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Налоговая политика ИРМО в трехлетней перспективе будет учитывать изменения законодательства на федеральном уровне, основными из которых являются</a:t>
          </a:r>
          <a:endParaRPr lang="ru-RU" sz="2400" kern="1200" dirty="0">
            <a:solidFill>
              <a:schemeClr val="tx1"/>
            </a:solidFill>
          </a:endParaRPr>
        </a:p>
      </dsp:txBody>
      <dsp:txXfrm>
        <a:off x="0" y="92982"/>
        <a:ext cx="8928992" cy="1352452"/>
      </dsp:txXfrm>
    </dsp:sp>
    <dsp:sp modelId="{CF2D2F53-0E7A-4235-B832-F36EDE78A0B4}">
      <dsp:nvSpPr>
        <dsp:cNvPr id="0" name=""/>
        <dsp:cNvSpPr/>
      </dsp:nvSpPr>
      <dsp:spPr>
        <a:xfrm>
          <a:off x="1025" y="1440165"/>
          <a:ext cx="3023829" cy="3990014"/>
        </a:xfrm>
        <a:prstGeom prst="rect">
          <a:avLst/>
        </a:prstGeom>
        <a:solidFill>
          <a:schemeClr val="accent2">
            <a:lumMod val="40000"/>
            <a:lumOff val="60000"/>
          </a:schemeClr>
        </a:solidFill>
        <a:ln w="28575" cap="flat" cmpd="sng" algn="ctr">
          <a:solidFill>
            <a:schemeClr val="accent4">
              <a:shade val="80000"/>
              <a:hueOff val="0"/>
              <a:satOff val="0"/>
              <a:lumOff val="0"/>
              <a:alphaOff val="0"/>
            </a:schemeClr>
          </a:solidFill>
          <a:prstDash val="solid"/>
        </a:ln>
        <a:effectLst>
          <a:glow rad="101600">
            <a:schemeClr val="accent3">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отмена с 2021 года системы налогообложения в виде единого налога на вмененный доход для отдельных видов деятельности без компенсационных мер возмещения выпадающих доходов местных бюджетов</a:t>
          </a:r>
          <a:endParaRPr lang="ru-RU" sz="1700" kern="1200" dirty="0"/>
        </a:p>
      </dsp:txBody>
      <dsp:txXfrm>
        <a:off x="1025" y="1440165"/>
        <a:ext cx="3023829" cy="3990014"/>
      </dsp:txXfrm>
    </dsp:sp>
    <dsp:sp modelId="{A63D8497-BF07-4B0A-A629-CE53EABFD71D}">
      <dsp:nvSpPr>
        <dsp:cNvPr id="0" name=""/>
        <dsp:cNvSpPr/>
      </dsp:nvSpPr>
      <dsp:spPr>
        <a:xfrm>
          <a:off x="3024854" y="1440165"/>
          <a:ext cx="5903112" cy="3990014"/>
        </a:xfrm>
        <a:prstGeom prst="rect">
          <a:avLst/>
        </a:prstGeom>
        <a:solidFill>
          <a:schemeClr val="accent5">
            <a:lumMod val="60000"/>
            <a:lumOff val="40000"/>
          </a:schemeClr>
        </a:solidFill>
        <a:ln w="28575" cap="flat" cmpd="sng" algn="ctr">
          <a:solidFill>
            <a:schemeClr val="accent4">
              <a:shade val="80000"/>
              <a:hueOff val="0"/>
              <a:satOff val="0"/>
              <a:lumOff val="0"/>
              <a:alphaOff val="0"/>
            </a:schemeClr>
          </a:solidFill>
          <a:prstDash val="solid"/>
        </a:ln>
        <a:effectLst>
          <a:glow rad="228600">
            <a:schemeClr val="accent5">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smtClean="0"/>
            <a:t>перераспределение с 2020 года в федеральный и областной бюджеты суммы штрафов, вынесенные соответственно федеральными органами исполнительной власти и органами исполнительной власти субъектов Российской Федерации, что приведет к потерям бюджетов муниципальных районов. Централизация доходов от взыскания отдельных видов штрафных санкций будет частично компенсирована передачей 5% норматива зачисления в бюджеты муниципальных районов платы за негативное воздействие на окружающую среду, а также 50% от всех административных штрафов, постановления, о наложении которых вынесены мировыми судьями и комиссиями по делам несовершеннолетних</a:t>
          </a:r>
          <a:endParaRPr lang="ru-RU" sz="1700" kern="1200" dirty="0"/>
        </a:p>
      </dsp:txBody>
      <dsp:txXfrm>
        <a:off x="3024854" y="1440165"/>
        <a:ext cx="5903112" cy="3990014"/>
      </dsp:txXfrm>
    </dsp:sp>
    <dsp:sp modelId="{DB6F8BE5-5CBB-48E8-9B09-FB463DC142BC}">
      <dsp:nvSpPr>
        <dsp:cNvPr id="0" name=""/>
        <dsp:cNvSpPr/>
      </dsp:nvSpPr>
      <dsp:spPr>
        <a:xfrm flipV="1">
          <a:off x="0" y="5336334"/>
          <a:ext cx="8928992" cy="396921"/>
        </a:xfrm>
        <a:prstGeom prst="rect">
          <a:avLst/>
        </a:prstGeom>
        <a:solidFill>
          <a:schemeClr val="accent4">
            <a:shade val="80000"/>
            <a:hueOff val="0"/>
            <a:satOff val="0"/>
            <a:lumOff val="0"/>
            <a:alpha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36233-5CCF-4E96-900D-3011DF34A862}">
      <dsp:nvSpPr>
        <dsp:cNvPr id="0" name=""/>
        <dsp:cNvSpPr/>
      </dsp:nvSpPr>
      <dsp:spPr>
        <a:xfrm>
          <a:off x="65084" y="616294"/>
          <a:ext cx="1841110" cy="1151316"/>
        </a:xfrm>
        <a:prstGeom prst="rightArrow">
          <a:avLst>
            <a:gd name="adj1" fmla="val 50000"/>
            <a:gd name="adj2" fmla="val 50000"/>
          </a:avLst>
        </a:prstGeom>
        <a:solidFill>
          <a:srgbClr val="FBCD8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254000" bIns="182771"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1 этап</a:t>
          </a:r>
          <a:endParaRPr lang="ru-RU" sz="2000" kern="1200" dirty="0">
            <a:solidFill>
              <a:schemeClr val="tx1"/>
            </a:solidFill>
          </a:endParaRPr>
        </a:p>
      </dsp:txBody>
      <dsp:txXfrm>
        <a:off x="65084" y="904123"/>
        <a:ext cx="1553281" cy="575658"/>
      </dsp:txXfrm>
    </dsp:sp>
    <dsp:sp modelId="{D66CE8B0-0682-4046-925D-8CBFA70BDDF3}">
      <dsp:nvSpPr>
        <dsp:cNvPr id="0" name=""/>
        <dsp:cNvSpPr/>
      </dsp:nvSpPr>
      <dsp:spPr>
        <a:xfrm>
          <a:off x="0" y="1492757"/>
          <a:ext cx="1822842" cy="710686"/>
        </a:xfrm>
        <a:prstGeom prst="rect">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Составление</a:t>
          </a:r>
          <a:endParaRPr lang="ru-RU" sz="2000" kern="1200" dirty="0">
            <a:latin typeface="Times New Roman" pitchFamily="18" charset="0"/>
            <a:cs typeface="Times New Roman" pitchFamily="18" charset="0"/>
          </a:endParaRPr>
        </a:p>
      </dsp:txBody>
      <dsp:txXfrm>
        <a:off x="0" y="1492757"/>
        <a:ext cx="1822842" cy="710686"/>
      </dsp:txXfrm>
    </dsp:sp>
    <dsp:sp modelId="{50F4FDC2-CB33-4E56-B55B-1845875B7F79}">
      <dsp:nvSpPr>
        <dsp:cNvPr id="0" name=""/>
        <dsp:cNvSpPr/>
      </dsp:nvSpPr>
      <dsp:spPr>
        <a:xfrm>
          <a:off x="1747319" y="984007"/>
          <a:ext cx="1990766" cy="1151316"/>
        </a:xfrm>
        <a:prstGeom prst="rightArrow">
          <a:avLst>
            <a:gd name="adj1" fmla="val 50000"/>
            <a:gd name="adj2" fmla="val 50000"/>
          </a:avLst>
        </a:prstGeom>
        <a:solidFill>
          <a:srgbClr val="FFCC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254000" bIns="182771"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2 этап</a:t>
          </a:r>
          <a:endParaRPr lang="ru-RU" sz="2000" kern="1200" dirty="0">
            <a:solidFill>
              <a:schemeClr val="tx1"/>
            </a:solidFill>
          </a:endParaRPr>
        </a:p>
      </dsp:txBody>
      <dsp:txXfrm>
        <a:off x="1747319" y="1271836"/>
        <a:ext cx="1702937" cy="575658"/>
      </dsp:txXfrm>
    </dsp:sp>
    <dsp:sp modelId="{D9AB3764-3F0E-48A7-8C8D-55E686C3C046}">
      <dsp:nvSpPr>
        <dsp:cNvPr id="0" name=""/>
        <dsp:cNvSpPr/>
      </dsp:nvSpPr>
      <dsp:spPr>
        <a:xfrm>
          <a:off x="1763076" y="1714128"/>
          <a:ext cx="1822842" cy="800218"/>
        </a:xfrm>
        <a:prstGeom prst="rect">
          <a:avLst/>
        </a:prstGeom>
        <a:solidFill>
          <a:srgbClr val="FE8C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Рассмотрение и утверждение</a:t>
          </a:r>
          <a:endParaRPr lang="ru-RU" sz="2000" kern="1200" dirty="0">
            <a:latin typeface="Times New Roman" pitchFamily="18" charset="0"/>
            <a:cs typeface="Times New Roman" pitchFamily="18" charset="0"/>
          </a:endParaRPr>
        </a:p>
      </dsp:txBody>
      <dsp:txXfrm>
        <a:off x="1763076" y="1714128"/>
        <a:ext cx="1822842" cy="800218"/>
      </dsp:txXfrm>
    </dsp:sp>
    <dsp:sp modelId="{5A747D3A-D0AE-44B1-8C67-0D0AD9575766}">
      <dsp:nvSpPr>
        <dsp:cNvPr id="0" name=""/>
        <dsp:cNvSpPr/>
      </dsp:nvSpPr>
      <dsp:spPr>
        <a:xfrm>
          <a:off x="3587141" y="1416874"/>
          <a:ext cx="2008970" cy="1151316"/>
        </a:xfrm>
        <a:prstGeom prst="rightArrow">
          <a:avLst>
            <a:gd name="adj1" fmla="val 50000"/>
            <a:gd name="adj2" fmla="val 50000"/>
          </a:avLst>
        </a:prstGeom>
        <a:solidFill>
          <a:schemeClr val="accent5">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254000" bIns="182771"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3 этап</a:t>
          </a:r>
          <a:endParaRPr lang="ru-RU" sz="2000" kern="1200" dirty="0">
            <a:solidFill>
              <a:schemeClr val="tx1"/>
            </a:solidFill>
          </a:endParaRPr>
        </a:p>
      </dsp:txBody>
      <dsp:txXfrm>
        <a:off x="3587141" y="1704703"/>
        <a:ext cx="1721141" cy="575658"/>
      </dsp:txXfrm>
    </dsp:sp>
    <dsp:sp modelId="{14F16CE2-6506-4F16-B808-BD3B1A0A83A5}">
      <dsp:nvSpPr>
        <dsp:cNvPr id="0" name=""/>
        <dsp:cNvSpPr/>
      </dsp:nvSpPr>
      <dsp:spPr>
        <a:xfrm>
          <a:off x="3608138" y="2208151"/>
          <a:ext cx="1822842" cy="720079"/>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Исполнение</a:t>
          </a:r>
          <a:endParaRPr lang="ru-RU" sz="2000" kern="1200" dirty="0">
            <a:latin typeface="Times New Roman" pitchFamily="18" charset="0"/>
            <a:cs typeface="Times New Roman" pitchFamily="18" charset="0"/>
          </a:endParaRPr>
        </a:p>
      </dsp:txBody>
      <dsp:txXfrm>
        <a:off x="3608138" y="2208151"/>
        <a:ext cx="1822842" cy="720079"/>
      </dsp:txXfrm>
    </dsp:sp>
    <dsp:sp modelId="{EEF40B44-0738-4F6B-AE54-F1BF241B0A95}">
      <dsp:nvSpPr>
        <dsp:cNvPr id="0" name=""/>
        <dsp:cNvSpPr/>
      </dsp:nvSpPr>
      <dsp:spPr>
        <a:xfrm>
          <a:off x="5419720" y="1848105"/>
          <a:ext cx="1952380" cy="1151316"/>
        </a:xfrm>
        <a:prstGeom prst="rightArrow">
          <a:avLst>
            <a:gd name="adj1" fmla="val 50000"/>
            <a:gd name="adj2" fmla="val 50000"/>
          </a:avLst>
        </a:prstGeom>
        <a:solidFill>
          <a:srgbClr val="C7F6F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254000" bIns="182771" numCol="1" spcCol="1270" anchor="ctr" anchorCtr="0">
          <a:noAutofit/>
        </a:bodyPr>
        <a:lstStyle/>
        <a:p>
          <a:pPr lvl="0" algn="l" defTabSz="889000">
            <a:lnSpc>
              <a:spcPct val="90000"/>
            </a:lnSpc>
            <a:spcBef>
              <a:spcPct val="0"/>
            </a:spcBef>
            <a:spcAft>
              <a:spcPct val="35000"/>
            </a:spcAft>
          </a:pPr>
          <a:r>
            <a:rPr lang="ru-RU" sz="2000" kern="1200" dirty="0" smtClean="0">
              <a:solidFill>
                <a:schemeClr val="tx1"/>
              </a:solidFill>
            </a:rPr>
            <a:t>4 этап</a:t>
          </a:r>
          <a:endParaRPr lang="ru-RU" sz="2000" kern="1200" dirty="0">
            <a:solidFill>
              <a:schemeClr val="tx1"/>
            </a:solidFill>
          </a:endParaRPr>
        </a:p>
      </dsp:txBody>
      <dsp:txXfrm>
        <a:off x="5419720" y="2135934"/>
        <a:ext cx="1664551" cy="575658"/>
      </dsp:txXfrm>
    </dsp:sp>
    <dsp:sp modelId="{CACCEF85-CD86-44EE-A375-CFDC4667A82B}">
      <dsp:nvSpPr>
        <dsp:cNvPr id="0" name=""/>
        <dsp:cNvSpPr/>
      </dsp:nvSpPr>
      <dsp:spPr>
        <a:xfrm>
          <a:off x="5419724" y="2664795"/>
          <a:ext cx="1839449" cy="623469"/>
        </a:xfrm>
        <a:prstGeom prst="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ru-RU" sz="1800" kern="1200" dirty="0" smtClean="0">
              <a:latin typeface="Times New Roman" pitchFamily="18" charset="0"/>
              <a:cs typeface="Times New Roman" pitchFamily="18" charset="0"/>
            </a:rPr>
            <a:t>Предоставление отчетности</a:t>
          </a:r>
          <a:endParaRPr lang="ru-RU" sz="1800" kern="1200" dirty="0">
            <a:latin typeface="Times New Roman" pitchFamily="18" charset="0"/>
            <a:cs typeface="Times New Roman" pitchFamily="18" charset="0"/>
          </a:endParaRPr>
        </a:p>
      </dsp:txBody>
      <dsp:txXfrm>
        <a:off x="5419724" y="2664795"/>
        <a:ext cx="1839449" cy="6234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929B8E-7849-4711-BDFA-5EA7E44B252F}">
      <dsp:nvSpPr>
        <dsp:cNvPr id="0" name=""/>
        <dsp:cNvSpPr/>
      </dsp:nvSpPr>
      <dsp:spPr>
        <a:xfrm>
          <a:off x="1067198" y="638"/>
          <a:ext cx="8802469" cy="587747"/>
        </a:xfrm>
        <a:prstGeom prst="rect">
          <a:avLst/>
        </a:prstGeom>
        <a:solidFill>
          <a:schemeClr val="accent5">
            <a:lumMod val="40000"/>
            <a:lumOff val="60000"/>
          </a:schemeClr>
        </a:solidFill>
        <a:ln>
          <a:solidFill>
            <a:schemeClr val="accent2">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Бюджетный кодекс Российской Федерации</a:t>
          </a:r>
          <a:endParaRPr lang="ru-RU" sz="1600" b="1" kern="1200" dirty="0">
            <a:solidFill>
              <a:schemeClr val="tx1"/>
            </a:solidFill>
          </a:endParaRPr>
        </a:p>
      </dsp:txBody>
      <dsp:txXfrm>
        <a:off x="1067198" y="638"/>
        <a:ext cx="8802469" cy="587747"/>
      </dsp:txXfrm>
    </dsp:sp>
    <dsp:sp modelId="{A3CEA0D3-62BA-4AF8-873A-17CEA974825B}">
      <dsp:nvSpPr>
        <dsp:cNvPr id="0" name=""/>
        <dsp:cNvSpPr/>
      </dsp:nvSpPr>
      <dsp:spPr>
        <a:xfrm>
          <a:off x="1067198" y="588386"/>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8CA8BF1-1091-4CD4-B11F-FB0FB6FCC8E0}">
      <dsp:nvSpPr>
        <dsp:cNvPr id="0" name=""/>
        <dsp:cNvSpPr/>
      </dsp:nvSpPr>
      <dsp:spPr>
        <a:xfrm>
          <a:off x="1979513" y="588386"/>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8FC296E-32EF-4E34-AC8E-53446DA95C66}">
      <dsp:nvSpPr>
        <dsp:cNvPr id="0" name=""/>
        <dsp:cNvSpPr/>
      </dsp:nvSpPr>
      <dsp:spPr>
        <a:xfrm>
          <a:off x="2891828" y="588386"/>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BFF88FC-D4A6-4CB8-9206-097BDDA24038}">
      <dsp:nvSpPr>
        <dsp:cNvPr id="0" name=""/>
        <dsp:cNvSpPr/>
      </dsp:nvSpPr>
      <dsp:spPr>
        <a:xfrm>
          <a:off x="3804143" y="588386"/>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5640913-D2CF-4601-A3F7-4CA5A36D7BCE}">
      <dsp:nvSpPr>
        <dsp:cNvPr id="0" name=""/>
        <dsp:cNvSpPr/>
      </dsp:nvSpPr>
      <dsp:spPr>
        <a:xfrm>
          <a:off x="4716459" y="588386"/>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14FCB9F-9B9F-4978-88D8-1FC163E88C60}">
      <dsp:nvSpPr>
        <dsp:cNvPr id="0" name=""/>
        <dsp:cNvSpPr/>
      </dsp:nvSpPr>
      <dsp:spPr>
        <a:xfrm>
          <a:off x="5628774" y="588386"/>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EF5A41-73A0-461B-B382-D6CA1CDE81F1}">
      <dsp:nvSpPr>
        <dsp:cNvPr id="0" name=""/>
        <dsp:cNvSpPr/>
      </dsp:nvSpPr>
      <dsp:spPr>
        <a:xfrm>
          <a:off x="6541089" y="588386"/>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8528BAD-3D61-4D9F-AC41-3E4D0B7B6262}">
      <dsp:nvSpPr>
        <dsp:cNvPr id="0" name=""/>
        <dsp:cNvSpPr/>
      </dsp:nvSpPr>
      <dsp:spPr>
        <a:xfrm>
          <a:off x="1067198" y="804902"/>
          <a:ext cx="8802469" cy="587747"/>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Закон Иркутской области от 22.10.2013 № 74-ОЗ О межбюджетных трансфертах и нормативах отчислений доходов в местные бюджеты»</a:t>
          </a:r>
          <a:endParaRPr lang="ru-RU" sz="1600" b="1" kern="1200" dirty="0">
            <a:solidFill>
              <a:schemeClr val="tx1"/>
            </a:solidFill>
          </a:endParaRPr>
        </a:p>
      </dsp:txBody>
      <dsp:txXfrm>
        <a:off x="1067198" y="804902"/>
        <a:ext cx="8802469" cy="587747"/>
      </dsp:txXfrm>
    </dsp:sp>
    <dsp:sp modelId="{1D7A3336-9042-4FDE-AB33-BDCC5DF1FDA8}">
      <dsp:nvSpPr>
        <dsp:cNvPr id="0" name=""/>
        <dsp:cNvSpPr/>
      </dsp:nvSpPr>
      <dsp:spPr>
        <a:xfrm>
          <a:off x="1067198" y="1392650"/>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CB351DD-C43B-4C4A-A85F-BA9277DC7D73}">
      <dsp:nvSpPr>
        <dsp:cNvPr id="0" name=""/>
        <dsp:cNvSpPr/>
      </dsp:nvSpPr>
      <dsp:spPr>
        <a:xfrm>
          <a:off x="1979513" y="1392650"/>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2E4320D-C947-4A97-9350-C6E924F09AC3}">
      <dsp:nvSpPr>
        <dsp:cNvPr id="0" name=""/>
        <dsp:cNvSpPr/>
      </dsp:nvSpPr>
      <dsp:spPr>
        <a:xfrm>
          <a:off x="2891828" y="1392650"/>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C34A6C1-AACD-4774-BE9E-0A4259BD693A}">
      <dsp:nvSpPr>
        <dsp:cNvPr id="0" name=""/>
        <dsp:cNvSpPr/>
      </dsp:nvSpPr>
      <dsp:spPr>
        <a:xfrm>
          <a:off x="3804143" y="1392650"/>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173543A-92F9-486D-BB14-BF4BC66417B5}">
      <dsp:nvSpPr>
        <dsp:cNvPr id="0" name=""/>
        <dsp:cNvSpPr/>
      </dsp:nvSpPr>
      <dsp:spPr>
        <a:xfrm>
          <a:off x="4716459" y="1392650"/>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3EBB318-B0E2-40D2-810F-390FB4BF701D}">
      <dsp:nvSpPr>
        <dsp:cNvPr id="0" name=""/>
        <dsp:cNvSpPr/>
      </dsp:nvSpPr>
      <dsp:spPr>
        <a:xfrm>
          <a:off x="5628774" y="1392650"/>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60A967-03AA-4C57-BB21-CFA35367C0A1}">
      <dsp:nvSpPr>
        <dsp:cNvPr id="0" name=""/>
        <dsp:cNvSpPr/>
      </dsp:nvSpPr>
      <dsp:spPr>
        <a:xfrm>
          <a:off x="6541089" y="1392650"/>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B07D1F8-5D4C-4E04-B49D-C5298B67E134}">
      <dsp:nvSpPr>
        <dsp:cNvPr id="0" name=""/>
        <dsp:cNvSpPr/>
      </dsp:nvSpPr>
      <dsp:spPr>
        <a:xfrm>
          <a:off x="1067198" y="1609165"/>
          <a:ext cx="8802469" cy="587747"/>
        </a:xfrm>
        <a:prstGeom prst="rect">
          <a:avLst/>
        </a:prstGeom>
        <a:solidFill>
          <a:srgbClr val="FFCCFF"/>
        </a:solidFill>
        <a:ln>
          <a:solidFill>
            <a:srgbClr val="C18DBF"/>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Прогнозные данные главных администраторов доходов и главных распорядителей бюджетных средств</a:t>
          </a:r>
          <a:endParaRPr lang="ru-RU" sz="1600" b="1" kern="1200" dirty="0">
            <a:solidFill>
              <a:schemeClr val="tx1"/>
            </a:solidFill>
          </a:endParaRPr>
        </a:p>
      </dsp:txBody>
      <dsp:txXfrm>
        <a:off x="1067198" y="1609165"/>
        <a:ext cx="8802469" cy="587747"/>
      </dsp:txXfrm>
    </dsp:sp>
    <dsp:sp modelId="{D4F25E53-BA9A-469E-974C-FEA6C70DD2DA}">
      <dsp:nvSpPr>
        <dsp:cNvPr id="0" name=""/>
        <dsp:cNvSpPr/>
      </dsp:nvSpPr>
      <dsp:spPr>
        <a:xfrm>
          <a:off x="1067198" y="2196913"/>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418383-28AF-4123-97FE-525C6C34BB7D}">
      <dsp:nvSpPr>
        <dsp:cNvPr id="0" name=""/>
        <dsp:cNvSpPr/>
      </dsp:nvSpPr>
      <dsp:spPr>
        <a:xfrm>
          <a:off x="1979513" y="2196913"/>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86E46C-5840-48DF-8CF9-6F04FDEE93D4}">
      <dsp:nvSpPr>
        <dsp:cNvPr id="0" name=""/>
        <dsp:cNvSpPr/>
      </dsp:nvSpPr>
      <dsp:spPr>
        <a:xfrm>
          <a:off x="2891828" y="2196913"/>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E3F43BA-A54C-4A6E-A078-40C3D4E603DA}">
      <dsp:nvSpPr>
        <dsp:cNvPr id="0" name=""/>
        <dsp:cNvSpPr/>
      </dsp:nvSpPr>
      <dsp:spPr>
        <a:xfrm>
          <a:off x="3804143" y="2196913"/>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44FC27F-C2EC-4E2E-A202-913BF38CB347}">
      <dsp:nvSpPr>
        <dsp:cNvPr id="0" name=""/>
        <dsp:cNvSpPr/>
      </dsp:nvSpPr>
      <dsp:spPr>
        <a:xfrm>
          <a:off x="4716459" y="2196913"/>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40E449-18A9-49BC-9DD0-E4E677E14A03}">
      <dsp:nvSpPr>
        <dsp:cNvPr id="0" name=""/>
        <dsp:cNvSpPr/>
      </dsp:nvSpPr>
      <dsp:spPr>
        <a:xfrm>
          <a:off x="5628774" y="2196913"/>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BEA5B9C-D971-4D97-BDE2-90D3AC73F201}">
      <dsp:nvSpPr>
        <dsp:cNvPr id="0" name=""/>
        <dsp:cNvSpPr/>
      </dsp:nvSpPr>
      <dsp:spPr>
        <a:xfrm>
          <a:off x="6541089" y="2196913"/>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F6AAE53-9475-43DF-925D-40F54A8892C4}">
      <dsp:nvSpPr>
        <dsp:cNvPr id="0" name=""/>
        <dsp:cNvSpPr/>
      </dsp:nvSpPr>
      <dsp:spPr>
        <a:xfrm>
          <a:off x="1067198" y="2413428"/>
          <a:ext cx="8815399" cy="587747"/>
        </a:xfrm>
        <a:prstGeom prst="rect">
          <a:avLst/>
        </a:prstGeom>
        <a:solidFill>
          <a:srgbClr val="C7F6FB"/>
        </a:solidFill>
        <a:ln w="9525" cap="flat" cmpd="sng" algn="ctr">
          <a:solidFill>
            <a:schemeClr val="accent5">
              <a:lumMod val="60000"/>
              <a:lumOff val="40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Положение о бюджетном процессе  Иркутского районного муниципального образования</a:t>
          </a:r>
          <a:endParaRPr lang="ru-RU" sz="1600" b="1" kern="1200" dirty="0">
            <a:solidFill>
              <a:schemeClr val="tx1"/>
            </a:solidFill>
          </a:endParaRPr>
        </a:p>
      </dsp:txBody>
      <dsp:txXfrm>
        <a:off x="1067198" y="2413428"/>
        <a:ext cx="8815399" cy="587747"/>
      </dsp:txXfrm>
    </dsp:sp>
    <dsp:sp modelId="{180A6B17-8E7B-45DA-A1AC-B6E72951F3A1}">
      <dsp:nvSpPr>
        <dsp:cNvPr id="0" name=""/>
        <dsp:cNvSpPr/>
      </dsp:nvSpPr>
      <dsp:spPr>
        <a:xfrm>
          <a:off x="1067198" y="3001176"/>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7F0632-D27B-4567-BD0F-57F589A8D054}">
      <dsp:nvSpPr>
        <dsp:cNvPr id="0" name=""/>
        <dsp:cNvSpPr/>
      </dsp:nvSpPr>
      <dsp:spPr>
        <a:xfrm>
          <a:off x="1979513" y="3001176"/>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B082743-6CB0-4D78-BCC1-EDB202BD1934}">
      <dsp:nvSpPr>
        <dsp:cNvPr id="0" name=""/>
        <dsp:cNvSpPr/>
      </dsp:nvSpPr>
      <dsp:spPr>
        <a:xfrm>
          <a:off x="2891828" y="3001176"/>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6BBFFAF-07E2-4E30-9CBE-156753741664}">
      <dsp:nvSpPr>
        <dsp:cNvPr id="0" name=""/>
        <dsp:cNvSpPr/>
      </dsp:nvSpPr>
      <dsp:spPr>
        <a:xfrm>
          <a:off x="3804143" y="3001176"/>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DBCC8B3-B423-4B0C-AFD7-1FFE7564147B}">
      <dsp:nvSpPr>
        <dsp:cNvPr id="0" name=""/>
        <dsp:cNvSpPr/>
      </dsp:nvSpPr>
      <dsp:spPr>
        <a:xfrm>
          <a:off x="4716459" y="3001176"/>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5F4995B-1B94-44F9-98B0-9FC6B469E720}">
      <dsp:nvSpPr>
        <dsp:cNvPr id="0" name=""/>
        <dsp:cNvSpPr/>
      </dsp:nvSpPr>
      <dsp:spPr>
        <a:xfrm>
          <a:off x="5628774" y="3001176"/>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9DEC9B4-0C35-40F3-9F63-2A7A9C7B6172}">
      <dsp:nvSpPr>
        <dsp:cNvPr id="0" name=""/>
        <dsp:cNvSpPr/>
      </dsp:nvSpPr>
      <dsp:spPr>
        <a:xfrm>
          <a:off x="6541089" y="3001176"/>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C3955CC-DA32-411F-806E-971328451D7A}">
      <dsp:nvSpPr>
        <dsp:cNvPr id="0" name=""/>
        <dsp:cNvSpPr/>
      </dsp:nvSpPr>
      <dsp:spPr>
        <a:xfrm>
          <a:off x="1067198" y="3217692"/>
          <a:ext cx="8802469" cy="587747"/>
        </a:xfrm>
        <a:prstGeom prst="rect">
          <a:avLst/>
        </a:prstGeom>
        <a:solidFill>
          <a:srgbClr val="FFCCFF"/>
        </a:solidFill>
        <a:ln w="9525"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Прогноз социально-экономического развития Иркутского района</a:t>
          </a:r>
          <a:endParaRPr lang="ru-RU" sz="1600" b="1" kern="1200" dirty="0">
            <a:solidFill>
              <a:schemeClr val="tx1"/>
            </a:solidFill>
          </a:endParaRPr>
        </a:p>
      </dsp:txBody>
      <dsp:txXfrm>
        <a:off x="1067198" y="3217692"/>
        <a:ext cx="8802469" cy="587747"/>
      </dsp:txXfrm>
    </dsp:sp>
    <dsp:sp modelId="{157464E0-A7D8-477E-B0A7-FB11EDBEEC16}">
      <dsp:nvSpPr>
        <dsp:cNvPr id="0" name=""/>
        <dsp:cNvSpPr/>
      </dsp:nvSpPr>
      <dsp:spPr>
        <a:xfrm>
          <a:off x="1067198" y="3805439"/>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F271E0E-4C97-475A-92A1-4E92B8312D9E}">
      <dsp:nvSpPr>
        <dsp:cNvPr id="0" name=""/>
        <dsp:cNvSpPr/>
      </dsp:nvSpPr>
      <dsp:spPr>
        <a:xfrm>
          <a:off x="1979513" y="3805439"/>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81A97F-0184-4B41-83FC-18CEAE631D38}">
      <dsp:nvSpPr>
        <dsp:cNvPr id="0" name=""/>
        <dsp:cNvSpPr/>
      </dsp:nvSpPr>
      <dsp:spPr>
        <a:xfrm>
          <a:off x="2891828" y="3805439"/>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5BE9F19-1D91-4257-882C-01C674F8C950}">
      <dsp:nvSpPr>
        <dsp:cNvPr id="0" name=""/>
        <dsp:cNvSpPr/>
      </dsp:nvSpPr>
      <dsp:spPr>
        <a:xfrm>
          <a:off x="3804143" y="3805439"/>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5605A5-8402-41F8-B49F-5E447463FD38}">
      <dsp:nvSpPr>
        <dsp:cNvPr id="0" name=""/>
        <dsp:cNvSpPr/>
      </dsp:nvSpPr>
      <dsp:spPr>
        <a:xfrm>
          <a:off x="4716459" y="3805439"/>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CDA671B-8DC1-4E6F-ADEC-71836EFD3EC8}">
      <dsp:nvSpPr>
        <dsp:cNvPr id="0" name=""/>
        <dsp:cNvSpPr/>
      </dsp:nvSpPr>
      <dsp:spPr>
        <a:xfrm>
          <a:off x="5628774" y="3805439"/>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1142D1E-DA74-4359-8219-1A0B5AEDF53A}">
      <dsp:nvSpPr>
        <dsp:cNvPr id="0" name=""/>
        <dsp:cNvSpPr/>
      </dsp:nvSpPr>
      <dsp:spPr>
        <a:xfrm>
          <a:off x="6541089" y="3805439"/>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D768829-4BFA-48E7-B433-FAA5D7A4E1C8}">
      <dsp:nvSpPr>
        <dsp:cNvPr id="0" name=""/>
        <dsp:cNvSpPr/>
      </dsp:nvSpPr>
      <dsp:spPr>
        <a:xfrm>
          <a:off x="1067198" y="4021955"/>
          <a:ext cx="8828329" cy="587747"/>
        </a:xfrm>
        <a:prstGeom prst="rect">
          <a:avLst/>
        </a:prstGeom>
        <a:solidFill>
          <a:schemeClr val="accent3">
            <a:lumMod val="40000"/>
            <a:lumOff val="60000"/>
          </a:schemeClr>
        </a:solidFill>
        <a:ln>
          <a:solidFill>
            <a:schemeClr val="accent1">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Муниципальные программы</a:t>
          </a:r>
          <a:endParaRPr lang="ru-RU" sz="1600" b="1" kern="1200" dirty="0">
            <a:solidFill>
              <a:schemeClr val="tx1"/>
            </a:solidFill>
          </a:endParaRPr>
        </a:p>
      </dsp:txBody>
      <dsp:txXfrm>
        <a:off x="1067198" y="4021955"/>
        <a:ext cx="8828329" cy="587747"/>
      </dsp:txXfrm>
    </dsp:sp>
    <dsp:sp modelId="{E781409B-0149-46DD-BD64-1A0F0B74DB16}">
      <dsp:nvSpPr>
        <dsp:cNvPr id="0" name=""/>
        <dsp:cNvSpPr/>
      </dsp:nvSpPr>
      <dsp:spPr>
        <a:xfrm>
          <a:off x="1067198" y="4609703"/>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0A6D5C1-F78A-4BB6-BC76-4B949AC0DAD7}">
      <dsp:nvSpPr>
        <dsp:cNvPr id="0" name=""/>
        <dsp:cNvSpPr/>
      </dsp:nvSpPr>
      <dsp:spPr>
        <a:xfrm>
          <a:off x="1979513" y="4609703"/>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8701490-59A3-41A9-82DF-C22CB3CB6C7D}">
      <dsp:nvSpPr>
        <dsp:cNvPr id="0" name=""/>
        <dsp:cNvSpPr/>
      </dsp:nvSpPr>
      <dsp:spPr>
        <a:xfrm>
          <a:off x="2891828" y="4609703"/>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6AD3BC2-D459-4DA9-A015-44EECFF25515}">
      <dsp:nvSpPr>
        <dsp:cNvPr id="0" name=""/>
        <dsp:cNvSpPr/>
      </dsp:nvSpPr>
      <dsp:spPr>
        <a:xfrm>
          <a:off x="3804143" y="4609703"/>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8B14D52-2DD9-435A-852F-B5F1CB0E220B}">
      <dsp:nvSpPr>
        <dsp:cNvPr id="0" name=""/>
        <dsp:cNvSpPr/>
      </dsp:nvSpPr>
      <dsp:spPr>
        <a:xfrm>
          <a:off x="4716459" y="4609703"/>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4C24237-97B1-4399-B37B-DDB4EA00EB28}">
      <dsp:nvSpPr>
        <dsp:cNvPr id="0" name=""/>
        <dsp:cNvSpPr/>
      </dsp:nvSpPr>
      <dsp:spPr>
        <a:xfrm>
          <a:off x="5628774" y="4609703"/>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77445EA-69EF-415E-A094-BCACDD8292BB}">
      <dsp:nvSpPr>
        <dsp:cNvPr id="0" name=""/>
        <dsp:cNvSpPr/>
      </dsp:nvSpPr>
      <dsp:spPr>
        <a:xfrm>
          <a:off x="6541089" y="4609703"/>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CA8A4EF-B1E1-4E5B-BBE1-B536C5B7B898}">
      <dsp:nvSpPr>
        <dsp:cNvPr id="0" name=""/>
        <dsp:cNvSpPr/>
      </dsp:nvSpPr>
      <dsp:spPr>
        <a:xfrm>
          <a:off x="1067198" y="4826218"/>
          <a:ext cx="8802469" cy="587747"/>
        </a:xfrm>
        <a:prstGeom prst="rect">
          <a:avLst/>
        </a:prstGeom>
        <a:solidFill>
          <a:schemeClr val="accent5">
            <a:lumMod val="40000"/>
            <a:lumOff val="60000"/>
          </a:schemeClr>
        </a:solidFill>
        <a:ln>
          <a:solidFill>
            <a:schemeClr val="accent2">
              <a:lumMod val="60000"/>
              <a:lumOff val="40000"/>
            </a:schemeClr>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Times New Roman" pitchFamily="18" charset="0"/>
              <a:cs typeface="Times New Roman" pitchFamily="18" charset="0"/>
            </a:rPr>
            <a:t>Основные направления бюджетной и налоговой политики</a:t>
          </a:r>
          <a:endParaRPr lang="ru-RU" sz="1600" b="1" kern="1200" dirty="0">
            <a:solidFill>
              <a:schemeClr val="tx1"/>
            </a:solidFill>
          </a:endParaRPr>
        </a:p>
      </dsp:txBody>
      <dsp:txXfrm>
        <a:off x="1067198" y="4826218"/>
        <a:ext cx="8802469" cy="587747"/>
      </dsp:txXfrm>
    </dsp:sp>
    <dsp:sp modelId="{BD44EBBD-2282-4307-8D5D-E80EBAE8EDCF}">
      <dsp:nvSpPr>
        <dsp:cNvPr id="0" name=""/>
        <dsp:cNvSpPr/>
      </dsp:nvSpPr>
      <dsp:spPr>
        <a:xfrm>
          <a:off x="1067198" y="5413966"/>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D8438F-39D1-47DC-A5B3-E61627DF056F}">
      <dsp:nvSpPr>
        <dsp:cNvPr id="0" name=""/>
        <dsp:cNvSpPr/>
      </dsp:nvSpPr>
      <dsp:spPr>
        <a:xfrm>
          <a:off x="1979513" y="5413966"/>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432094F-F2DC-4446-8D0F-5C85C86539D0}">
      <dsp:nvSpPr>
        <dsp:cNvPr id="0" name=""/>
        <dsp:cNvSpPr/>
      </dsp:nvSpPr>
      <dsp:spPr>
        <a:xfrm>
          <a:off x="2891828" y="5413966"/>
          <a:ext cx="862030" cy="143671"/>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82E79F7-371B-48E6-BC4B-9453998AFF82}">
      <dsp:nvSpPr>
        <dsp:cNvPr id="0" name=""/>
        <dsp:cNvSpPr/>
      </dsp:nvSpPr>
      <dsp:spPr>
        <a:xfrm>
          <a:off x="3804143" y="5413966"/>
          <a:ext cx="862030" cy="143671"/>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7F973C0-692B-46E0-BC7E-F46F9A1BA1EB}">
      <dsp:nvSpPr>
        <dsp:cNvPr id="0" name=""/>
        <dsp:cNvSpPr/>
      </dsp:nvSpPr>
      <dsp:spPr>
        <a:xfrm>
          <a:off x="4716459" y="5413966"/>
          <a:ext cx="862030" cy="143671"/>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EB2A925-3224-42CC-879E-4E6135CDCC00}">
      <dsp:nvSpPr>
        <dsp:cNvPr id="0" name=""/>
        <dsp:cNvSpPr/>
      </dsp:nvSpPr>
      <dsp:spPr>
        <a:xfrm>
          <a:off x="5628774" y="5413966"/>
          <a:ext cx="862030" cy="143671"/>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DB9ED84-4BD9-4682-807D-EB794FCCACCA}">
      <dsp:nvSpPr>
        <dsp:cNvPr id="0" name=""/>
        <dsp:cNvSpPr/>
      </dsp:nvSpPr>
      <dsp:spPr>
        <a:xfrm>
          <a:off x="6541089" y="5413966"/>
          <a:ext cx="862030" cy="143671"/>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E2BBB-792A-40A1-ADF5-178D67247C1C}">
      <dsp:nvSpPr>
        <dsp:cNvPr id="0" name=""/>
        <dsp:cNvSpPr/>
      </dsp:nvSpPr>
      <dsp:spPr>
        <a:xfrm>
          <a:off x="2814" y="279280"/>
          <a:ext cx="2743878" cy="838871"/>
        </a:xfrm>
        <a:prstGeom prst="rect">
          <a:avLst/>
        </a:prstGeom>
        <a:solidFill>
          <a:srgbClr val="C18DB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latin typeface="Times New Roman" pitchFamily="18" charset="0"/>
              <a:cs typeface="Times New Roman" pitchFamily="18" charset="0"/>
            </a:rPr>
            <a:t>Налоговые доходы</a:t>
          </a:r>
          <a:endParaRPr lang="ru-RU" sz="2400" b="1" kern="1200" dirty="0">
            <a:solidFill>
              <a:schemeClr val="tx1"/>
            </a:solidFill>
            <a:latin typeface="Times New Roman" pitchFamily="18" charset="0"/>
            <a:cs typeface="Times New Roman" pitchFamily="18" charset="0"/>
          </a:endParaRPr>
        </a:p>
      </dsp:txBody>
      <dsp:txXfrm>
        <a:off x="2814" y="279280"/>
        <a:ext cx="2743878" cy="838871"/>
      </dsp:txXfrm>
    </dsp:sp>
    <dsp:sp modelId="{D0005C6C-D93F-4936-922F-758F86FABC00}">
      <dsp:nvSpPr>
        <dsp:cNvPr id="0" name=""/>
        <dsp:cNvSpPr/>
      </dsp:nvSpPr>
      <dsp:spPr>
        <a:xfrm>
          <a:off x="2814" y="1118151"/>
          <a:ext cx="2743878" cy="4479840"/>
        </a:xfrm>
        <a:prstGeom prst="rect">
          <a:avLst/>
        </a:prstGeom>
        <a:solidFill>
          <a:srgbClr val="FFCCFF">
            <a:alpha val="90000"/>
          </a:srgb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Налог на доходы физических лиц</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Акцизы по подакцизным товарам</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Налог, взимаемый в связи с применением упрощенной системы налогообложения</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Единый налог на вмененный доход для отдельных видов деятельности</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Единый сельскохозяйственный налог</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Налог, взимаемый в связи с применением патентной системы налогообложения</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Государственная пошлина </a:t>
          </a:r>
          <a:endParaRPr lang="ru-RU" sz="1600" kern="1200" dirty="0">
            <a:latin typeface="Times New Roman" pitchFamily="18" charset="0"/>
            <a:cs typeface="Times New Roman" pitchFamily="18" charset="0"/>
          </a:endParaRPr>
        </a:p>
      </dsp:txBody>
      <dsp:txXfrm>
        <a:off x="2814" y="1118151"/>
        <a:ext cx="2743878" cy="4479840"/>
      </dsp:txXfrm>
    </dsp:sp>
    <dsp:sp modelId="{8169D7A6-5B30-48FC-81E4-B7DFE2EC689B}">
      <dsp:nvSpPr>
        <dsp:cNvPr id="0" name=""/>
        <dsp:cNvSpPr/>
      </dsp:nvSpPr>
      <dsp:spPr>
        <a:xfrm>
          <a:off x="3130836" y="279280"/>
          <a:ext cx="2743878" cy="838871"/>
        </a:xfrm>
        <a:prstGeom prst="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u="none" kern="1200" dirty="0" smtClean="0">
              <a:solidFill>
                <a:schemeClr val="tx1"/>
              </a:solidFill>
              <a:latin typeface="Times New Roman" pitchFamily="18" charset="0"/>
              <a:cs typeface="Times New Roman" pitchFamily="18" charset="0"/>
            </a:rPr>
            <a:t>Неналоговые доходы</a:t>
          </a:r>
          <a:endParaRPr lang="ru-RU" sz="2400" b="1" u="none" kern="1200" dirty="0">
            <a:solidFill>
              <a:schemeClr val="tx1"/>
            </a:solidFill>
            <a:latin typeface="Times New Roman" pitchFamily="18" charset="0"/>
            <a:cs typeface="Times New Roman" pitchFamily="18" charset="0"/>
          </a:endParaRPr>
        </a:p>
      </dsp:txBody>
      <dsp:txXfrm>
        <a:off x="3130836" y="279280"/>
        <a:ext cx="2743878" cy="838871"/>
      </dsp:txXfrm>
    </dsp:sp>
    <dsp:sp modelId="{A1006224-8421-444F-8089-0EF41F34F397}">
      <dsp:nvSpPr>
        <dsp:cNvPr id="0" name=""/>
        <dsp:cNvSpPr/>
      </dsp:nvSpPr>
      <dsp:spPr>
        <a:xfrm>
          <a:off x="3130836" y="1118151"/>
          <a:ext cx="2743878" cy="4479840"/>
        </a:xfrm>
        <a:prstGeom prst="rect">
          <a:avLst/>
        </a:prstGeom>
        <a:solidFill>
          <a:srgbClr val="C7F6FB">
            <a:alpha val="89804"/>
          </a:srgb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Платежи при пользовании природными ресурсами</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Доходы от оказания платных услуг (работ) и компенсации затрат государства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Доходы от продажи материальных и нематериальных активов</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Штрафы, санкции, возмещение ущерба</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Прочие неналоговые доходы</a:t>
          </a:r>
          <a:endParaRPr lang="ru-RU" sz="1600" kern="1200" dirty="0">
            <a:latin typeface="Times New Roman" pitchFamily="18" charset="0"/>
            <a:cs typeface="Times New Roman" pitchFamily="18" charset="0"/>
          </a:endParaRPr>
        </a:p>
      </dsp:txBody>
      <dsp:txXfrm>
        <a:off x="3130836" y="1118151"/>
        <a:ext cx="2743878" cy="4479840"/>
      </dsp:txXfrm>
    </dsp:sp>
    <dsp:sp modelId="{AA631CBA-B2B5-4E80-AE5A-630C9345642A}">
      <dsp:nvSpPr>
        <dsp:cNvPr id="0" name=""/>
        <dsp:cNvSpPr/>
      </dsp:nvSpPr>
      <dsp:spPr>
        <a:xfrm>
          <a:off x="6258857" y="279280"/>
          <a:ext cx="2743878" cy="838871"/>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kern="1200" smtClean="0">
              <a:solidFill>
                <a:schemeClr val="tx1"/>
              </a:solidFill>
              <a:latin typeface="Times New Roman" pitchFamily="18" charset="0"/>
              <a:cs typeface="Times New Roman" pitchFamily="18" charset="0"/>
            </a:rPr>
            <a:t>Безвозмездные поступления</a:t>
          </a:r>
          <a:endParaRPr lang="ru-RU" sz="2400" kern="1200" dirty="0">
            <a:solidFill>
              <a:schemeClr val="tx1"/>
            </a:solidFill>
            <a:latin typeface="Times New Roman" pitchFamily="18" charset="0"/>
            <a:cs typeface="Times New Roman" pitchFamily="18" charset="0"/>
          </a:endParaRPr>
        </a:p>
      </dsp:txBody>
      <dsp:txXfrm>
        <a:off x="6258857" y="279280"/>
        <a:ext cx="2743878" cy="838871"/>
      </dsp:txXfrm>
    </dsp:sp>
    <dsp:sp modelId="{A10ADD9B-FE7E-4921-927C-FC3FB5A1BC5B}">
      <dsp:nvSpPr>
        <dsp:cNvPr id="0" name=""/>
        <dsp:cNvSpPr/>
      </dsp:nvSpPr>
      <dsp:spPr>
        <a:xfrm>
          <a:off x="6258857" y="1118151"/>
          <a:ext cx="2743878" cy="4479840"/>
        </a:xfrm>
        <a:prstGeom prst="rect">
          <a:avLst/>
        </a:prstGeom>
        <a:solidFill>
          <a:schemeClr val="accent5">
            <a:lumMod val="40000"/>
            <a:lumOff val="60000"/>
            <a:alpha val="9000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Дотации </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Субсидии </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Субвенции</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Иные межбюджетные трансферты</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smtClean="0">
              <a:latin typeface="Times New Roman" pitchFamily="18" charset="0"/>
              <a:cs typeface="Times New Roman" pitchFamily="18" charset="0"/>
            </a:rPr>
            <a:t>Прочие безвозмездные поступления от других бюджетов бюджетной системы</a:t>
          </a:r>
          <a:endParaRPr lang="ru-RU" sz="1600" kern="1200" dirty="0">
            <a:latin typeface="Times New Roman" pitchFamily="18" charset="0"/>
            <a:cs typeface="Times New Roman" pitchFamily="18" charset="0"/>
          </a:endParaRPr>
        </a:p>
      </dsp:txBody>
      <dsp:txXfrm>
        <a:off x="6258857" y="1118151"/>
        <a:ext cx="2743878" cy="447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CE635-2497-4AF9-BB8A-D0D2E260F55E}">
      <dsp:nvSpPr>
        <dsp:cNvPr id="0" name=""/>
        <dsp:cNvSpPr/>
      </dsp:nvSpPr>
      <dsp:spPr>
        <a:xfrm>
          <a:off x="0" y="80"/>
          <a:ext cx="8928992" cy="0"/>
        </a:xfrm>
        <a:prstGeom prst="line">
          <a:avLst/>
        </a:prstGeom>
        <a:gradFill rotWithShape="0">
          <a:gsLst>
            <a:gs pos="0">
              <a:schemeClr val="accent4">
                <a:shade val="50000"/>
                <a:hueOff val="0"/>
                <a:satOff val="0"/>
                <a:lumOff val="0"/>
                <a:alphaOff val="0"/>
                <a:shade val="51000"/>
                <a:satMod val="130000"/>
              </a:schemeClr>
            </a:gs>
            <a:gs pos="80000">
              <a:schemeClr val="accent4">
                <a:shade val="50000"/>
                <a:hueOff val="0"/>
                <a:satOff val="0"/>
                <a:lumOff val="0"/>
                <a:alphaOff val="0"/>
                <a:shade val="93000"/>
                <a:satMod val="130000"/>
              </a:schemeClr>
            </a:gs>
            <a:gs pos="100000">
              <a:schemeClr val="accent4">
                <a:shade val="50000"/>
                <a:hueOff val="0"/>
                <a:satOff val="0"/>
                <a:lumOff val="0"/>
                <a:alphaOff val="0"/>
                <a:shade val="94000"/>
                <a:satMod val="135000"/>
              </a:schemeClr>
            </a:gs>
          </a:gsLst>
          <a:lin ang="16200000" scaled="0"/>
        </a:gradFill>
        <a:ln w="9525" cap="flat" cmpd="sng" algn="ctr">
          <a:solidFill>
            <a:schemeClr val="accent4">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9CBB894-A7EA-4D3B-BA12-499CEE18315F}">
      <dsp:nvSpPr>
        <dsp:cNvPr id="0" name=""/>
        <dsp:cNvSpPr/>
      </dsp:nvSpPr>
      <dsp:spPr>
        <a:xfrm>
          <a:off x="0" y="859684"/>
          <a:ext cx="3629844" cy="4144599"/>
        </a:xfrm>
        <a:prstGeom prst="rect">
          <a:avLst/>
        </a:prstGeom>
        <a:solidFill>
          <a:schemeClr val="accent4">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ru-RU" sz="2000" kern="1200" dirty="0" smtClean="0">
              <a:latin typeface="Times New Roman" pitchFamily="18" charset="0"/>
              <a:cs typeface="Times New Roman" pitchFamily="18" charset="0"/>
            </a:rPr>
            <a:t>Бюджетная политика ИРМО будет обеспечивать преемственность курса текущего финансового года и будет ориентирована на обеспечение сбалансированности и устойчивости бюджета ИРМО, исполнения принятых бюджетных обязательств</a:t>
          </a:r>
          <a:endParaRPr lang="ru-RU" sz="2000" b="0" kern="1200" dirty="0">
            <a:latin typeface="Times New Roman" pitchFamily="18" charset="0"/>
            <a:cs typeface="Times New Roman" pitchFamily="18" charset="0"/>
          </a:endParaRPr>
        </a:p>
      </dsp:txBody>
      <dsp:txXfrm>
        <a:off x="0" y="859684"/>
        <a:ext cx="3629844" cy="4144599"/>
      </dsp:txXfrm>
    </dsp:sp>
    <dsp:sp modelId="{3EFE5A75-351B-43AD-A2A9-1F73B8EAAF42}">
      <dsp:nvSpPr>
        <dsp:cNvPr id="0" name=""/>
        <dsp:cNvSpPr/>
      </dsp:nvSpPr>
      <dsp:spPr>
        <a:xfrm>
          <a:off x="3734539" y="136414"/>
          <a:ext cx="5107190" cy="2510824"/>
        </a:xfrm>
        <a:prstGeom prst="rect">
          <a:avLst/>
        </a:prstGeom>
        <a:solidFill>
          <a:srgbClr val="FBCD8F"/>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Федеральный Закон №307-ФЗ «О внесении изменений в Бюджетный кодекс Российской Федерации в целях совершенствования межбюджетных отношений»</a:t>
          </a:r>
          <a:endParaRPr lang="ru-RU" sz="2000" kern="1200" dirty="0">
            <a:latin typeface="Times New Roman" pitchFamily="18" charset="0"/>
            <a:cs typeface="Times New Roman" pitchFamily="18" charset="0"/>
          </a:endParaRPr>
        </a:p>
      </dsp:txBody>
      <dsp:txXfrm>
        <a:off x="3734539" y="136414"/>
        <a:ext cx="5107190" cy="2510824"/>
      </dsp:txXfrm>
    </dsp:sp>
    <dsp:sp modelId="{F64ABABB-807A-45EA-A355-562F518423E3}">
      <dsp:nvSpPr>
        <dsp:cNvPr id="0" name=""/>
        <dsp:cNvSpPr/>
      </dsp:nvSpPr>
      <dsp:spPr>
        <a:xfrm>
          <a:off x="3629844" y="2750844"/>
          <a:ext cx="5287637"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13EC4F70-9171-4B47-A278-A928C8981E33}">
      <dsp:nvSpPr>
        <dsp:cNvPr id="0" name=""/>
        <dsp:cNvSpPr/>
      </dsp:nvSpPr>
      <dsp:spPr>
        <a:xfrm>
          <a:off x="3734539" y="2786163"/>
          <a:ext cx="5059767" cy="2430444"/>
        </a:xfrm>
        <a:prstGeom prst="rect">
          <a:avLst/>
        </a:prstGeom>
        <a:solidFill>
          <a:schemeClr val="accent5">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smtClean="0">
              <a:latin typeface="Times New Roman" pitchFamily="18" charset="0"/>
              <a:cs typeface="Times New Roman" pitchFamily="18" charset="0"/>
            </a:rPr>
            <a:t>проект Закона Иркутской области «О внесении изменений в Закон Иркутской области от 22 октября 2013 года № 74-оз «О межбюджетных трансфертах и нормативах отчислений доходов в местные бюджеты»</a:t>
          </a:r>
          <a:endParaRPr lang="ru-RU" sz="2000" kern="1200" dirty="0">
            <a:latin typeface="Times New Roman" pitchFamily="18" charset="0"/>
            <a:cs typeface="Times New Roman" pitchFamily="18" charset="0"/>
          </a:endParaRPr>
        </a:p>
      </dsp:txBody>
      <dsp:txXfrm>
        <a:off x="3734539" y="2786163"/>
        <a:ext cx="5059767" cy="2430444"/>
      </dsp:txXfrm>
    </dsp:sp>
    <dsp:sp modelId="{E927E879-09CC-40FC-98AF-DD08143E05E9}">
      <dsp:nvSpPr>
        <dsp:cNvPr id="0" name=""/>
        <dsp:cNvSpPr/>
      </dsp:nvSpPr>
      <dsp:spPr>
        <a:xfrm>
          <a:off x="3629844" y="5421228"/>
          <a:ext cx="5287637" cy="0"/>
        </a:xfrm>
        <a:prstGeom prst="line">
          <a:avLst/>
        </a:prstGeom>
        <a:solidFill>
          <a:schemeClr val="accent4">
            <a:hueOff val="0"/>
            <a:satOff val="0"/>
            <a:lumOff val="0"/>
            <a:alphaOff val="0"/>
          </a:schemeClr>
        </a:solidFill>
        <a:ln w="28575" cap="flat" cmpd="sng" algn="ctr">
          <a:solidFill>
            <a:schemeClr val="accent4">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D6A0A-5AD0-4193-B885-A96E05C21772}">
      <dsp:nvSpPr>
        <dsp:cNvPr id="0" name=""/>
        <dsp:cNvSpPr/>
      </dsp:nvSpPr>
      <dsp:spPr>
        <a:xfrm>
          <a:off x="0" y="92982"/>
          <a:ext cx="8928992" cy="1352452"/>
        </a:xfrm>
        <a:prstGeom prst="rect">
          <a:avLst/>
        </a:prstGeom>
        <a:solidFill>
          <a:srgbClr val="FBCD8F"/>
        </a:solidFill>
        <a:ln>
          <a:noFill/>
        </a:ln>
        <a:effectLst>
          <a:glow rad="139700">
            <a:schemeClr val="accent6">
              <a:satMod val="175000"/>
              <a:alpha val="40000"/>
            </a:schemeClr>
          </a:glow>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solidFill>
                <a:schemeClr val="tx1"/>
              </a:solidFill>
            </a:rPr>
            <a:t>Бюджетная политика ИРМО в трехлетней перспективе будет учитывать изменения законодательства на федеральном уровне, основными из которых являются</a:t>
          </a:r>
          <a:endParaRPr lang="ru-RU" sz="2400" kern="1200" dirty="0">
            <a:solidFill>
              <a:schemeClr val="tx1"/>
            </a:solidFill>
          </a:endParaRPr>
        </a:p>
      </dsp:txBody>
      <dsp:txXfrm>
        <a:off x="0" y="92982"/>
        <a:ext cx="8928992" cy="1352452"/>
      </dsp:txXfrm>
    </dsp:sp>
    <dsp:sp modelId="{CF2D2F53-0E7A-4235-B832-F36EDE78A0B4}">
      <dsp:nvSpPr>
        <dsp:cNvPr id="0" name=""/>
        <dsp:cNvSpPr/>
      </dsp:nvSpPr>
      <dsp:spPr>
        <a:xfrm>
          <a:off x="362" y="1440165"/>
          <a:ext cx="4030918" cy="3990014"/>
        </a:xfrm>
        <a:prstGeom prst="rect">
          <a:avLst/>
        </a:prstGeom>
        <a:solidFill>
          <a:schemeClr val="accent2">
            <a:lumMod val="40000"/>
            <a:lumOff val="60000"/>
          </a:schemeClr>
        </a:solidFill>
        <a:ln w="28575" cap="flat" cmpd="sng" algn="ctr">
          <a:solidFill>
            <a:schemeClr val="accent4">
              <a:shade val="80000"/>
              <a:hueOff val="0"/>
              <a:satOff val="0"/>
              <a:lumOff val="0"/>
              <a:alphaOff val="0"/>
            </a:schemeClr>
          </a:solidFill>
          <a:prstDash val="solid"/>
        </a:ln>
        <a:effectLst>
          <a:glow rad="101600">
            <a:schemeClr val="accent3">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Условие предоставления субсидии бюджету муниципального образования - наличие в бюджете муниципального образования (сводной бюджетной росписи местного бюджета) бюджетных ассигнований на исполнение расходных обязательств муниципального образования, в целях </a:t>
          </a:r>
          <a:r>
            <a:rPr lang="ru-RU" sz="1500" kern="1200" dirty="0" err="1" smtClean="0"/>
            <a:t>софинансирования</a:t>
          </a:r>
          <a:r>
            <a:rPr lang="ru-RU" sz="1500" kern="1200" dirty="0" smtClean="0"/>
            <a:t> которых предоставляется субсидия, в объеме, необходимом для их исполнения, включая размер планируемой к предоставлению из бюджета субъекта Российской Федерации субсидии</a:t>
          </a:r>
          <a:endParaRPr lang="ru-RU" sz="1500" kern="1200" dirty="0"/>
        </a:p>
      </dsp:txBody>
      <dsp:txXfrm>
        <a:off x="362" y="1440165"/>
        <a:ext cx="4030918" cy="3990014"/>
      </dsp:txXfrm>
    </dsp:sp>
    <dsp:sp modelId="{A63D8497-BF07-4B0A-A629-CE53EABFD71D}">
      <dsp:nvSpPr>
        <dsp:cNvPr id="0" name=""/>
        <dsp:cNvSpPr/>
      </dsp:nvSpPr>
      <dsp:spPr>
        <a:xfrm>
          <a:off x="4031281" y="1440165"/>
          <a:ext cx="4897348" cy="3990014"/>
        </a:xfrm>
        <a:prstGeom prst="rect">
          <a:avLst/>
        </a:prstGeom>
        <a:solidFill>
          <a:schemeClr val="accent5">
            <a:lumMod val="60000"/>
            <a:lumOff val="40000"/>
          </a:schemeClr>
        </a:solidFill>
        <a:ln w="28575" cap="flat" cmpd="sng" algn="ctr">
          <a:solidFill>
            <a:schemeClr val="accent4">
              <a:shade val="80000"/>
              <a:hueOff val="0"/>
              <a:satOff val="0"/>
              <a:lumOff val="0"/>
              <a:alphaOff val="0"/>
            </a:schemeClr>
          </a:solidFill>
          <a:prstDash val="solid"/>
        </a:ln>
        <a:effectLst>
          <a:glow rad="228600">
            <a:schemeClr val="accent5">
              <a:satMod val="175000"/>
              <a:alpha val="40000"/>
            </a:schemeClr>
          </a:glo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t>Финансовый орган субъекта Российской Федерации заключает с главами местных администраций (руководителями исполнительно-распорядительных органов) муниципальных образований, получающих дотации на выравнивание бюджетной обеспеченности муниципальных районов из бюджета субъекта Российской Федерации и (или) доходы по заменяющим указанные дотации дополнительным нормативам отчислений от налога на доходы физических лиц, соглашения, которыми предусматриваются меры по социально-экономическому развитию и оздоровлению муниципальных финансов муниципального района</a:t>
          </a:r>
          <a:endParaRPr lang="ru-RU" sz="1500" kern="1200" dirty="0"/>
        </a:p>
      </dsp:txBody>
      <dsp:txXfrm>
        <a:off x="4031281" y="1440165"/>
        <a:ext cx="4897348" cy="3990014"/>
      </dsp:txXfrm>
    </dsp:sp>
    <dsp:sp modelId="{DB6F8BE5-5CBB-48E8-9B09-FB463DC142BC}">
      <dsp:nvSpPr>
        <dsp:cNvPr id="0" name=""/>
        <dsp:cNvSpPr/>
      </dsp:nvSpPr>
      <dsp:spPr>
        <a:xfrm flipV="1">
          <a:off x="0" y="5336334"/>
          <a:ext cx="8928992" cy="396921"/>
        </a:xfrm>
        <a:prstGeom prst="rect">
          <a:avLst/>
        </a:prstGeom>
        <a:solidFill>
          <a:schemeClr val="accent4">
            <a:shade val="80000"/>
            <a:hueOff val="0"/>
            <a:satOff val="0"/>
            <a:lumOff val="0"/>
            <a:alpha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0.14865</cdr:x>
      <cdr:y>0.05214</cdr:y>
    </cdr:from>
    <cdr:to>
      <cdr:x>0.23555</cdr:x>
      <cdr:y>0.15497</cdr:y>
    </cdr:to>
    <cdr:sp macro="" textlink="">
      <cdr:nvSpPr>
        <cdr:cNvPr id="2" name="TextBox 1"/>
        <cdr:cNvSpPr txBox="1"/>
      </cdr:nvSpPr>
      <cdr:spPr>
        <a:xfrm xmlns:a="http://schemas.openxmlformats.org/drawingml/2006/main">
          <a:off x="1354829" y="182528"/>
          <a:ext cx="79208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300" b="1" dirty="0" smtClean="0">
              <a:latin typeface="Times New Roman" pitchFamily="18" charset="0"/>
              <a:cs typeface="Times New Roman" pitchFamily="18" charset="0"/>
            </a:rPr>
            <a:t>75,5%</a:t>
          </a:r>
          <a:endParaRPr lang="ru-RU" sz="1300" b="1" dirty="0">
            <a:latin typeface="Times New Roman" pitchFamily="18" charset="0"/>
            <a:cs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0.10052</cdr:x>
      <cdr:y>0.07323</cdr:y>
    </cdr:from>
    <cdr:to>
      <cdr:x>0.17913</cdr:x>
      <cdr:y>0.14366</cdr:y>
    </cdr:to>
    <cdr:sp macro="" textlink="">
      <cdr:nvSpPr>
        <cdr:cNvPr id="2" name="TextBox 8"/>
        <cdr:cNvSpPr txBox="1"/>
      </cdr:nvSpPr>
      <cdr:spPr>
        <a:xfrm xmlns:a="http://schemas.openxmlformats.org/drawingml/2006/main">
          <a:off x="920824" y="288032"/>
          <a:ext cx="72008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200" b="1" dirty="0" smtClean="0">
              <a:latin typeface="Times New Roman" pitchFamily="18" charset="0"/>
              <a:cs typeface="Times New Roman" pitchFamily="18" charset="0"/>
            </a:rPr>
            <a:t>49,6%</a:t>
          </a:r>
          <a:endParaRPr lang="ru-RU" sz="1200" b="1" dirty="0">
            <a:latin typeface="Times New Roman" pitchFamily="18" charset="0"/>
            <a:cs typeface="Times New Roman" pitchFamily="18" charset="0"/>
          </a:endParaRPr>
        </a:p>
      </cdr:txBody>
    </cdr:sp>
  </cdr:relSizeAnchor>
  <cdr:relSizeAnchor xmlns:cdr="http://schemas.openxmlformats.org/drawingml/2006/chartDrawing">
    <cdr:from>
      <cdr:x>0.16341</cdr:x>
      <cdr:y>0.05493</cdr:y>
    </cdr:from>
    <cdr:to>
      <cdr:x>0.24202</cdr:x>
      <cdr:y>0.12535</cdr:y>
    </cdr:to>
    <cdr:sp macro="" textlink="">
      <cdr:nvSpPr>
        <cdr:cNvPr id="3" name="TextBox 8"/>
        <cdr:cNvSpPr txBox="1"/>
      </cdr:nvSpPr>
      <cdr:spPr>
        <a:xfrm xmlns:a="http://schemas.openxmlformats.org/drawingml/2006/main">
          <a:off x="1496888" y="216024"/>
          <a:ext cx="72008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200" b="1" dirty="0" smtClean="0">
              <a:latin typeface="Times New Roman" pitchFamily="18" charset="0"/>
              <a:cs typeface="Times New Roman" pitchFamily="18" charset="0"/>
            </a:rPr>
            <a:t>50,3%</a:t>
          </a:r>
          <a:endParaRPr lang="ru-RU" sz="1200" b="1" dirty="0">
            <a:latin typeface="Times New Roman" pitchFamily="18" charset="0"/>
            <a:cs typeface="Times New Roman" pitchFamily="18" charset="0"/>
          </a:endParaRPr>
        </a:p>
      </cdr:txBody>
    </cdr:sp>
  </cdr:relSizeAnchor>
  <cdr:relSizeAnchor xmlns:cdr="http://schemas.openxmlformats.org/drawingml/2006/chartDrawing">
    <cdr:from>
      <cdr:x>0.22629</cdr:x>
      <cdr:y>0.6591</cdr:y>
    </cdr:from>
    <cdr:to>
      <cdr:x>0.3049</cdr:x>
      <cdr:y>0.72953</cdr:y>
    </cdr:to>
    <cdr:sp macro="" textlink="">
      <cdr:nvSpPr>
        <cdr:cNvPr id="4" name="TextBox 8"/>
        <cdr:cNvSpPr txBox="1"/>
      </cdr:nvSpPr>
      <cdr:spPr>
        <a:xfrm xmlns:a="http://schemas.openxmlformats.org/drawingml/2006/main">
          <a:off x="2072952" y="2592288"/>
          <a:ext cx="72008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200" b="1" dirty="0" smtClean="0">
              <a:latin typeface="Times New Roman" pitchFamily="18" charset="0"/>
              <a:cs typeface="Times New Roman" pitchFamily="18" charset="0"/>
            </a:rPr>
            <a:t>0,1%</a:t>
          </a:r>
          <a:endParaRPr lang="ru-RU" sz="1200" b="1" dirty="0">
            <a:latin typeface="Times New Roman" pitchFamily="18" charset="0"/>
            <a:cs typeface="Times New Roman" pitchFamily="18" charset="0"/>
          </a:endParaRPr>
        </a:p>
      </cdr:txBody>
    </cdr:sp>
  </cdr:relSizeAnchor>
  <cdr:relSizeAnchor xmlns:cdr="http://schemas.openxmlformats.org/drawingml/2006/chartDrawing">
    <cdr:from>
      <cdr:x>0.28132</cdr:x>
      <cdr:y>0.6591</cdr:y>
    </cdr:from>
    <cdr:to>
      <cdr:x>0.35993</cdr:x>
      <cdr:y>0.72953</cdr:y>
    </cdr:to>
    <cdr:sp macro="" textlink="">
      <cdr:nvSpPr>
        <cdr:cNvPr id="5" name="TextBox 8"/>
        <cdr:cNvSpPr txBox="1"/>
      </cdr:nvSpPr>
      <cdr:spPr>
        <a:xfrm xmlns:a="http://schemas.openxmlformats.org/drawingml/2006/main">
          <a:off x="2577008" y="2592288"/>
          <a:ext cx="72008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200" b="1" dirty="0" smtClean="0">
              <a:latin typeface="Times New Roman" pitchFamily="18" charset="0"/>
              <a:cs typeface="Times New Roman" pitchFamily="18" charset="0"/>
            </a:rPr>
            <a:t>0,0%</a:t>
          </a:r>
          <a:endParaRPr lang="ru-RU" sz="1200" b="1" dirty="0">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0.09671</cdr:x>
      <cdr:y>0.41622</cdr:y>
    </cdr:from>
    <cdr:to>
      <cdr:x>0.16758</cdr:x>
      <cdr:y>0.48224</cdr:y>
    </cdr:to>
    <cdr:sp macro="" textlink="">
      <cdr:nvSpPr>
        <cdr:cNvPr id="2" name="TextBox 1"/>
        <cdr:cNvSpPr txBox="1"/>
      </cdr:nvSpPr>
      <cdr:spPr>
        <a:xfrm xmlns:a="http://schemas.openxmlformats.org/drawingml/2006/main">
          <a:off x="884285" y="1815684"/>
          <a:ext cx="648036" cy="2880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400" b="1" dirty="0" smtClean="0"/>
            <a:t>96,9%</a:t>
          </a:r>
          <a:endParaRPr lang="ru-RU"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911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9110"/>
          </a:xfrm>
          <a:prstGeom prst="rect">
            <a:avLst/>
          </a:prstGeom>
        </p:spPr>
        <p:txBody>
          <a:bodyPr vert="horz" lIns="91440" tIns="45720" rIns="91440" bIns="45720" rtlCol="0"/>
          <a:lstStyle>
            <a:lvl1pPr algn="r">
              <a:defRPr sz="1200"/>
            </a:lvl1pPr>
          </a:lstStyle>
          <a:p>
            <a:fld id="{2B759948-1C27-44CD-8038-72EC7E794925}" type="datetimeFigureOut">
              <a:rPr lang="ru-RU" smtClean="0"/>
              <a:t>22.11.2019</a:t>
            </a:fld>
            <a:endParaRPr lang="ru-RU"/>
          </a:p>
        </p:txBody>
      </p:sp>
      <p:sp>
        <p:nvSpPr>
          <p:cNvPr id="4" name="Образ слайда 3"/>
          <p:cNvSpPr>
            <a:spLocks noGrp="1" noRot="1" noChangeAspect="1"/>
          </p:cNvSpPr>
          <p:nvPr>
            <p:ph type="sldImg" idx="2"/>
          </p:nvPr>
        </p:nvSpPr>
        <p:spPr>
          <a:xfrm>
            <a:off x="903288" y="749300"/>
            <a:ext cx="4991100" cy="37433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41545"/>
            <a:ext cx="5438140" cy="449199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81357"/>
            <a:ext cx="2945659" cy="49911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81357"/>
            <a:ext cx="2945659" cy="499110"/>
          </a:xfrm>
          <a:prstGeom prst="rect">
            <a:avLst/>
          </a:prstGeom>
        </p:spPr>
        <p:txBody>
          <a:bodyPr vert="horz" lIns="91440" tIns="45720" rIns="91440" bIns="45720" rtlCol="0" anchor="b"/>
          <a:lstStyle>
            <a:lvl1pPr algn="r">
              <a:defRPr sz="1200"/>
            </a:lvl1pPr>
          </a:lstStyle>
          <a:p>
            <a:fld id="{2B6D0743-11B0-465C-A6CA-201F677D3CFB}" type="slidenum">
              <a:rPr lang="ru-RU" smtClean="0"/>
              <a:t>‹#›</a:t>
            </a:fld>
            <a:endParaRPr lang="ru-RU"/>
          </a:p>
        </p:txBody>
      </p:sp>
    </p:spTree>
    <p:extLst>
      <p:ext uri="{BB962C8B-B14F-4D97-AF65-F5344CB8AC3E}">
        <p14:creationId xmlns:p14="http://schemas.microsoft.com/office/powerpoint/2010/main" val="141613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6D0743-11B0-465C-A6CA-201F677D3CFB}" type="slidenum">
              <a:rPr lang="ru-RU" smtClean="0"/>
              <a:t>2</a:t>
            </a:fld>
            <a:endParaRPr lang="ru-RU"/>
          </a:p>
        </p:txBody>
      </p:sp>
    </p:spTree>
    <p:extLst>
      <p:ext uri="{BB962C8B-B14F-4D97-AF65-F5344CB8AC3E}">
        <p14:creationId xmlns:p14="http://schemas.microsoft.com/office/powerpoint/2010/main" val="143277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41</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42</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43</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44</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45</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46</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47</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solidFill>
                  <a:prstClr val="black"/>
                </a:solidFill>
              </a:rPr>
              <a:pPr/>
              <a:t>48</a:t>
            </a:fld>
            <a:endParaRPr lang="ru-RU">
              <a:solidFill>
                <a:prstClr val="black"/>
              </a:solidFill>
            </a:endParaRPr>
          </a:p>
        </p:txBody>
      </p:sp>
    </p:spTree>
    <p:extLst>
      <p:ext uri="{BB962C8B-B14F-4D97-AF65-F5344CB8AC3E}">
        <p14:creationId xmlns:p14="http://schemas.microsoft.com/office/powerpoint/2010/main" val="109842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49</a:t>
            </a:fld>
            <a:endParaRPr lang="ru-RU"/>
          </a:p>
        </p:txBody>
      </p:sp>
    </p:spTree>
    <p:extLst>
      <p:ext uri="{BB962C8B-B14F-4D97-AF65-F5344CB8AC3E}">
        <p14:creationId xmlns:p14="http://schemas.microsoft.com/office/powerpoint/2010/main" val="261199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6D0743-11B0-465C-A6CA-201F677D3CFB}" type="slidenum">
              <a:rPr lang="ru-RU" smtClean="0"/>
              <a:t>5</a:t>
            </a:fld>
            <a:endParaRPr lang="ru-RU"/>
          </a:p>
        </p:txBody>
      </p:sp>
    </p:spTree>
    <p:extLst>
      <p:ext uri="{BB962C8B-B14F-4D97-AF65-F5344CB8AC3E}">
        <p14:creationId xmlns:p14="http://schemas.microsoft.com/office/powerpoint/2010/main" val="129726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6D0743-11B0-465C-A6CA-201F677D3CFB}" type="slidenum">
              <a:rPr lang="ru-RU" smtClean="0"/>
              <a:t>25</a:t>
            </a:fld>
            <a:endParaRPr lang="ru-RU"/>
          </a:p>
        </p:txBody>
      </p:sp>
    </p:spTree>
    <p:extLst>
      <p:ext uri="{BB962C8B-B14F-4D97-AF65-F5344CB8AC3E}">
        <p14:creationId xmlns:p14="http://schemas.microsoft.com/office/powerpoint/2010/main" val="129726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6D0743-11B0-465C-A6CA-201F677D3CFB}" type="slidenum">
              <a:rPr lang="ru-RU" smtClean="0"/>
              <a:t>26</a:t>
            </a:fld>
            <a:endParaRPr lang="ru-RU"/>
          </a:p>
        </p:txBody>
      </p:sp>
    </p:spTree>
    <p:extLst>
      <p:ext uri="{BB962C8B-B14F-4D97-AF65-F5344CB8AC3E}">
        <p14:creationId xmlns:p14="http://schemas.microsoft.com/office/powerpoint/2010/main" val="1297263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27</a:t>
            </a:fld>
            <a:endParaRPr lang="ru-RU"/>
          </a:p>
        </p:txBody>
      </p:sp>
    </p:spTree>
    <p:extLst>
      <p:ext uri="{BB962C8B-B14F-4D97-AF65-F5344CB8AC3E}">
        <p14:creationId xmlns:p14="http://schemas.microsoft.com/office/powerpoint/2010/main" val="3313817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36</a:t>
            </a:fld>
            <a:endParaRPr lang="ru-RU"/>
          </a:p>
        </p:txBody>
      </p:sp>
    </p:spTree>
    <p:extLst>
      <p:ext uri="{BB962C8B-B14F-4D97-AF65-F5344CB8AC3E}">
        <p14:creationId xmlns:p14="http://schemas.microsoft.com/office/powerpoint/2010/main" val="109842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37</a:t>
            </a:fld>
            <a:endParaRPr lang="ru-RU"/>
          </a:p>
        </p:txBody>
      </p:sp>
    </p:spTree>
    <p:extLst>
      <p:ext uri="{BB962C8B-B14F-4D97-AF65-F5344CB8AC3E}">
        <p14:creationId xmlns:p14="http://schemas.microsoft.com/office/powerpoint/2010/main" val="371554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39</a:t>
            </a:fld>
            <a:endParaRPr lang="ru-RU"/>
          </a:p>
        </p:txBody>
      </p:sp>
    </p:spTree>
    <p:extLst>
      <p:ext uri="{BB962C8B-B14F-4D97-AF65-F5344CB8AC3E}">
        <p14:creationId xmlns:p14="http://schemas.microsoft.com/office/powerpoint/2010/main" val="3715540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872F46-42ED-4165-A73E-89A5D1ECCC74}" type="slidenum">
              <a:rPr lang="ru-RU" smtClean="0"/>
              <a:pPr/>
              <a:t>40</a:t>
            </a:fld>
            <a:endParaRPr lang="ru-RU"/>
          </a:p>
        </p:txBody>
      </p:sp>
    </p:spTree>
    <p:extLst>
      <p:ext uri="{BB962C8B-B14F-4D97-AF65-F5344CB8AC3E}">
        <p14:creationId xmlns:p14="http://schemas.microsoft.com/office/powerpoint/2010/main" val="109842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DE73D4AC-4111-47AC-90A0-07E43C5BD072}" type="datetimeFigureOut">
              <a:rPr lang="ru-RU" smtClean="0"/>
              <a:t>22.11.2019</a:t>
            </a:fld>
            <a:endParaRPr lang="ru-RU"/>
          </a:p>
        </p:txBody>
      </p:sp>
      <p:sp>
        <p:nvSpPr>
          <p:cNvPr id="8" name="Slide Number Placeholder 7"/>
          <p:cNvSpPr>
            <a:spLocks noGrp="1"/>
          </p:cNvSpPr>
          <p:nvPr>
            <p:ph type="sldNum" sz="quarter" idx="11"/>
          </p:nvPr>
        </p:nvSpPr>
        <p:spPr/>
        <p:txBody>
          <a:bodyPr/>
          <a:lstStyle/>
          <a:p>
            <a:fld id="{E6717D10-2D0A-4311-A309-9F3FB82E0C0A}"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73D4AC-4111-47AC-90A0-07E43C5BD072}"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E73D4AC-4111-47AC-90A0-07E43C5BD072}"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DE73D4AC-4111-47AC-90A0-07E43C5BD072}"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E73D4AC-4111-47AC-90A0-07E43C5BD072}" type="datetimeFigureOut">
              <a:rPr lang="ru-RU" smtClean="0"/>
              <a:t>22.11.2019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717D10-2D0A-4311-A309-9F3FB82E0C0A}"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DE73D4AC-4111-47AC-90A0-07E43C5BD072}" type="datetimeFigureOut">
              <a:rPr lang="ru-RU" smtClean="0"/>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717D10-2D0A-4311-A309-9F3FB82E0C0A}"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DE73D4AC-4111-47AC-90A0-07E43C5BD072}" type="datetimeFigureOut">
              <a:rPr lang="ru-RU" smtClean="0"/>
              <a:t>22.11.2019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717D10-2D0A-4311-A309-9F3FB82E0C0A}"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E73D4AC-4111-47AC-90A0-07E43C5BD072}" type="datetimeFigureOut">
              <a:rPr lang="ru-RU" smtClean="0"/>
              <a:t>22.11.2019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3D4AC-4111-47AC-90A0-07E43C5BD072}" type="datetimeFigureOut">
              <a:rPr lang="ru-RU" smtClean="0"/>
              <a:t>22.11.2019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73D4AC-4111-47AC-90A0-07E43C5BD072}" type="datetimeFigureOut">
              <a:rPr lang="ru-RU" smtClean="0"/>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E73D4AC-4111-47AC-90A0-07E43C5BD072}" type="datetimeFigureOut">
              <a:rPr lang="ru-RU" smtClean="0"/>
              <a:t>22.11.2019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717D10-2D0A-4311-A309-9F3FB82E0C0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7F6FB"/>
            </a:gs>
            <a:gs pos="100000">
              <a:schemeClr val="accent5">
                <a:lumMod val="40000"/>
                <a:lumOff val="60000"/>
              </a:schemeClr>
            </a:gs>
            <a:gs pos="100000">
              <a:srgbClr val="92D050"/>
            </a:gs>
            <a:gs pos="100000">
              <a:schemeClr val="bg2">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E73D4AC-4111-47AC-90A0-07E43C5BD072}" type="datetimeFigureOut">
              <a:rPr lang="ru-RU" smtClean="0"/>
              <a:t>22.11.2019</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6717D10-2D0A-4311-A309-9F3FB82E0C0A}"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19.png"/><Relationship Id="rId5" Type="http://schemas.openxmlformats.org/officeDocument/2006/relationships/diagramQuickStyle" Target="../diagrams/quickStyle3.xml"/><Relationship Id="rId10" Type="http://schemas.microsoft.com/office/2007/relationships/hdphoto" Target="../media/hdphoto5.wdp"/><Relationship Id="rId4" Type="http://schemas.openxmlformats.org/officeDocument/2006/relationships/diagramLayout" Target="../diagrams/layout3.xml"/><Relationship Id="rId9" Type="http://schemas.openxmlformats.org/officeDocument/2006/relationships/image" Target="../media/image18.jpe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23.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44.jpeg"/><Relationship Id="rId11" Type="http://schemas.openxmlformats.org/officeDocument/2006/relationships/image" Target="../media/image49.pn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11.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jpeg"/><Relationship Id="rId2" Type="http://schemas.openxmlformats.org/officeDocument/2006/relationships/chart" Target="../charts/chart12.xml"/><Relationship Id="rId1" Type="http://schemas.openxmlformats.org/officeDocument/2006/relationships/slideLayout" Target="../slideLayouts/slideLayout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5" Type="http://schemas.openxmlformats.org/officeDocument/2006/relationships/image" Target="../media/image63.jpeg"/><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jpeg"/></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69.jpeg"/><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73.jpeg"/><Relationship Id="rId4" Type="http://schemas.openxmlformats.org/officeDocument/2006/relationships/image" Target="../media/image72.jpeg"/></Relationships>
</file>

<file path=ppt/slides/_rels/slide3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0.jpeg"/></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93.jpeg"/><Relationship Id="rId4" Type="http://schemas.openxmlformats.org/officeDocument/2006/relationships/image" Target="../media/image92.jpeg"/></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image" Target="../media/image97.jpeg"/></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01.jpeg"/><Relationship Id="rId4" Type="http://schemas.openxmlformats.org/officeDocument/2006/relationships/image" Target="../media/image100.jpeg"/></Relationships>
</file>

<file path=ppt/slides/_rels/slide4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103.jpe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08.jpeg"/><Relationship Id="rId4" Type="http://schemas.openxmlformats.org/officeDocument/2006/relationships/image" Target="../media/image107.jpeg"/></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111.jpeg"/></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3.wdp"/><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465" y="3501008"/>
            <a:ext cx="9036496" cy="3096344"/>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82880" indent="0" algn="ctr">
              <a:buNone/>
            </a:pPr>
            <a:r>
              <a:rPr lang="ru-RU" sz="4400" b="1" spc="0" dirty="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t>Проект бюджета Иркутского районного муниципального образования </a:t>
            </a:r>
            <a:br>
              <a:rPr lang="ru-RU" sz="4400" b="1" spc="0" dirty="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br>
            <a:r>
              <a:rPr lang="ru-RU" sz="4400" b="1" spc="0" dirty="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t>на </a:t>
            </a:r>
            <a:r>
              <a:rPr lang="ru-RU" sz="4400" b="1" spc="0" dirty="0" smtClean="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t>2020 </a:t>
            </a:r>
            <a:r>
              <a:rPr lang="ru-RU" sz="4400" b="1" spc="0" dirty="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t>– </a:t>
            </a:r>
            <a:r>
              <a:rPr lang="ru-RU" sz="4400" b="1" spc="0" dirty="0" smtClean="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t>2022 </a:t>
            </a:r>
            <a:r>
              <a:rPr lang="ru-RU" sz="4400" b="1" spc="0" dirty="0">
                <a:ln w="0"/>
                <a:solidFill>
                  <a:schemeClr val="tx1">
                    <a:lumMod val="75000"/>
                    <a:lumOff val="25000"/>
                  </a:schemeClr>
                </a:solidFill>
                <a:effectLst>
                  <a:innerShdw blurRad="114300">
                    <a:prstClr val="black"/>
                  </a:innerShdw>
                </a:effectLst>
                <a:latin typeface="Times New Roman" pitchFamily="18" charset="0"/>
                <a:cs typeface="Times New Roman" pitchFamily="18" charset="0"/>
              </a:rPr>
              <a:t>годы</a:t>
            </a:r>
          </a:p>
        </p:txBody>
      </p:sp>
      <p:pic>
        <p:nvPicPr>
          <p:cNvPr id="4" name="Picture 5" descr="C:\Documents and Settings\Kuharenkoaa\Рабочий стол\original-2-900x40011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srcRect l="31099" r="34627" b="313"/>
          <a:stretch>
            <a:fillRect/>
          </a:stretch>
        </p:blipFill>
        <p:spPr bwMode="auto">
          <a:xfrm>
            <a:off x="3707904" y="692696"/>
            <a:ext cx="1949619" cy="2427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0534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C:\Users\kuharenkoaa\Desktop\Для Зайковой А.В\2018\Бюджет для граждан 2019-2021\рабочий материал\картинки\kisspng-measuring-scales-balans-clip-art-weight-loss-vector-5b0cb2ff69d570.4095976715275589114335.jpg"/>
          <p:cNvPicPr>
            <a:picLocks noChangeAspect="1" noChangeArrowheads="1"/>
          </p:cNvPicPr>
          <p:nvPr/>
        </p:nvPicPr>
        <p:blipFill>
          <a:blip r:embed="rId2"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583820" y="1900007"/>
            <a:ext cx="2496732" cy="213143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628951" y="332656"/>
            <a:ext cx="8229600" cy="701455"/>
          </a:xfrm>
        </p:spPr>
        <p:txBody>
          <a:bodyPr>
            <a:normAutofit fontScale="90000"/>
          </a:bodyPr>
          <a:lstStyle/>
          <a:p>
            <a:pPr algn="ct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характеристики бюджета</a:t>
            </a:r>
          </a:p>
        </p:txBody>
      </p:sp>
      <p:pic>
        <p:nvPicPr>
          <p:cNvPr id="3"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kuharenkoaa\Desktop\Для Зайковой А.В\2018\Бюджет для граждан 2019-2021\рабочий материал\картинки\kisspng-measuring-scales-balans-clip-art-weight-loss-vector-5b0cb2ff69d570.4095976715275589114335.jpg"/>
          <p:cNvPicPr>
            <a:picLocks noChangeAspect="1" noChangeArrowheads="1"/>
          </p:cNvPicPr>
          <p:nvPr/>
        </p:nvPicPr>
        <p:blipFill>
          <a:blip r:embed="rId2" cstate="print">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006" y="1900007"/>
            <a:ext cx="2664298" cy="2131439"/>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9592" y="2796449"/>
            <a:ext cx="1403563"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b="1" dirty="0">
                <a:solidFill>
                  <a:prstClr val="black"/>
                </a:solidFill>
                <a:latin typeface="Palatino Linotype"/>
              </a:rPr>
              <a:t>ДОХОДЫ</a:t>
            </a:r>
          </a:p>
        </p:txBody>
      </p:sp>
      <p:sp>
        <p:nvSpPr>
          <p:cNvPr id="9" name="TextBox 8"/>
          <p:cNvSpPr txBox="1"/>
          <p:nvPr/>
        </p:nvSpPr>
        <p:spPr>
          <a:xfrm>
            <a:off x="5365415" y="3338085"/>
            <a:ext cx="1266149" cy="33855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sz="1600" b="1" dirty="0">
                <a:solidFill>
                  <a:prstClr val="black"/>
                </a:solidFill>
                <a:latin typeface="Palatino Linotype"/>
              </a:rPr>
              <a:t>ДОХОДЫ</a:t>
            </a:r>
          </a:p>
        </p:txBody>
      </p:sp>
      <p:sp>
        <p:nvSpPr>
          <p:cNvPr id="10" name="TextBox 9"/>
          <p:cNvSpPr txBox="1"/>
          <p:nvPr/>
        </p:nvSpPr>
        <p:spPr>
          <a:xfrm>
            <a:off x="2447393" y="3338113"/>
            <a:ext cx="1377271"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1600" b="1" dirty="0">
                <a:solidFill>
                  <a:prstClr val="black"/>
                </a:solidFill>
                <a:latin typeface="Palatino Linotype"/>
              </a:rPr>
              <a:t>РАСХОДЫ</a:t>
            </a:r>
          </a:p>
        </p:txBody>
      </p:sp>
      <p:sp>
        <p:nvSpPr>
          <p:cNvPr id="11" name="TextBox 10"/>
          <p:cNvSpPr txBox="1"/>
          <p:nvPr/>
        </p:nvSpPr>
        <p:spPr>
          <a:xfrm>
            <a:off x="6845501" y="2796448"/>
            <a:ext cx="1377271" cy="338554"/>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ru-RU" sz="1600" b="1" dirty="0">
                <a:solidFill>
                  <a:prstClr val="black"/>
                </a:solidFill>
                <a:latin typeface="Palatino Linotype"/>
              </a:rPr>
              <a:t>РАСХОДЫ</a:t>
            </a:r>
          </a:p>
        </p:txBody>
      </p:sp>
      <p:sp>
        <p:nvSpPr>
          <p:cNvPr id="12" name="TextBox 11"/>
          <p:cNvSpPr txBox="1"/>
          <p:nvPr/>
        </p:nvSpPr>
        <p:spPr>
          <a:xfrm>
            <a:off x="5365415" y="1125623"/>
            <a:ext cx="3384376" cy="369332"/>
          </a:xfrm>
          <a:prstGeom prst="rect">
            <a:avLst/>
          </a:prstGeom>
          <a:noFill/>
        </p:spPr>
        <p:txBody>
          <a:bodyPr wrap="square" rtlCol="0">
            <a:spAutoFit/>
            <a:scene3d>
              <a:camera prst="orthographicFront"/>
              <a:lightRig rig="threePt" dir="t"/>
            </a:scene3d>
            <a:sp3d extrusionH="57150">
              <a:bevelT w="38100" h="38100"/>
            </a:sp3d>
          </a:bodyPr>
          <a:lstStyle/>
          <a:p>
            <a:r>
              <a:rPr lang="ru-RU" i="1" u="sng" dirty="0" smtClean="0"/>
              <a:t>Доходы превышают расходы</a:t>
            </a:r>
            <a:endParaRPr lang="ru-RU" i="1" u="sng" dirty="0"/>
          </a:p>
        </p:txBody>
      </p:sp>
      <p:sp>
        <p:nvSpPr>
          <p:cNvPr id="13" name="TextBox 12"/>
          <p:cNvSpPr txBox="1"/>
          <p:nvPr/>
        </p:nvSpPr>
        <p:spPr>
          <a:xfrm>
            <a:off x="899592" y="1124744"/>
            <a:ext cx="3384376" cy="369332"/>
          </a:xfrm>
          <a:prstGeom prst="rect">
            <a:avLst/>
          </a:prstGeom>
          <a:noFill/>
        </p:spPr>
        <p:txBody>
          <a:bodyPr wrap="square" rtlCol="0">
            <a:spAutoFit/>
            <a:scene3d>
              <a:camera prst="orthographicFront"/>
              <a:lightRig rig="threePt" dir="t"/>
            </a:scene3d>
            <a:sp3d extrusionH="57150">
              <a:bevelT w="38100" h="38100"/>
            </a:sp3d>
          </a:bodyPr>
          <a:lstStyle/>
          <a:p>
            <a:r>
              <a:rPr lang="ru-RU" i="1" u="sng" dirty="0" smtClean="0"/>
              <a:t>Расходы превышают доходы</a:t>
            </a:r>
            <a:endParaRPr lang="ru-RU" i="1" u="sng" dirty="0"/>
          </a:p>
        </p:txBody>
      </p:sp>
      <p:sp>
        <p:nvSpPr>
          <p:cNvPr id="16" name="Прямоугольник с двумя вырезанными соседними углами 15"/>
          <p:cNvSpPr/>
          <p:nvPr/>
        </p:nvSpPr>
        <p:spPr>
          <a:xfrm rot="10800000">
            <a:off x="1075842" y="4232979"/>
            <a:ext cx="2664296" cy="288032"/>
          </a:xfrm>
          <a:prstGeom prst="snip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8" name="Прямоугольник с двумя вырезанными соседними углами 17"/>
          <p:cNvSpPr/>
          <p:nvPr/>
        </p:nvSpPr>
        <p:spPr>
          <a:xfrm rot="10800000">
            <a:off x="5583821" y="4232979"/>
            <a:ext cx="2664296" cy="288032"/>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17" name="TextBox 16"/>
          <p:cNvSpPr txBox="1"/>
          <p:nvPr/>
        </p:nvSpPr>
        <p:spPr>
          <a:xfrm>
            <a:off x="1243406" y="4197462"/>
            <a:ext cx="2329168" cy="369332"/>
          </a:xfrm>
          <a:prstGeom prst="rect">
            <a:avLst/>
          </a:prstGeom>
          <a:noFill/>
        </p:spPr>
        <p:txBody>
          <a:bodyPr wrap="square" rtlCol="0">
            <a:spAutoFit/>
          </a:bodyPr>
          <a:lstStyle/>
          <a:p>
            <a:pPr lvl="0" algn="ctr"/>
            <a:r>
              <a:rPr lang="ru-RU" b="1" dirty="0">
                <a:solidFill>
                  <a:prstClr val="black"/>
                </a:solidFill>
                <a:latin typeface="Palatino Linotype"/>
              </a:rPr>
              <a:t>Дефицит</a:t>
            </a:r>
          </a:p>
        </p:txBody>
      </p:sp>
      <p:sp>
        <p:nvSpPr>
          <p:cNvPr id="21" name="TextBox 20"/>
          <p:cNvSpPr txBox="1"/>
          <p:nvPr/>
        </p:nvSpPr>
        <p:spPr>
          <a:xfrm>
            <a:off x="5751384" y="4192329"/>
            <a:ext cx="2329168" cy="369332"/>
          </a:xfrm>
          <a:prstGeom prst="rect">
            <a:avLst/>
          </a:prstGeom>
          <a:noFill/>
        </p:spPr>
        <p:txBody>
          <a:bodyPr wrap="square" rtlCol="0">
            <a:spAutoFit/>
          </a:bodyPr>
          <a:lstStyle/>
          <a:p>
            <a:pPr lvl="0" algn="ctr"/>
            <a:r>
              <a:rPr lang="ru-RU" b="1" dirty="0">
                <a:solidFill>
                  <a:prstClr val="black"/>
                </a:solidFill>
                <a:latin typeface="Palatino Linotype"/>
              </a:rPr>
              <a:t>Профицит</a:t>
            </a:r>
          </a:p>
        </p:txBody>
      </p:sp>
      <p:sp>
        <p:nvSpPr>
          <p:cNvPr id="22" name="Прямоугольник с двумя вырезанными соседними углами 21"/>
          <p:cNvSpPr/>
          <p:nvPr/>
        </p:nvSpPr>
        <p:spPr>
          <a:xfrm rot="10800000">
            <a:off x="491092" y="4656224"/>
            <a:ext cx="2664296" cy="1169551"/>
          </a:xfrm>
          <a:prstGeom prst="snip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23" name="TextBox 22"/>
          <p:cNvSpPr txBox="1"/>
          <p:nvPr/>
        </p:nvSpPr>
        <p:spPr>
          <a:xfrm>
            <a:off x="514641" y="4656223"/>
            <a:ext cx="2640748" cy="11695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smtClean="0">
                <a:solidFill>
                  <a:prstClr val="black"/>
                </a:solidFill>
                <a:latin typeface="Palatino Linotype"/>
              </a:rPr>
              <a:t>принимается </a:t>
            </a:r>
            <a:r>
              <a:rPr lang="ru-RU" sz="1400" dirty="0">
                <a:solidFill>
                  <a:prstClr val="black"/>
                </a:solidFill>
                <a:latin typeface="Palatino Linotype"/>
              </a:rPr>
              <a:t>решение об источниках покрытия дефицита (использование накоплений, остатков, привлечение кредитов</a:t>
            </a:r>
            <a:r>
              <a:rPr lang="ru-RU" sz="1400" dirty="0" smtClean="0">
                <a:solidFill>
                  <a:prstClr val="black"/>
                </a:solidFill>
                <a:latin typeface="Palatino Linotype"/>
              </a:rPr>
              <a:t>)</a:t>
            </a:r>
            <a:endParaRPr lang="ru-RU" sz="1400" dirty="0">
              <a:solidFill>
                <a:prstClr val="black"/>
              </a:solidFill>
              <a:latin typeface="Palatino Linotype"/>
            </a:endParaRPr>
          </a:p>
        </p:txBody>
      </p:sp>
      <p:sp>
        <p:nvSpPr>
          <p:cNvPr id="24" name="Прямоугольник с двумя вырезанными соседними углами 23"/>
          <p:cNvSpPr/>
          <p:nvPr/>
        </p:nvSpPr>
        <p:spPr>
          <a:xfrm rot="10800000">
            <a:off x="471733" y="5926949"/>
            <a:ext cx="2664296" cy="864096"/>
          </a:xfrm>
          <a:prstGeom prst="snip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dirty="0"/>
          </a:p>
        </p:txBody>
      </p:sp>
      <p:sp>
        <p:nvSpPr>
          <p:cNvPr id="20" name="TextBox 19"/>
          <p:cNvSpPr txBox="1"/>
          <p:nvPr/>
        </p:nvSpPr>
        <p:spPr>
          <a:xfrm>
            <a:off x="479318" y="5989665"/>
            <a:ext cx="2664296" cy="738664"/>
          </a:xfrm>
          <a:prstGeom prst="rect">
            <a:avLst/>
          </a:prstGeom>
          <a:noFill/>
        </p:spPr>
        <p:txBody>
          <a:bodyPr wrap="square" rtlCol="0">
            <a:spAutoFit/>
          </a:bodyPr>
          <a:lstStyle/>
          <a:p>
            <a:pPr algn="ctr"/>
            <a:r>
              <a:rPr lang="ru-RU" sz="1400" i="1" dirty="0" smtClean="0">
                <a:solidFill>
                  <a:prstClr val="black"/>
                </a:solidFill>
                <a:latin typeface="Palatino Linotype"/>
              </a:rPr>
              <a:t>Рост долга и (или) снижение остатков (накоплений) средств бюджета </a:t>
            </a:r>
            <a:endParaRPr lang="ru-RU" sz="1400" i="1" dirty="0">
              <a:solidFill>
                <a:prstClr val="black"/>
              </a:solidFill>
              <a:latin typeface="Palatino Linotype"/>
            </a:endParaRPr>
          </a:p>
        </p:txBody>
      </p:sp>
      <p:sp>
        <p:nvSpPr>
          <p:cNvPr id="26" name="Прямоугольник с двумя вырезанными соседними углами 25"/>
          <p:cNvSpPr/>
          <p:nvPr/>
        </p:nvSpPr>
        <p:spPr>
          <a:xfrm rot="10800000">
            <a:off x="6073721" y="4656224"/>
            <a:ext cx="2664296" cy="1169551"/>
          </a:xfrm>
          <a:prstGeom prst="snip2Same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7" name="Прямоугольник с двумя вырезанными соседними углами 26"/>
          <p:cNvSpPr/>
          <p:nvPr/>
        </p:nvSpPr>
        <p:spPr>
          <a:xfrm rot="10800000">
            <a:off x="6084168" y="5926950"/>
            <a:ext cx="2664296" cy="864096"/>
          </a:xfrm>
          <a:prstGeom prst="snip2Same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dirty="0"/>
          </a:p>
        </p:txBody>
      </p:sp>
      <p:sp>
        <p:nvSpPr>
          <p:cNvPr id="28" name="TextBox 27"/>
          <p:cNvSpPr txBox="1"/>
          <p:nvPr/>
        </p:nvSpPr>
        <p:spPr>
          <a:xfrm>
            <a:off x="6085495" y="4656225"/>
            <a:ext cx="2640748"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ru-RU" sz="1400" dirty="0" smtClean="0">
                <a:solidFill>
                  <a:prstClr val="black"/>
                </a:solidFill>
                <a:latin typeface="Palatino Linotype"/>
              </a:rPr>
              <a:t>принимается </a:t>
            </a:r>
            <a:r>
              <a:rPr lang="ru-RU" sz="1400" dirty="0">
                <a:solidFill>
                  <a:prstClr val="black"/>
                </a:solidFill>
                <a:latin typeface="Palatino Linotype"/>
              </a:rPr>
              <a:t>решение об использовании профицита (накопление резервов, остатков, </a:t>
            </a:r>
            <a:r>
              <a:rPr lang="ru-RU" sz="1400" dirty="0" smtClean="0">
                <a:solidFill>
                  <a:prstClr val="black"/>
                </a:solidFill>
                <a:latin typeface="Palatino Linotype"/>
              </a:rPr>
              <a:t>погашение </a:t>
            </a:r>
            <a:r>
              <a:rPr lang="ru-RU" sz="1400" dirty="0">
                <a:solidFill>
                  <a:prstClr val="black"/>
                </a:solidFill>
                <a:latin typeface="Palatino Linotype"/>
              </a:rPr>
              <a:t>кредитов) </a:t>
            </a:r>
          </a:p>
        </p:txBody>
      </p:sp>
      <p:sp>
        <p:nvSpPr>
          <p:cNvPr id="29" name="TextBox 28"/>
          <p:cNvSpPr txBox="1"/>
          <p:nvPr/>
        </p:nvSpPr>
        <p:spPr>
          <a:xfrm>
            <a:off x="6085495" y="5986111"/>
            <a:ext cx="2664296" cy="73866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sz="1400" i="1" dirty="0" smtClean="0">
                <a:solidFill>
                  <a:prstClr val="black"/>
                </a:solidFill>
                <a:latin typeface="Palatino Linotype"/>
              </a:rPr>
              <a:t>Снижение </a:t>
            </a:r>
            <a:r>
              <a:rPr lang="ru-RU" sz="1400" i="1" dirty="0">
                <a:solidFill>
                  <a:prstClr val="black"/>
                </a:solidFill>
                <a:latin typeface="Palatino Linotype"/>
              </a:rPr>
              <a:t>долга и (или) рост остатков (накоплений) средств бюджета </a:t>
            </a:r>
          </a:p>
        </p:txBody>
      </p:sp>
      <p:pic>
        <p:nvPicPr>
          <p:cNvPr id="1026" name="Picture 2" descr="C:\Users\kuharenkoaa\Desktop\Для Зайковой А.В\2017\Бюджет для граждан 2018-2020\примеры\картинки\about_budget.pn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645133" y="1494955"/>
            <a:ext cx="3627616" cy="18431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7554" y="4610398"/>
            <a:ext cx="2623265" cy="2031325"/>
          </a:xfrm>
          <a:prstGeom prst="rect">
            <a:avLst/>
          </a:prstGeom>
          <a:noFill/>
        </p:spPr>
        <p:txBody>
          <a:bodyPr wrap="square" rtlCol="0">
            <a:spAutoFit/>
          </a:bodyPr>
          <a:lstStyle/>
          <a:p>
            <a:pPr algn="ctr"/>
            <a:r>
              <a:rPr lang="ru-RU" b="1" dirty="0">
                <a:latin typeface="Times New Roman" pitchFamily="18" charset="0"/>
                <a:cs typeface="Times New Roman" pitchFamily="18" charset="0"/>
              </a:rPr>
              <a:t>Сбалансированность бюджета </a:t>
            </a:r>
            <a:endParaRPr lang="ru-RU" b="1"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по </a:t>
            </a:r>
            <a:r>
              <a:rPr lang="ru-RU" dirty="0">
                <a:latin typeface="Times New Roman" pitchFamily="18" charset="0"/>
                <a:cs typeface="Times New Roman" pitchFamily="18" charset="0"/>
              </a:rPr>
              <a:t>доходам и расходам – основополагающее требование при составлении и утверждении </a:t>
            </a:r>
            <a:r>
              <a:rPr lang="ru-RU" dirty="0" smtClean="0">
                <a:latin typeface="Times New Roman" pitchFamily="18" charset="0"/>
                <a:cs typeface="Times New Roman" pitchFamily="18" charset="0"/>
              </a:rPr>
              <a:t>бюджета</a:t>
            </a:r>
            <a:endParaRPr lang="ru-RU" dirty="0"/>
          </a:p>
        </p:txBody>
      </p:sp>
    </p:spTree>
    <p:extLst>
      <p:ext uri="{BB962C8B-B14F-4D97-AF65-F5344CB8AC3E}">
        <p14:creationId xmlns:p14="http://schemas.microsoft.com/office/powerpoint/2010/main" val="1135694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7374" y="255235"/>
            <a:ext cx="8229600" cy="591344"/>
          </a:xfrm>
        </p:spPr>
        <p:txBody>
          <a:bodyPr>
            <a:normAutofit fontScale="90000"/>
          </a:bodyPr>
          <a:lstStyle/>
          <a:p>
            <a:pPr algn="ct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Этапы бюджетного процесса</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755576" y="1052736"/>
            <a:ext cx="8136904" cy="1569660"/>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Бюджетный процесс</a:t>
            </a:r>
          </a:p>
          <a:p>
            <a:pPr algn="ct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это ежегодное составление и рассмотрение проекта бюджета, </a:t>
            </a:r>
            <a:r>
              <a:rPr lang="ru-RU" dirty="0" smtClean="0">
                <a:latin typeface="Times New Roman" pitchFamily="18" charset="0"/>
                <a:cs typeface="Times New Roman" pitchFamily="18" charset="0"/>
              </a:rPr>
              <a:t>            </a:t>
            </a:r>
          </a:p>
          <a:p>
            <a:pPr algn="ct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утверждение </a:t>
            </a:r>
            <a:r>
              <a:rPr lang="ru-RU" dirty="0">
                <a:latin typeface="Times New Roman" pitchFamily="18" charset="0"/>
                <a:cs typeface="Times New Roman" pitchFamily="18" charset="0"/>
              </a:rPr>
              <a:t>и исполнение бюджета, контроль за его исполнением, </a:t>
            </a:r>
            <a:endParaRPr lang="ru-RU" dirty="0" smtClean="0">
              <a:latin typeface="Times New Roman" pitchFamily="18" charset="0"/>
              <a:cs typeface="Times New Roman" pitchFamily="18" charset="0"/>
            </a:endParaRPr>
          </a:p>
          <a:p>
            <a:pPr algn="ct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осуществление </a:t>
            </a:r>
            <a:r>
              <a:rPr lang="ru-RU" dirty="0">
                <a:latin typeface="Times New Roman" pitchFamily="18" charset="0"/>
                <a:cs typeface="Times New Roman" pitchFamily="18" charset="0"/>
              </a:rPr>
              <a:t>бюджетного учета, рассмотрение и утверждение </a:t>
            </a:r>
            <a:endParaRPr lang="ru-RU" dirty="0" smtClean="0">
              <a:latin typeface="Times New Roman" pitchFamily="18" charset="0"/>
              <a:cs typeface="Times New Roman" pitchFamily="18" charset="0"/>
            </a:endParaRPr>
          </a:p>
          <a:p>
            <a:pPr algn="ctr"/>
            <a:r>
              <a:rPr lang="ru-RU" dirty="0" smtClean="0">
                <a:latin typeface="Times New Roman" pitchFamily="18" charset="0"/>
                <a:cs typeface="Times New Roman" pitchFamily="18" charset="0"/>
              </a:rPr>
              <a:t>бюджетной </a:t>
            </a:r>
            <a:r>
              <a:rPr lang="ru-RU" dirty="0">
                <a:latin typeface="Times New Roman" pitchFamily="18" charset="0"/>
                <a:cs typeface="Times New Roman" pitchFamily="18" charset="0"/>
              </a:rPr>
              <a:t>отчетности. </a:t>
            </a:r>
            <a:endParaRPr lang="ru-RU" dirty="0" smtClean="0">
              <a:latin typeface="Times New Roman" pitchFamily="18"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876187093"/>
              </p:ext>
            </p:extLst>
          </p:nvPr>
        </p:nvGraphicFramePr>
        <p:xfrm>
          <a:off x="16381" y="1652900"/>
          <a:ext cx="7908209" cy="4604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Скругленный прямоугольник 23"/>
          <p:cNvSpPr/>
          <p:nvPr/>
        </p:nvSpPr>
        <p:spPr>
          <a:xfrm>
            <a:off x="7499622" y="3356992"/>
            <a:ext cx="1619672" cy="1440160"/>
          </a:xfrm>
          <a:prstGeom prst="roundRect">
            <a:avLst/>
          </a:prstGeom>
          <a:solidFill>
            <a:srgbClr val="FBCD8F"/>
          </a:solidFill>
          <a:ln>
            <a:solidFill>
              <a:schemeClr val="tx1"/>
            </a:solid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000" b="1" dirty="0">
                <a:solidFill>
                  <a:schemeClr val="tx1"/>
                </a:solidFill>
                <a:latin typeface="Times New Roman" pitchFamily="18" charset="0"/>
                <a:cs typeface="Times New Roman" pitchFamily="18" charset="0"/>
              </a:rPr>
              <a:t>К</a:t>
            </a:r>
            <a:r>
              <a:rPr lang="ru-RU" sz="2000" b="1" dirty="0" smtClean="0">
                <a:solidFill>
                  <a:schemeClr val="tx1"/>
                </a:solidFill>
                <a:latin typeface="Times New Roman" pitchFamily="18" charset="0"/>
                <a:cs typeface="Times New Roman" pitchFamily="18" charset="0"/>
              </a:rPr>
              <a:t>онтроль</a:t>
            </a:r>
            <a:endParaRPr lang="ru-RU" sz="2000" b="1" dirty="0">
              <a:solidFill>
                <a:schemeClr val="tx1"/>
              </a:solidFill>
              <a:latin typeface="Times New Roman" pitchFamily="18" charset="0"/>
              <a:cs typeface="Times New Roman" pitchFamily="18" charset="0"/>
            </a:endParaRPr>
          </a:p>
        </p:txBody>
      </p:sp>
      <p:sp>
        <p:nvSpPr>
          <p:cNvPr id="25" name="TextBox 24"/>
          <p:cNvSpPr txBox="1"/>
          <p:nvPr/>
        </p:nvSpPr>
        <p:spPr>
          <a:xfrm>
            <a:off x="318712" y="5880606"/>
            <a:ext cx="6611606" cy="830997"/>
          </a:xfrm>
          <a:prstGeom prst="rect">
            <a:avLst/>
          </a:prstGeom>
          <a:solidFill>
            <a:schemeClr val="accent5">
              <a:lumMod val="60000"/>
              <a:lumOff val="40000"/>
            </a:schemeClr>
          </a:solidFill>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2400" b="1" dirty="0" smtClean="0">
                <a:latin typeface="Times New Roman" pitchFamily="18" charset="0"/>
                <a:cs typeface="Times New Roman" pitchFamily="18" charset="0"/>
              </a:rPr>
              <a:t>ОТКРЫТЫЕ </a:t>
            </a:r>
            <a:r>
              <a:rPr lang="ru-RU" sz="2400" b="1" dirty="0">
                <a:latin typeface="Times New Roman" pitchFamily="18" charset="0"/>
                <a:cs typeface="Times New Roman" pitchFamily="18" charset="0"/>
              </a:rPr>
              <a:t>ПУБЛИЧНЫЕ СЛУШАНИЯ </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по </a:t>
            </a:r>
            <a:r>
              <a:rPr lang="ru-RU" sz="2400" dirty="0">
                <a:latin typeface="Times New Roman" pitchFamily="18" charset="0"/>
                <a:cs typeface="Times New Roman" pitchFamily="18" charset="0"/>
              </a:rPr>
              <a:t>проекту бюджета и отчету об исполнении </a:t>
            </a:r>
          </a:p>
        </p:txBody>
      </p:sp>
      <p:cxnSp>
        <p:nvCxnSpPr>
          <p:cNvPr id="27" name="Прямая со стрелкой 26"/>
          <p:cNvCxnSpPr/>
          <p:nvPr/>
        </p:nvCxnSpPr>
        <p:spPr>
          <a:xfrm>
            <a:off x="1475656" y="3943370"/>
            <a:ext cx="0" cy="18860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Прямая со стрелкой 28"/>
          <p:cNvCxnSpPr/>
          <p:nvPr/>
        </p:nvCxnSpPr>
        <p:spPr>
          <a:xfrm>
            <a:off x="6005657" y="5070274"/>
            <a:ext cx="0" cy="78483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32" name="Picture 2" descr="C:\Users\piskunova\Desktop\Новая папка\2 раздел.jpg"/>
          <p:cNvPicPr>
            <a:picLocks noChangeAspect="1" noChangeArrowheads="1"/>
          </p:cNvPicPr>
          <p:nvPr/>
        </p:nvPicPr>
        <p:blipFill rotWithShape="1">
          <a:blip r:embed="rId8" cstate="print">
            <a:clrChange>
              <a:clrFrom>
                <a:srgbClr val="FFFFFF"/>
              </a:clrFrom>
              <a:clrTo>
                <a:srgbClr val="FFFFFF">
                  <a:alpha val="0"/>
                </a:srgbClr>
              </a:clrTo>
            </a:clrChange>
          </a:blip>
          <a:srcRect l="75486" t="18382" r="6252" b="58572"/>
          <a:stretch/>
        </p:blipFill>
        <p:spPr bwMode="auto">
          <a:xfrm>
            <a:off x="9684568" y="4385361"/>
            <a:ext cx="1774209" cy="1583140"/>
          </a:xfrm>
          <a:prstGeom prst="rect">
            <a:avLst/>
          </a:prstGeom>
          <a:noFill/>
        </p:spPr>
      </p:pic>
      <p:pic>
        <p:nvPicPr>
          <p:cNvPr id="1026" name="Picture 2" descr="C:\Users\kuharenkoaa\Desktop\Для Зайковой А.В\2018\Бюджет для граждан 2019-2021\рабочий материал\картинки\kisspng-wedding-coloring-book-coloring-books-for-kids-boo-tube-livre-png-5b8c81ddb2f988.5396861515359349417331.jpg"/>
          <p:cNvPicPr>
            <a:picLocks noChangeAspect="1" noChangeArrowheads="1"/>
          </p:cNvPicPr>
          <p:nvPr/>
        </p:nvPicPr>
        <p:blipFill rotWithShape="1">
          <a:blip r:embed="rId9">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val="0"/>
              </a:ext>
            </a:extLst>
          </a:blip>
          <a:srcRect l="29049" t="5559" r="26242" b="14517"/>
          <a:stretch/>
        </p:blipFill>
        <p:spPr bwMode="auto">
          <a:xfrm>
            <a:off x="7350925" y="5070274"/>
            <a:ext cx="1733266" cy="1652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11">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7744" y="4385361"/>
            <a:ext cx="936104" cy="89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2">
            <a:clrChange>
              <a:clrFrom>
                <a:srgbClr val="000000"/>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381" y="4001202"/>
            <a:ext cx="921768" cy="88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3">
            <a:clrChange>
              <a:clrFrom>
                <a:srgbClr val="000000"/>
              </a:clrFrom>
              <a:clrTo>
                <a:srgbClr val="000000">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960" y="4747652"/>
            <a:ext cx="900428" cy="86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945126" y="3356992"/>
            <a:ext cx="728663"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287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5729" y="550907"/>
            <a:ext cx="8352928" cy="591344"/>
          </a:xfrm>
        </p:spPr>
        <p:txBody>
          <a:bodyPr>
            <a:no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Материалы, используемые  для формирования бюджета</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Схема 4"/>
          <p:cNvGraphicFramePr/>
          <p:nvPr>
            <p:extLst>
              <p:ext uri="{D42A27DB-BD31-4B8C-83A1-F6EECF244321}">
                <p14:modId xmlns:p14="http://schemas.microsoft.com/office/powerpoint/2010/main" val="3043923088"/>
              </p:ext>
            </p:extLst>
          </p:nvPr>
        </p:nvGraphicFramePr>
        <p:xfrm>
          <a:off x="-990128" y="1299723"/>
          <a:ext cx="10962727" cy="5558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375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4805" y="281967"/>
            <a:ext cx="8229600" cy="591344"/>
          </a:xfrm>
        </p:spPr>
        <p:txBody>
          <a:bodyPr>
            <a:noAutofit/>
          </a:bodyPr>
          <a:lstStyle/>
          <a:p>
            <a:pPr algn="ct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Структура доходов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бюджета</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Диаграмма 5"/>
          <p:cNvGraphicFramePr>
            <a:graphicFrameLocks/>
          </p:cNvGraphicFramePr>
          <p:nvPr>
            <p:extLst>
              <p:ext uri="{D42A27DB-BD31-4B8C-83A1-F6EECF244321}">
                <p14:modId xmlns:p14="http://schemas.microsoft.com/office/powerpoint/2010/main" val="1440555403"/>
              </p:ext>
            </p:extLst>
          </p:nvPr>
        </p:nvGraphicFramePr>
        <p:xfrm>
          <a:off x="193902" y="2504042"/>
          <a:ext cx="2851541" cy="1520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1543713154"/>
              </p:ext>
            </p:extLst>
          </p:nvPr>
        </p:nvGraphicFramePr>
        <p:xfrm>
          <a:off x="3383868" y="2492896"/>
          <a:ext cx="2808312" cy="14971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802120887"/>
              </p:ext>
            </p:extLst>
          </p:nvPr>
        </p:nvGraphicFramePr>
        <p:xfrm>
          <a:off x="6262535" y="2492896"/>
          <a:ext cx="2681343" cy="1497118"/>
        </p:xfrm>
        <a:graphic>
          <a:graphicData uri="http://schemas.openxmlformats.org/drawingml/2006/chart">
            <c:chart xmlns:c="http://schemas.openxmlformats.org/drawingml/2006/chart" xmlns:r="http://schemas.openxmlformats.org/officeDocument/2006/relationships" r:id="rId5"/>
          </a:graphicData>
        </a:graphic>
      </p:graphicFrame>
      <p:sp>
        <p:nvSpPr>
          <p:cNvPr id="9" name="Прямоугольник 8"/>
          <p:cNvSpPr/>
          <p:nvPr/>
        </p:nvSpPr>
        <p:spPr>
          <a:xfrm>
            <a:off x="467545" y="3990014"/>
            <a:ext cx="2304256" cy="2523768"/>
          </a:xfrm>
          <a:prstGeom prst="rect">
            <a:avLst/>
          </a:prstGeom>
          <a:noFill/>
        </p:spPr>
        <p:txBody>
          <a:bodyPr wrap="square" lIns="91440" tIns="45720" rIns="91440" bIns="45720">
            <a:spAutoFit/>
          </a:bodyPr>
          <a:lstStyle/>
          <a:p>
            <a:pPr algn="ctr"/>
            <a:r>
              <a:rPr lang="ru-RU" b="1" cap="none" spc="0" dirty="0" smtClean="0">
                <a:ln w="1905">
                  <a:solidFill>
                    <a:schemeClr val="accent3">
                      <a:lumMod val="75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Налоговые доходы </a:t>
            </a:r>
          </a:p>
          <a:p>
            <a:pPr algn="ctr"/>
            <a:r>
              <a:rPr lang="ru-RU" sz="1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ru-RU" sz="1400" dirty="0" smtClean="0">
                <a:latin typeface="Times New Roman" pitchFamily="18" charset="0"/>
                <a:cs typeface="Times New Roman" pitchFamily="18" charset="0"/>
              </a:rPr>
              <a:t>доходы от налогов и сборов, предусмотренных законодательством Российской Федерации, в том числе от налогов, предусмотренных специальными налоговыми  режимами и законодательством Иркутской области</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Прямоугольник 9"/>
          <p:cNvSpPr/>
          <p:nvPr/>
        </p:nvSpPr>
        <p:spPr>
          <a:xfrm>
            <a:off x="3563888" y="3990014"/>
            <a:ext cx="2448272" cy="2523768"/>
          </a:xfrm>
          <a:prstGeom prst="rect">
            <a:avLst/>
          </a:prstGeom>
          <a:noFill/>
        </p:spPr>
        <p:txBody>
          <a:bodyPr wrap="square" lIns="91440" tIns="45720" rIns="91440" bIns="45720">
            <a:spAutoFit/>
          </a:bodyPr>
          <a:lstStyle/>
          <a:p>
            <a:pPr algn="ctr"/>
            <a:r>
              <a:rPr lang="ru-RU" b="1" cap="none" spc="0" dirty="0" smtClean="0">
                <a:ln w="1905"/>
                <a:solidFill>
                  <a:schemeClr val="accent2">
                    <a:lumMod val="75000"/>
                  </a:schemeClr>
                </a:solidFill>
                <a:effectLst>
                  <a:innerShdw blurRad="69850" dist="43180" dir="5400000">
                    <a:srgbClr val="000000">
                      <a:alpha val="65000"/>
                    </a:srgbClr>
                  </a:innerShdw>
                </a:effectLst>
                <a:latin typeface="Times New Roman" pitchFamily="18" charset="0"/>
                <a:cs typeface="Times New Roman" pitchFamily="18" charset="0"/>
              </a:rPr>
              <a:t>Неналоговые доходы                      </a:t>
            </a:r>
            <a:r>
              <a:rPr lang="ru-RU" sz="1400" dirty="0" smtClean="0">
                <a:latin typeface="Times New Roman" pitchFamily="18" charset="0"/>
                <a:cs typeface="Times New Roman" pitchFamily="18" charset="0"/>
              </a:rPr>
              <a:t>доходы</a:t>
            </a:r>
            <a:r>
              <a:rPr lang="ru-RU" sz="1400" dirty="0">
                <a:latin typeface="Times New Roman" pitchFamily="18" charset="0"/>
                <a:cs typeface="Times New Roman" pitchFamily="18" charset="0"/>
              </a:rPr>
              <a:t> от использования имущества, находящегося в государственной или муниципальной </a:t>
            </a:r>
            <a:r>
              <a:rPr lang="ru-RU" sz="1400" dirty="0" smtClean="0">
                <a:latin typeface="Times New Roman" pitchFamily="18" charset="0"/>
                <a:cs typeface="Times New Roman" pitchFamily="18" charset="0"/>
              </a:rPr>
              <a:t>собственности, природных ресурсов, от различного вида услуг, а также платежи в виде штрафов или иных санкций за нарушение законодательства</a:t>
            </a:r>
            <a:endParaRPr lang="ru-RU"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1" name="Прямоугольник 10"/>
          <p:cNvSpPr/>
          <p:nvPr/>
        </p:nvSpPr>
        <p:spPr>
          <a:xfrm>
            <a:off x="6453518" y="4174680"/>
            <a:ext cx="2490360" cy="2154436"/>
          </a:xfrm>
          <a:prstGeom prst="rect">
            <a:avLst/>
          </a:prstGeom>
          <a:noFill/>
        </p:spPr>
        <p:txBody>
          <a:bodyPr wrap="square" lIns="91440" tIns="45720" rIns="91440" bIns="45720">
            <a:spAutoFit/>
          </a:bodyPr>
          <a:lstStyle/>
          <a:p>
            <a:pPr algn="ctr"/>
            <a:r>
              <a:rPr lang="ru-RU" b="1" cap="none" spc="0" dirty="0" smtClean="0">
                <a:ln w="1905"/>
                <a:solidFill>
                  <a:srgbClr val="00B050"/>
                </a:solidFill>
                <a:effectLst>
                  <a:innerShdw blurRad="69850" dist="43180" dir="5400000">
                    <a:srgbClr val="000000">
                      <a:alpha val="65000"/>
                    </a:srgbClr>
                  </a:innerShdw>
                </a:effectLst>
                <a:latin typeface="Times New Roman" pitchFamily="18" charset="0"/>
                <a:cs typeface="Times New Roman" pitchFamily="18" charset="0"/>
              </a:rPr>
              <a:t>Безвозмездные поступления  </a:t>
            </a:r>
            <a:r>
              <a:rPr lang="ru-RU" sz="1400" dirty="0" smtClean="0">
                <a:latin typeface="Times New Roman" pitchFamily="18" charset="0"/>
                <a:cs typeface="Times New Roman" pitchFamily="18" charset="0"/>
              </a:rPr>
              <a:t>поступившие в бюджет денежные средства на безвозмездной и безвозвратной основе из других бюджетов бюджетной системы (межбюджетные трансферты) </a:t>
            </a:r>
            <a:endParaRPr lang="ru-RU" sz="1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2" name="Прямоугольник 11"/>
          <p:cNvSpPr/>
          <p:nvPr/>
        </p:nvSpPr>
        <p:spPr>
          <a:xfrm>
            <a:off x="4118685" y="889333"/>
            <a:ext cx="3596877" cy="1846659"/>
          </a:xfrm>
          <a:prstGeom prst="rect">
            <a:avLst/>
          </a:prstGeom>
          <a:noFill/>
        </p:spPr>
        <p:txBody>
          <a:bodyPr wrap="square" lIns="91440" tIns="45720" rIns="91440" bIns="45720">
            <a:spAutoFit/>
          </a:bodyPr>
          <a:lstStyle/>
          <a:p>
            <a:pPr algn="ctr"/>
            <a:r>
              <a:rPr lang="ru-RU" b="1" u="sng" cap="none" spc="0" dirty="0" smtClean="0">
                <a:ln w="1905"/>
                <a:solidFill>
                  <a:schemeClr val="accent4">
                    <a:lumMod val="50000"/>
                  </a:schemeClr>
                </a:solidFill>
                <a:effectLst>
                  <a:innerShdw blurRad="69850" dist="43180" dir="5400000">
                    <a:srgbClr val="000000">
                      <a:alpha val="65000"/>
                    </a:srgbClr>
                  </a:innerShdw>
                </a:effectLst>
                <a:latin typeface="Times New Roman" pitchFamily="18" charset="0"/>
                <a:cs typeface="Times New Roman" pitchFamily="18" charset="0"/>
              </a:rPr>
              <a:t>Доходы бюджета </a:t>
            </a:r>
            <a:r>
              <a:rPr lang="ru-RU" sz="2400" b="1" u="sng" cap="none" spc="0" dirty="0" smtClean="0">
                <a:ln w="1905"/>
                <a:solidFill>
                  <a:schemeClr val="accent4">
                    <a:lumMod val="50000"/>
                  </a:schemeClr>
                </a:solidFill>
                <a:effectLst>
                  <a:innerShdw blurRad="69850" dist="43180" dir="5400000">
                    <a:srgbClr val="000000">
                      <a:alpha val="65000"/>
                    </a:srgbClr>
                  </a:innerShdw>
                </a:effectLst>
              </a:rPr>
              <a:t> </a:t>
            </a:r>
            <a:r>
              <a:rPr lang="ru-RU" dirty="0" smtClean="0">
                <a:latin typeface="Times New Roman" pitchFamily="18" charset="0"/>
                <a:cs typeface="Times New Roman" pitchFamily="18" charset="0"/>
              </a:rPr>
              <a:t>- денежные </a:t>
            </a:r>
            <a:r>
              <a:rPr lang="ru-RU" dirty="0">
                <a:latin typeface="Times New Roman" pitchFamily="18" charset="0"/>
                <a:cs typeface="Times New Roman" pitchFamily="18" charset="0"/>
              </a:rPr>
              <a:t>средства, поступающие в бюджет в соответствии с законодательством Российской Федерации.</a:t>
            </a:r>
          </a:p>
          <a:p>
            <a:pPr algn="ctr"/>
            <a:r>
              <a:rPr lang="ru-RU"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377906807"/>
              </p:ext>
            </p:extLst>
          </p:nvPr>
        </p:nvGraphicFramePr>
        <p:xfrm>
          <a:off x="1619673" y="846579"/>
          <a:ext cx="3240359" cy="1606947"/>
        </p:xfrm>
        <a:graphic>
          <a:graphicData uri="http://schemas.openxmlformats.org/drawingml/2006/chart">
            <c:chart xmlns:c="http://schemas.openxmlformats.org/drawingml/2006/chart" xmlns:r="http://schemas.openxmlformats.org/officeDocument/2006/relationships" r:id="rId6"/>
          </a:graphicData>
        </a:graphic>
      </p:graphicFrame>
      <p:cxnSp>
        <p:nvCxnSpPr>
          <p:cNvPr id="15" name="Прямая соединительная линия 14"/>
          <p:cNvCxnSpPr/>
          <p:nvPr/>
        </p:nvCxnSpPr>
        <p:spPr>
          <a:xfrm>
            <a:off x="467545" y="2564904"/>
            <a:ext cx="8208911" cy="0"/>
          </a:xfrm>
          <a:prstGeom prst="line">
            <a:avLst/>
          </a:prstGeom>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40916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554" y="274510"/>
            <a:ext cx="8229600" cy="591344"/>
          </a:xfrm>
        </p:spPr>
        <p:txBody>
          <a:bodyPr>
            <a:noAutofit/>
          </a:bodyPr>
          <a:lstStyle/>
          <a:p>
            <a:pPr algn="ctr"/>
            <a:r>
              <a:rPr lang="ru-RU" sz="4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Доходы бюджета</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4" name="Схема 13"/>
          <p:cNvGraphicFramePr/>
          <p:nvPr>
            <p:extLst>
              <p:ext uri="{D42A27DB-BD31-4B8C-83A1-F6EECF244321}">
                <p14:modId xmlns:p14="http://schemas.microsoft.com/office/powerpoint/2010/main" val="3467303730"/>
              </p:ext>
            </p:extLst>
          </p:nvPr>
        </p:nvGraphicFramePr>
        <p:xfrm>
          <a:off x="110760" y="980728"/>
          <a:ext cx="9005551"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244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3866" y="451014"/>
            <a:ext cx="8229600" cy="990600"/>
          </a:xfrm>
        </p:spPr>
        <p:txBody>
          <a:bodyPr>
            <a:no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характеристики бюджета Иркутского районного муниципального образования,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r>
            <a:b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руб</a:t>
            </a:r>
            <a:r>
              <a:rPr lang="ru-RU" sz="2800" b="1" dirty="0">
                <a:ln w="1905"/>
                <a:solidFill>
                  <a:schemeClr val="tx1"/>
                </a:solidFill>
                <a:effectLst>
                  <a:innerShdw blurRad="69850" dist="43180" dir="5400000">
                    <a:srgbClr val="000000">
                      <a:alpha val="65000"/>
                    </a:srgbClr>
                  </a:innerShdw>
                </a:effectLst>
              </a:rPr>
              <a:t>.</a:t>
            </a:r>
            <a:endParaRPr lang="ru-RU" sz="2800" dirty="0"/>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5076055" y="2127694"/>
            <a:ext cx="3636339" cy="2308324"/>
          </a:xfrm>
          <a:prstGeom prst="rect">
            <a:avLst/>
          </a:prstGeom>
          <a:noFill/>
          <a:ln cap="rnd">
            <a:noFill/>
            <a:rou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i="1" dirty="0" smtClean="0">
                <a:latin typeface="Times New Roman" pitchFamily="18" charset="0"/>
                <a:cs typeface="Times New Roman" pitchFamily="18" charset="0"/>
              </a:rPr>
              <a:t>Доходная часть бюджета </a:t>
            </a:r>
            <a:r>
              <a:rPr lang="ru-RU" i="1" dirty="0">
                <a:latin typeface="Times New Roman" pitchFamily="18" charset="0"/>
                <a:cs typeface="Times New Roman" pitchFamily="18" charset="0"/>
              </a:rPr>
              <a:t>Иркутского районного муниципального образования </a:t>
            </a:r>
            <a:r>
              <a:rPr lang="ru-RU" i="1" dirty="0" smtClean="0">
                <a:latin typeface="Times New Roman" pitchFamily="18" charset="0"/>
                <a:cs typeface="Times New Roman" pitchFamily="18" charset="0"/>
              </a:rPr>
              <a:t>сформирована с учётом изменений налогового законодательства, обеспечения бюджетной устойчивость в среднесрочной перспективе</a:t>
            </a:r>
            <a:endParaRPr lang="ru-RU" i="1" dirty="0">
              <a:latin typeface="Times New Roman" pitchFamily="18" charset="0"/>
              <a:cs typeface="Times New Roman" pitchFamily="18" charset="0"/>
            </a:endParaRPr>
          </a:p>
        </p:txBody>
      </p:sp>
      <p:pic>
        <p:nvPicPr>
          <p:cNvPr id="5" name="Picture 2" descr="C:\Users\piskunova\Desktop\Новая папка\Новая папка\101 слайд.jpg"/>
          <p:cNvPicPr>
            <a:picLocks noChangeAspect="1" noChangeArrowheads="1"/>
          </p:cNvPicPr>
          <p:nvPr/>
        </p:nvPicPr>
        <p:blipFill rotWithShape="1">
          <a:blip r:embed="rId3" cstate="print">
            <a:clrChange>
              <a:clrFrom>
                <a:srgbClr val="FFFFFF"/>
              </a:clrFrom>
              <a:clrTo>
                <a:srgbClr val="FFFFFF">
                  <a:alpha val="0"/>
                </a:srgbClr>
              </a:clrTo>
            </a:clrChange>
          </a:blip>
          <a:srcRect l="60915" t="4344" r="11929" b="74767"/>
          <a:stretch/>
        </p:blipFill>
        <p:spPr bwMode="auto">
          <a:xfrm>
            <a:off x="107504" y="5398412"/>
            <a:ext cx="2634019" cy="1432597"/>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val="3352317070"/>
              </p:ext>
            </p:extLst>
          </p:nvPr>
        </p:nvGraphicFramePr>
        <p:xfrm>
          <a:off x="3419872" y="5157193"/>
          <a:ext cx="5436000" cy="1425457"/>
        </p:xfrm>
        <a:graphic>
          <a:graphicData uri="http://schemas.openxmlformats.org/drawingml/2006/table">
            <a:tbl>
              <a:tblPr>
                <a:tableStyleId>{D27102A9-8310-4765-A935-A1911B00CA55}</a:tableStyleId>
              </a:tblPr>
              <a:tblGrid>
                <a:gridCol w="2304000"/>
                <a:gridCol w="1044000"/>
                <a:gridCol w="1044000"/>
                <a:gridCol w="1044000"/>
              </a:tblGrid>
              <a:tr h="352689">
                <a:tc>
                  <a:txBody>
                    <a:bodyPr/>
                    <a:lstStyle/>
                    <a:p>
                      <a:pPr algn="l" fontAlgn="ctr"/>
                      <a:r>
                        <a:rPr lang="ru-RU" sz="1600" b="1" u="none" strike="noStrike" dirty="0">
                          <a:effectLst/>
                        </a:rPr>
                        <a:t> </a:t>
                      </a:r>
                      <a:r>
                        <a:rPr lang="ru-RU" sz="1600" b="1" u="none" strike="noStrike" dirty="0" smtClean="0">
                          <a:effectLst/>
                        </a:rPr>
                        <a:t>Наименование</a:t>
                      </a:r>
                      <a:endParaRPr lang="ru-RU" sz="1600" b="1" i="0" u="none" strike="noStrike" dirty="0">
                        <a:solidFill>
                          <a:srgbClr val="000000"/>
                        </a:solidFill>
                        <a:effectLst/>
                        <a:latin typeface="Times New Roman"/>
                      </a:endParaRPr>
                    </a:p>
                  </a:txBody>
                  <a:tcPr marL="9525" marR="9525" marT="9525" marB="0" anchor="ctr"/>
                </a:tc>
                <a:tc>
                  <a:txBody>
                    <a:bodyPr/>
                    <a:lstStyle/>
                    <a:p>
                      <a:pPr algn="ctr" fontAlgn="ctr"/>
                      <a:r>
                        <a:rPr lang="ru-RU" sz="1600" b="1" u="none" strike="noStrike" dirty="0" smtClean="0">
                          <a:effectLst/>
                        </a:rPr>
                        <a:t>2020 </a:t>
                      </a:r>
                      <a:r>
                        <a:rPr lang="ru-RU" sz="1600" b="1" u="none" strike="noStrike" dirty="0">
                          <a:effectLst/>
                        </a:rPr>
                        <a:t>год</a:t>
                      </a:r>
                      <a:endParaRPr lang="ru-RU" sz="1600" b="1" i="0" u="none" strike="noStrike" dirty="0">
                        <a:solidFill>
                          <a:srgbClr val="000000"/>
                        </a:solidFill>
                        <a:effectLst/>
                        <a:latin typeface="Times New Roman"/>
                      </a:endParaRPr>
                    </a:p>
                  </a:txBody>
                  <a:tcPr marL="9525" marR="9525" marT="9525" marB="0" anchor="ctr"/>
                </a:tc>
                <a:tc>
                  <a:txBody>
                    <a:bodyPr/>
                    <a:lstStyle/>
                    <a:p>
                      <a:pPr algn="ctr" fontAlgn="ctr"/>
                      <a:r>
                        <a:rPr lang="ru-RU" sz="1600" b="1" u="none" strike="noStrike" dirty="0" smtClean="0">
                          <a:effectLst/>
                        </a:rPr>
                        <a:t>2021 </a:t>
                      </a:r>
                      <a:r>
                        <a:rPr lang="ru-RU" sz="1600" b="1" u="none" strike="noStrike" dirty="0">
                          <a:effectLst/>
                        </a:rPr>
                        <a:t>год</a:t>
                      </a:r>
                      <a:endParaRPr lang="ru-RU" sz="1600" b="1" i="0" u="none" strike="noStrike" dirty="0">
                        <a:solidFill>
                          <a:srgbClr val="000000"/>
                        </a:solidFill>
                        <a:effectLst/>
                        <a:latin typeface="Times New Roman"/>
                      </a:endParaRPr>
                    </a:p>
                  </a:txBody>
                  <a:tcPr marL="9525" marR="9525" marT="9525" marB="0" anchor="ctr"/>
                </a:tc>
                <a:tc>
                  <a:txBody>
                    <a:bodyPr/>
                    <a:lstStyle/>
                    <a:p>
                      <a:pPr algn="ctr" fontAlgn="ctr"/>
                      <a:r>
                        <a:rPr lang="ru-RU" sz="1600" b="1" u="none" strike="noStrike" dirty="0" smtClean="0">
                          <a:effectLst/>
                        </a:rPr>
                        <a:t>2022 </a:t>
                      </a:r>
                      <a:r>
                        <a:rPr lang="ru-RU" sz="1600" b="1" u="none" strike="noStrike" dirty="0">
                          <a:effectLst/>
                        </a:rPr>
                        <a:t>год</a:t>
                      </a:r>
                      <a:endParaRPr lang="ru-RU" sz="1600" b="1" i="0" u="none" strike="noStrike" dirty="0">
                        <a:solidFill>
                          <a:srgbClr val="000000"/>
                        </a:solidFill>
                        <a:effectLst/>
                        <a:latin typeface="Times New Roman"/>
                      </a:endParaRPr>
                    </a:p>
                  </a:txBody>
                  <a:tcPr marL="9525" marR="9525" marT="9525" marB="0" anchor="ctr"/>
                </a:tc>
              </a:tr>
              <a:tr h="367390">
                <a:tc>
                  <a:txBody>
                    <a:bodyPr/>
                    <a:lstStyle/>
                    <a:p>
                      <a:pPr algn="l" fontAlgn="t"/>
                      <a:r>
                        <a:rPr lang="ru-RU" sz="1600" u="none" strike="noStrike" dirty="0" smtClean="0">
                          <a:effectLst/>
                        </a:rPr>
                        <a:t>Доходы</a:t>
                      </a:r>
                      <a:endParaRPr lang="ru-RU" sz="1600" b="1" i="0" u="none" strike="noStrike" dirty="0">
                        <a:solidFill>
                          <a:srgbClr val="000000"/>
                        </a:solidFill>
                        <a:effectLst/>
                        <a:latin typeface="Times New Roman"/>
                      </a:endParaRP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4 </a:t>
                      </a:r>
                      <a:r>
                        <a:rPr lang="ru-RU" sz="1600" b="0" i="0" u="none" strike="noStrike" kern="1200" dirty="0" smtClean="0">
                          <a:solidFill>
                            <a:schemeClr val="tx1"/>
                          </a:solidFill>
                          <a:effectLst/>
                          <a:latin typeface="Times New Roman" pitchFamily="18" charset="0"/>
                          <a:ea typeface="+mn-ea"/>
                          <a:cs typeface="Times New Roman" pitchFamily="18" charset="0"/>
                        </a:rPr>
                        <a:t>544,8</a:t>
                      </a:r>
                      <a:endParaRPr lang="ru-RU" sz="1600" b="0" i="0" u="none" strike="noStrike" kern="1200" dirty="0">
                        <a:solidFill>
                          <a:schemeClr val="tx1"/>
                        </a:solidFill>
                        <a:effectLst/>
                        <a:latin typeface="Times New Roman" pitchFamily="18" charset="0"/>
                        <a:ea typeface="+mn-ea"/>
                        <a:cs typeface="Times New Roman" pitchFamily="18" charset="0"/>
                      </a:endParaRP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3 439,6</a:t>
                      </a: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3 769,0</a:t>
                      </a:r>
                    </a:p>
                  </a:txBody>
                  <a:tcPr marL="9525" marR="9525" marT="9525" marB="0" anchor="ctr"/>
                </a:tc>
              </a:tr>
              <a:tr h="35268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u="none" strike="noStrike" dirty="0" smtClean="0">
                          <a:effectLst/>
                        </a:rPr>
                        <a:t>Расходы</a:t>
                      </a:r>
                      <a:endParaRPr lang="ru-RU" sz="1600" b="1" i="0" u="none" strike="noStrike" dirty="0">
                        <a:solidFill>
                          <a:srgbClr val="000000"/>
                        </a:solidFill>
                        <a:effectLst/>
                        <a:latin typeface="Times New Roman"/>
                      </a:endParaRP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4 666,4</a:t>
                      </a: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3 526,9</a:t>
                      </a: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3 846,7</a:t>
                      </a:r>
                    </a:p>
                  </a:txBody>
                  <a:tcPr marL="9525" marR="9525" marT="9525" marB="0" anchor="ctr"/>
                </a:tc>
              </a:tr>
              <a:tr h="352689">
                <a:tc>
                  <a:txBody>
                    <a:bodyPr/>
                    <a:lstStyle/>
                    <a:p>
                      <a:pPr algn="l" fontAlgn="t"/>
                      <a:r>
                        <a:rPr lang="ru-RU" sz="1600" u="none" strike="noStrike" dirty="0">
                          <a:effectLst/>
                        </a:rPr>
                        <a:t>Дефицит (профицит)</a:t>
                      </a:r>
                      <a:endParaRPr lang="ru-RU" sz="1600" b="1" i="0" u="none" strike="noStrike" dirty="0">
                        <a:solidFill>
                          <a:srgbClr val="000000"/>
                        </a:solidFill>
                        <a:effectLst/>
                        <a:latin typeface="Times New Roman"/>
                      </a:endParaRP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a:t>
                      </a:r>
                      <a:r>
                        <a:rPr lang="ru-RU" sz="1600" b="0" i="0" u="none" strike="noStrike" kern="1200" dirty="0" smtClean="0">
                          <a:solidFill>
                            <a:schemeClr val="tx1"/>
                          </a:solidFill>
                          <a:effectLst/>
                          <a:latin typeface="Times New Roman" pitchFamily="18" charset="0"/>
                          <a:ea typeface="+mn-ea"/>
                          <a:cs typeface="Times New Roman" pitchFamily="18" charset="0"/>
                        </a:rPr>
                        <a:t>121,6</a:t>
                      </a:r>
                      <a:endParaRPr lang="ru-RU" sz="1600" b="0" i="0" u="none" strike="noStrike" kern="1200" dirty="0">
                        <a:solidFill>
                          <a:schemeClr val="tx1"/>
                        </a:solidFill>
                        <a:effectLst/>
                        <a:latin typeface="Times New Roman" pitchFamily="18" charset="0"/>
                        <a:ea typeface="+mn-ea"/>
                        <a:cs typeface="Times New Roman" pitchFamily="18" charset="0"/>
                      </a:endParaRP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-87,3</a:t>
                      </a:r>
                    </a:p>
                  </a:txBody>
                  <a:tcPr marL="9525" marR="9525" marT="9525" marB="0" anchor="ctr"/>
                </a:tc>
                <a:tc>
                  <a:txBody>
                    <a:bodyPr/>
                    <a:lstStyle/>
                    <a:p>
                      <a:pPr marL="0" algn="ctr" defTabSz="914400" rtl="0" eaLnBrk="1" fontAlgn="ctr" latinLnBrk="0" hangingPunct="1"/>
                      <a:r>
                        <a:rPr lang="ru-RU" sz="1600" b="0" i="0" u="none" strike="noStrike" kern="1200" dirty="0">
                          <a:solidFill>
                            <a:schemeClr val="tx1"/>
                          </a:solidFill>
                          <a:effectLst/>
                          <a:latin typeface="Times New Roman" pitchFamily="18" charset="0"/>
                          <a:ea typeface="+mn-ea"/>
                          <a:cs typeface="Times New Roman" pitchFamily="18" charset="0"/>
                        </a:rPr>
                        <a:t>-77,7</a:t>
                      </a:r>
                    </a:p>
                  </a:txBody>
                  <a:tcPr marL="9525" marR="9525" marT="9525" marB="0" anchor="ctr"/>
                </a:tc>
              </a:tr>
            </a:tbl>
          </a:graphicData>
        </a:graphic>
      </p:graphicFrame>
      <p:sp>
        <p:nvSpPr>
          <p:cNvPr id="8" name="Прямоугольник 7"/>
          <p:cNvSpPr/>
          <p:nvPr/>
        </p:nvSpPr>
        <p:spPr>
          <a:xfrm>
            <a:off x="3882453" y="2200672"/>
            <a:ext cx="144016" cy="148208"/>
          </a:xfrm>
          <a:prstGeom prst="rect">
            <a:avLst/>
          </a:prstGeom>
          <a:solidFill>
            <a:srgbClr val="C18DBF"/>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2" name="Прямоугольник 11"/>
          <p:cNvSpPr/>
          <p:nvPr/>
        </p:nvSpPr>
        <p:spPr>
          <a:xfrm>
            <a:off x="3882453" y="2777660"/>
            <a:ext cx="144016" cy="148208"/>
          </a:xfrm>
          <a:prstGeom prst="rect">
            <a:avLst/>
          </a:prstGeom>
          <a:solidFill>
            <a:srgbClr val="FFFF00"/>
          </a:solidFill>
          <a:ln>
            <a:solidFill>
              <a:schemeClr val="accent3">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13" name="Прямоугольник 12"/>
          <p:cNvSpPr/>
          <p:nvPr/>
        </p:nvSpPr>
        <p:spPr>
          <a:xfrm>
            <a:off x="3870943" y="3447198"/>
            <a:ext cx="144016" cy="148208"/>
          </a:xfrm>
          <a:prstGeom prst="rect">
            <a:avLst/>
          </a:prstGeom>
          <a:solidFill>
            <a:srgbClr val="C18DBF"/>
          </a:solidFill>
          <a:ln>
            <a:solidFill>
              <a:srgbClr val="C18DB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pic>
        <p:nvPicPr>
          <p:cNvPr id="14" name="Picture 2" descr="C:\Users\kuharenkoaa\Desktop\Для Зайковой А.В\2018\Бюджет для граждан 2019-2021\рабочий материал\картинки\1323301949_marisa-lerin-polka-dots-6-template-overlay-commercial-us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0000" b="78400"/>
          <a:stretch/>
        </p:blipFill>
        <p:spPr bwMode="auto">
          <a:xfrm>
            <a:off x="3882453" y="3424806"/>
            <a:ext cx="144016" cy="1482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Диаграмма 17"/>
          <p:cNvGraphicFramePr>
            <a:graphicFrameLocks/>
          </p:cNvGraphicFramePr>
          <p:nvPr>
            <p:extLst>
              <p:ext uri="{D42A27DB-BD31-4B8C-83A1-F6EECF244321}">
                <p14:modId xmlns:p14="http://schemas.microsoft.com/office/powerpoint/2010/main" val="2107264879"/>
              </p:ext>
            </p:extLst>
          </p:nvPr>
        </p:nvGraphicFramePr>
        <p:xfrm>
          <a:off x="27879" y="1613274"/>
          <a:ext cx="3672408" cy="3226855"/>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4028567" y="2132856"/>
            <a:ext cx="720080" cy="276999"/>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Доходы</a:t>
            </a:r>
            <a:endParaRPr lang="ru-RU" sz="1200" dirty="0">
              <a:latin typeface="Times New Roman" pitchFamily="18" charset="0"/>
              <a:cs typeface="Times New Roman" pitchFamily="18" charset="0"/>
            </a:endParaRPr>
          </a:p>
        </p:txBody>
      </p:sp>
      <p:sp>
        <p:nvSpPr>
          <p:cNvPr id="16" name="TextBox 15"/>
          <p:cNvSpPr txBox="1"/>
          <p:nvPr/>
        </p:nvSpPr>
        <p:spPr>
          <a:xfrm>
            <a:off x="4028567" y="2707875"/>
            <a:ext cx="820099" cy="276999"/>
          </a:xfrm>
          <a:prstGeom prst="rect">
            <a:avLst/>
          </a:prstGeom>
          <a:noFill/>
        </p:spPr>
        <p:txBody>
          <a:bodyPr wrap="square" rtlCol="0">
            <a:spAutoFit/>
          </a:bodyPr>
          <a:lstStyle/>
          <a:p>
            <a:r>
              <a:rPr lang="ru-RU" sz="1200" dirty="0" smtClean="0">
                <a:latin typeface="Times New Roman" pitchFamily="18" charset="0"/>
                <a:cs typeface="Times New Roman" pitchFamily="18" charset="0"/>
              </a:rPr>
              <a:t>Расходы</a:t>
            </a:r>
            <a:endParaRPr lang="ru-RU" sz="1200" dirty="0">
              <a:latin typeface="Times New Roman" pitchFamily="18" charset="0"/>
              <a:cs typeface="Times New Roman" pitchFamily="18" charset="0"/>
            </a:endParaRPr>
          </a:p>
        </p:txBody>
      </p:sp>
      <p:sp>
        <p:nvSpPr>
          <p:cNvPr id="17" name="TextBox 16"/>
          <p:cNvSpPr txBox="1"/>
          <p:nvPr/>
        </p:nvSpPr>
        <p:spPr>
          <a:xfrm>
            <a:off x="4028567" y="3360411"/>
            <a:ext cx="936104" cy="276999"/>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Дефицит</a:t>
            </a:r>
            <a:endParaRPr lang="ru-RU" sz="1200" dirty="0">
              <a:latin typeface="Times New Roman" pitchFamily="18" charset="0"/>
              <a:cs typeface="Times New Roman" pitchFamily="18" charset="0"/>
            </a:endParaRPr>
          </a:p>
        </p:txBody>
      </p:sp>
      <p:pic>
        <p:nvPicPr>
          <p:cNvPr id="10" name="Picture 2" descr="C:\Users\kuharenkoaa\Desktop\Для Зайковой А.В\2018\Бюджет для граждан 2019-2021\рабочий материал\картинки\1323301949_marisa-lerin-polka-dots-6-template-overlay-commercial-us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998"/>
          <a:stretch/>
        </p:blipFill>
        <p:spPr bwMode="auto">
          <a:xfrm>
            <a:off x="1547664" y="2556473"/>
            <a:ext cx="288032" cy="4528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kuharenkoaa\Desktop\Для Зайковой А.В\2018\Бюджет для граждан 2019-2021\рабочий материал\картинки\1323301949_marisa-lerin-polka-dots-6-template-overlay-commercial-u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640" y="2021735"/>
            <a:ext cx="288032" cy="6861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uharenkoaa\Desktop\Для Зайковой А.В\2018\Бюджет для граждан 2019-2021\рабочий материал\картинки\1323301949_marisa-lerin-polka-dots-6-template-overlay-commercial-us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3998"/>
          <a:stretch/>
        </p:blipFill>
        <p:spPr bwMode="auto">
          <a:xfrm>
            <a:off x="2597507" y="2409855"/>
            <a:ext cx="288032" cy="45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311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656" y="219011"/>
            <a:ext cx="8229600" cy="696015"/>
          </a:xfrm>
        </p:spPr>
        <p:txBody>
          <a:bodyPr>
            <a:normAutofit fontScale="90000"/>
          </a:bodyPr>
          <a:lstStyle/>
          <a:p>
            <a:pPr algn="ct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Распределение налогов</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kuharenkoaa\Desktop\Для Зайковой А.В\2018\Бюджет для граждан 2019-2021\рабочий материал\картинки\osclass_russian_map.jpg"/>
          <p:cNvPicPr>
            <a:picLocks noChangeAspect="1" noChangeArrowheads="1"/>
          </p:cNvPicPr>
          <p:nvPr/>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340768"/>
            <a:ext cx="8793725" cy="5256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Таблица 4"/>
          <p:cNvGraphicFramePr>
            <a:graphicFrameLocks noGrp="1"/>
          </p:cNvGraphicFramePr>
          <p:nvPr>
            <p:extLst>
              <p:ext uri="{D42A27DB-BD31-4B8C-83A1-F6EECF244321}">
                <p14:modId xmlns:p14="http://schemas.microsoft.com/office/powerpoint/2010/main" val="3098534650"/>
              </p:ext>
            </p:extLst>
          </p:nvPr>
        </p:nvGraphicFramePr>
        <p:xfrm>
          <a:off x="179512" y="1052737"/>
          <a:ext cx="8784976" cy="5728297"/>
        </p:xfrm>
        <a:graphic>
          <a:graphicData uri="http://schemas.openxmlformats.org/drawingml/2006/table">
            <a:tbl>
              <a:tblPr firstRow="1" bandRow="1">
                <a:tableStyleId>{D27102A9-8310-4765-A935-A1911B00CA55}</a:tableStyleId>
              </a:tblPr>
              <a:tblGrid>
                <a:gridCol w="2880320"/>
                <a:gridCol w="1584176"/>
                <a:gridCol w="1224136"/>
                <a:gridCol w="1728192"/>
                <a:gridCol w="1368152"/>
              </a:tblGrid>
              <a:tr h="789870">
                <a:tc>
                  <a:txBody>
                    <a:bodyPr/>
                    <a:lstStyle/>
                    <a:p>
                      <a:pPr algn="ctr"/>
                      <a:r>
                        <a:rPr lang="ru-RU" sz="1400" dirty="0" smtClean="0"/>
                        <a:t>Наименование доходов</a:t>
                      </a:r>
                      <a:endParaRPr lang="ru-RU" sz="1400" dirty="0">
                        <a:solidFill>
                          <a:schemeClr val="tx1"/>
                        </a:solidFill>
                      </a:endParaRPr>
                    </a:p>
                  </a:txBody>
                  <a:tcPr anchor="ctr"/>
                </a:tc>
                <a:tc>
                  <a:txBody>
                    <a:bodyPr/>
                    <a:lstStyle/>
                    <a:p>
                      <a:pPr algn="ctr"/>
                      <a:r>
                        <a:rPr lang="ru-RU" sz="1400" dirty="0" smtClean="0"/>
                        <a:t>Федеральный бюджет</a:t>
                      </a:r>
                      <a:endParaRPr lang="ru-RU" sz="1400" dirty="0">
                        <a:solidFill>
                          <a:schemeClr val="tx1"/>
                        </a:solidFill>
                      </a:endParaRPr>
                    </a:p>
                  </a:txBody>
                  <a:tcPr anchor="ctr"/>
                </a:tc>
                <a:tc>
                  <a:txBody>
                    <a:bodyPr/>
                    <a:lstStyle/>
                    <a:p>
                      <a:pPr algn="ctr"/>
                      <a:r>
                        <a:rPr lang="ru-RU" sz="1400" dirty="0" smtClean="0"/>
                        <a:t>Областной бюджет</a:t>
                      </a:r>
                      <a:endParaRPr lang="ru-RU" sz="1400" dirty="0">
                        <a:solidFill>
                          <a:schemeClr val="tx1"/>
                        </a:solidFill>
                      </a:endParaRPr>
                    </a:p>
                  </a:txBody>
                  <a:tcPr anchor="ctr"/>
                </a:tc>
                <a:tc>
                  <a:txBody>
                    <a:bodyPr/>
                    <a:lstStyle/>
                    <a:p>
                      <a:pPr algn="ctr"/>
                      <a:r>
                        <a:rPr lang="ru-RU" sz="1400" dirty="0" smtClean="0"/>
                        <a:t>Бюджеты муниципальных районов </a:t>
                      </a:r>
                      <a:endParaRPr lang="ru-RU" sz="1400" dirty="0">
                        <a:solidFill>
                          <a:schemeClr val="tx1"/>
                        </a:solidFill>
                      </a:endParaRPr>
                    </a:p>
                  </a:txBody>
                  <a:tcPr anchor="ctr"/>
                </a:tc>
                <a:tc>
                  <a:txBody>
                    <a:bodyPr/>
                    <a:lstStyle/>
                    <a:p>
                      <a:pPr algn="ctr"/>
                      <a:r>
                        <a:rPr lang="ru-RU" sz="1400" dirty="0" smtClean="0"/>
                        <a:t>Бюджеты поселений</a:t>
                      </a:r>
                      <a:endParaRPr lang="ru-RU" sz="1400" dirty="0">
                        <a:solidFill>
                          <a:schemeClr val="tx1"/>
                        </a:solidFill>
                      </a:endParaRPr>
                    </a:p>
                  </a:txBody>
                  <a:tcPr anchor="ctr"/>
                </a:tc>
              </a:tr>
              <a:tr h="578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Налог на доходы физических лиц</a:t>
                      </a:r>
                      <a:endParaRPr lang="ru-RU" sz="1400" b="1" dirty="0">
                        <a:solidFill>
                          <a:schemeClr val="tx1"/>
                        </a:solidFill>
                      </a:endParaRPr>
                    </a:p>
                  </a:txBody>
                  <a:tcPr anchor="ctr"/>
                </a:tc>
                <a:tc>
                  <a:txBody>
                    <a:bodyPr/>
                    <a:lstStyle/>
                    <a:p>
                      <a:pPr algn="ctr"/>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r h="467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Акцизы</a:t>
                      </a:r>
                      <a:endParaRPr lang="ru-RU" sz="1400" b="1"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r h="760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Налог, взимаемый в связи с применением упрощенной системы налогообложения</a:t>
                      </a:r>
                      <a:endParaRPr lang="ru-RU" sz="1400" b="1"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r h="760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Единый налог на вмененный доход для отдельных видов деятельности</a:t>
                      </a:r>
                      <a:endParaRPr lang="ru-RU" sz="1400" b="1"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400" dirty="0" smtClean="0"/>
                    </a:p>
                    <a:p>
                      <a:endParaRPr lang="ru-RU" sz="1400" dirty="0">
                        <a:solidFill>
                          <a:schemeClr val="tx1"/>
                        </a:solidFill>
                      </a:endParaRPr>
                    </a:p>
                  </a:txBody>
                  <a:tcPr/>
                </a:tc>
              </a:tr>
              <a:tr h="53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Единый сельскохозяйственный налог</a:t>
                      </a:r>
                      <a:endParaRPr lang="ru-RU" sz="1400" b="1"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r h="760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Налог, взимаемый в связи с применением патентной системы налогообложения</a:t>
                      </a:r>
                      <a:endParaRPr lang="ru-RU" sz="1400" b="1"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r h="4736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Государственная пошлина </a:t>
                      </a:r>
                      <a:endParaRPr lang="ru-RU" sz="1400" b="1"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r h="598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smtClean="0"/>
                        <a:t>Задолженность по отмененным налогам</a:t>
                      </a:r>
                      <a:endParaRPr lang="ru-RU" sz="1400" b="0" dirty="0">
                        <a:solidFill>
                          <a:schemeClr val="tx1"/>
                        </a:solidFill>
                      </a:endParaRPr>
                    </a:p>
                  </a:txBody>
                  <a:tcPr anchor="ct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c>
                  <a:txBody>
                    <a:bodyPr/>
                    <a:lstStyle/>
                    <a:p>
                      <a:endParaRPr lang="ru-RU" sz="1400" dirty="0">
                        <a:solidFill>
                          <a:schemeClr val="tx1"/>
                        </a:solidFill>
                      </a:endParaRPr>
                    </a:p>
                  </a:txBody>
                  <a:tcPr/>
                </a:tc>
              </a:tr>
            </a:tbl>
          </a:graphicData>
        </a:graphic>
      </p:graphicFrame>
      <p:pic>
        <p:nvPicPr>
          <p:cNvPr id="6"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2399255"/>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1378" y="1889843"/>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0623" y="1889926"/>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5432" y="1889926"/>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1378" y="2399255"/>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0623" y="2399255"/>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5432" y="2399728"/>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7713" y="2996952"/>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2545" y="2996952"/>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2545" y="3717032"/>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0623" y="4347865"/>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2545" y="5082663"/>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5997" y="5595540"/>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92545" y="6185771"/>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5432" y="5595540"/>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2400" y="6185771"/>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5595540"/>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7713" y="5595540"/>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7713" y="6185771"/>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7904" y="6174143"/>
            <a:ext cx="418828" cy="41882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Documents and Settings\Kuharenkoaa\Рабочий стол\galochk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4048" y="4347865"/>
            <a:ext cx="418828" cy="41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12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8388424" cy="990600"/>
          </a:xfrm>
        </p:spPr>
        <p:txBody>
          <a:bodyPr>
            <a:no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Доходы бюджета Иркутского районного муниципального образования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на 2020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a:t>
            </a:r>
            <a:r>
              <a:rPr lang="ru-RU" sz="28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млн.руб</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p:txBody>
      </p:sp>
      <p:graphicFrame>
        <p:nvGraphicFramePr>
          <p:cNvPr id="6" name="Таблица 5"/>
          <p:cNvGraphicFramePr>
            <a:graphicFrameLocks noGrp="1"/>
          </p:cNvGraphicFramePr>
          <p:nvPr>
            <p:extLst>
              <p:ext uri="{D42A27DB-BD31-4B8C-83A1-F6EECF244321}">
                <p14:modId xmlns:p14="http://schemas.microsoft.com/office/powerpoint/2010/main" val="2747993129"/>
              </p:ext>
            </p:extLst>
          </p:nvPr>
        </p:nvGraphicFramePr>
        <p:xfrm>
          <a:off x="3995937" y="2132856"/>
          <a:ext cx="4968550" cy="1584176"/>
        </p:xfrm>
        <a:graphic>
          <a:graphicData uri="http://schemas.openxmlformats.org/drawingml/2006/table">
            <a:tbl>
              <a:tblPr>
                <a:tableStyleId>{5FD0F851-EC5A-4D38-B0AD-8093EC10F338}</a:tableStyleId>
              </a:tblPr>
              <a:tblGrid>
                <a:gridCol w="2448271"/>
                <a:gridCol w="840093"/>
                <a:gridCol w="840093"/>
                <a:gridCol w="840093"/>
              </a:tblGrid>
              <a:tr h="39604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400" b="1" u="none" strike="noStrike" dirty="0">
                          <a:effectLst/>
                        </a:rPr>
                        <a:t> </a:t>
                      </a:r>
                      <a:r>
                        <a:rPr lang="ru-RU" sz="1400" b="1" dirty="0" smtClean="0"/>
                        <a:t>Наименование</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400" b="1" u="none" strike="noStrike" dirty="0" smtClean="0">
                          <a:effectLst/>
                        </a:rPr>
                        <a:t>2020 год</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400" b="1" u="none" strike="noStrike" dirty="0" smtClean="0">
                          <a:effectLst/>
                        </a:rPr>
                        <a:t>2021 год</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400" b="1" u="none" strike="noStrike" dirty="0" smtClean="0">
                          <a:effectLst/>
                        </a:rPr>
                        <a:t>2022 год</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r>
              <a:tr h="396044">
                <a:tc>
                  <a:txBody>
                    <a:bodyPr/>
                    <a:lstStyle/>
                    <a:p>
                      <a:pPr algn="l" fontAlgn="ctr"/>
                      <a:r>
                        <a:rPr lang="ru-RU" sz="1400" u="none" strike="noStrike" dirty="0" smtClean="0">
                          <a:effectLst/>
                        </a:rPr>
                        <a:t>Налоговые </a:t>
                      </a:r>
                      <a:r>
                        <a:rPr lang="ru-RU" sz="1400" u="none" strike="noStrike" dirty="0">
                          <a:effectLst/>
                        </a:rPr>
                        <a:t>доходы</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792,8</a:t>
                      </a: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750,8</a:t>
                      </a: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772,9</a:t>
                      </a:r>
                    </a:p>
                  </a:txBody>
                  <a:tcPr marL="9525" marR="9525" marT="9525" marB="0" anchor="ctr"/>
                </a:tc>
              </a:tr>
              <a:tr h="396044">
                <a:tc>
                  <a:txBody>
                    <a:bodyPr/>
                    <a:lstStyle/>
                    <a:p>
                      <a:pPr algn="l" fontAlgn="ctr"/>
                      <a:r>
                        <a:rPr lang="ru-RU" sz="1400" u="none" strike="noStrike" dirty="0">
                          <a:effectLst/>
                        </a:rPr>
                        <a:t>Неналоговые доходы</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629,7</a:t>
                      </a: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288,2</a:t>
                      </a: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169,2</a:t>
                      </a:r>
                    </a:p>
                  </a:txBody>
                  <a:tcPr marL="9525" marR="9525" marT="9525" marB="0" anchor="ctr"/>
                </a:tc>
              </a:tr>
              <a:tr h="396044">
                <a:tc>
                  <a:txBody>
                    <a:bodyPr/>
                    <a:lstStyle/>
                    <a:p>
                      <a:pPr algn="l" fontAlgn="ctr"/>
                      <a:r>
                        <a:rPr lang="ru-RU" sz="1400" u="none" strike="noStrike" dirty="0">
                          <a:effectLst/>
                        </a:rPr>
                        <a:t>Безвозмездные поступления</a:t>
                      </a:r>
                      <a:endParaRPr lang="ru-RU" sz="14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3 </a:t>
                      </a:r>
                      <a:r>
                        <a:rPr lang="ru-RU" sz="1400" u="none" strike="noStrike" kern="1200" dirty="0" smtClean="0">
                          <a:solidFill>
                            <a:schemeClr val="tx1"/>
                          </a:solidFill>
                          <a:effectLst/>
                          <a:latin typeface="+mn-lt"/>
                          <a:ea typeface="+mn-ea"/>
                          <a:cs typeface="+mn-cs"/>
                        </a:rPr>
                        <a:t>122,3</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a:solidFill>
                            <a:schemeClr val="tx1"/>
                          </a:solidFill>
                          <a:effectLst/>
                          <a:latin typeface="+mn-lt"/>
                          <a:ea typeface="+mn-ea"/>
                          <a:cs typeface="+mn-cs"/>
                        </a:rPr>
                        <a:t>2 400,6</a:t>
                      </a:r>
                    </a:p>
                  </a:txBody>
                  <a:tcPr marL="9525" marR="9525" marT="9525" marB="0" anchor="ctr"/>
                </a:tc>
                <a:tc>
                  <a:txBody>
                    <a:bodyPr/>
                    <a:lstStyle/>
                    <a:p>
                      <a:pPr marL="0" algn="ctr" defTabSz="914400" rtl="0" eaLnBrk="1" fontAlgn="ctr" latinLnBrk="0" hangingPunct="1"/>
                      <a:r>
                        <a:rPr lang="ru-RU" sz="1400" u="none" strike="noStrike" kern="1200" dirty="0">
                          <a:solidFill>
                            <a:schemeClr val="tx1"/>
                          </a:solidFill>
                          <a:effectLst/>
                          <a:latin typeface="+mn-lt"/>
                          <a:ea typeface="+mn-ea"/>
                          <a:cs typeface="+mn-cs"/>
                        </a:rPr>
                        <a:t>2 826,9</a:t>
                      </a:r>
                    </a:p>
                  </a:txBody>
                  <a:tcPr marL="9525" marR="9525" marT="9525" marB="0" anchor="ctr"/>
                </a:tc>
              </a:tr>
            </a:tbl>
          </a:graphicData>
        </a:graphic>
      </p:graphicFrame>
      <p:pic>
        <p:nvPicPr>
          <p:cNvPr id="14"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C:\Users\kuharenkoaa\Desktop\Для Зайковой А.В\2018\Бюджет для граждан 2019-2021\рабочий материал\картинки\raskraska-dengi10.jpg"/>
          <p:cNvPicPr>
            <a:picLocks noChangeAspect="1" noChangeArrowheads="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80112" y="4077072"/>
            <a:ext cx="2592288" cy="2524889"/>
          </a:xfrm>
          <a:prstGeom prst="rect">
            <a:avLst/>
          </a:prstGeom>
          <a:noFill/>
          <a:effectLst>
            <a:glow rad="63500">
              <a:schemeClr val="accent3">
                <a:satMod val="175000"/>
                <a:alpha val="16000"/>
              </a:schemeClr>
            </a:glow>
          </a:effectLst>
          <a:extLst>
            <a:ext uri="{909E8E84-426E-40DD-AFC4-6F175D3DCCD1}">
              <a14:hiddenFill xmlns:a14="http://schemas.microsoft.com/office/drawing/2010/main">
                <a:solidFill>
                  <a:srgbClr val="FFFFFF"/>
                </a:solidFill>
              </a14:hiddenFill>
            </a:ext>
          </a:extLst>
        </p:spPr>
      </p:pic>
      <p:graphicFrame>
        <p:nvGraphicFramePr>
          <p:cNvPr id="13" name="Диаграмма 12"/>
          <p:cNvGraphicFramePr>
            <a:graphicFrameLocks/>
          </p:cNvGraphicFramePr>
          <p:nvPr>
            <p:extLst>
              <p:ext uri="{D42A27DB-BD31-4B8C-83A1-F6EECF244321}">
                <p14:modId xmlns:p14="http://schemas.microsoft.com/office/powerpoint/2010/main" val="1907349855"/>
              </p:ext>
            </p:extLst>
          </p:nvPr>
        </p:nvGraphicFramePr>
        <p:xfrm>
          <a:off x="-21232" y="1705649"/>
          <a:ext cx="4258790" cy="515235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67544" y="3573016"/>
            <a:ext cx="817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68,7%</a:t>
            </a:r>
            <a:endParaRPr lang="ru-RU" b="1" dirty="0">
              <a:latin typeface="Times New Roman" pitchFamily="18" charset="0"/>
              <a:cs typeface="Times New Roman" pitchFamily="18" charset="0"/>
            </a:endParaRPr>
          </a:p>
        </p:txBody>
      </p:sp>
      <p:sp>
        <p:nvSpPr>
          <p:cNvPr id="15" name="TextBox 14"/>
          <p:cNvSpPr txBox="1"/>
          <p:nvPr/>
        </p:nvSpPr>
        <p:spPr>
          <a:xfrm>
            <a:off x="467544" y="2360521"/>
            <a:ext cx="817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17,4%</a:t>
            </a:r>
            <a:endParaRPr lang="ru-RU" b="1" dirty="0">
              <a:latin typeface="Times New Roman" pitchFamily="18" charset="0"/>
              <a:cs typeface="Times New Roman" pitchFamily="18" charset="0"/>
            </a:endParaRPr>
          </a:p>
        </p:txBody>
      </p:sp>
      <p:sp>
        <p:nvSpPr>
          <p:cNvPr id="16" name="TextBox 15"/>
          <p:cNvSpPr txBox="1"/>
          <p:nvPr/>
        </p:nvSpPr>
        <p:spPr>
          <a:xfrm>
            <a:off x="1619672" y="3942348"/>
            <a:ext cx="817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69,8%</a:t>
            </a:r>
            <a:endParaRPr lang="ru-RU" b="1" dirty="0">
              <a:latin typeface="Times New Roman" pitchFamily="18" charset="0"/>
              <a:cs typeface="Times New Roman" pitchFamily="18" charset="0"/>
            </a:endParaRPr>
          </a:p>
        </p:txBody>
      </p:sp>
      <p:sp>
        <p:nvSpPr>
          <p:cNvPr id="17" name="TextBox 16"/>
          <p:cNvSpPr txBox="1"/>
          <p:nvPr/>
        </p:nvSpPr>
        <p:spPr>
          <a:xfrm>
            <a:off x="2843808" y="3942348"/>
            <a:ext cx="817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75,0%</a:t>
            </a:r>
            <a:endParaRPr lang="ru-RU" b="1" dirty="0">
              <a:latin typeface="Times New Roman" pitchFamily="18" charset="0"/>
              <a:cs typeface="Times New Roman" pitchFamily="18" charset="0"/>
            </a:endParaRPr>
          </a:p>
        </p:txBody>
      </p:sp>
      <p:sp>
        <p:nvSpPr>
          <p:cNvPr id="18" name="TextBox 17"/>
          <p:cNvSpPr txBox="1"/>
          <p:nvPr/>
        </p:nvSpPr>
        <p:spPr>
          <a:xfrm>
            <a:off x="1635535" y="2945283"/>
            <a:ext cx="817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21,8%</a:t>
            </a:r>
            <a:endParaRPr lang="ru-RU" b="1" dirty="0">
              <a:latin typeface="Times New Roman" pitchFamily="18" charset="0"/>
              <a:cs typeface="Times New Roman" pitchFamily="18" charset="0"/>
            </a:endParaRPr>
          </a:p>
        </p:txBody>
      </p:sp>
      <p:sp>
        <p:nvSpPr>
          <p:cNvPr id="19" name="TextBox 18"/>
          <p:cNvSpPr txBox="1"/>
          <p:nvPr/>
        </p:nvSpPr>
        <p:spPr>
          <a:xfrm>
            <a:off x="2820675" y="2760617"/>
            <a:ext cx="817000"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20,5%</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740968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5986" y="548680"/>
            <a:ext cx="8178013" cy="990600"/>
          </a:xfrm>
        </p:spPr>
        <p:txBody>
          <a:bodyPr>
            <a:no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Доходы бюджета Иркутского районного муниципального образования за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a:t>
            </a:r>
            <a:r>
              <a:rPr lang="ru-RU" sz="28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млн.руб</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14"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211960" y="1866597"/>
            <a:ext cx="4824536" cy="4401205"/>
          </a:xfrm>
          <a:prstGeom prst="rect">
            <a:avLst/>
          </a:prstGeom>
          <a:noFill/>
        </p:spPr>
        <p:txBody>
          <a:bodyPr wrap="square" rtlCol="0">
            <a:spAutoFit/>
          </a:bodyPr>
          <a:lstStyle/>
          <a:p>
            <a:pPr algn="ctr"/>
            <a:r>
              <a:rPr lang="ru-RU" sz="1400" b="1" i="1" dirty="0">
                <a:latin typeface="Times New Roman" pitchFamily="18" charset="0"/>
                <a:cs typeface="Times New Roman" pitchFamily="18" charset="0"/>
              </a:rPr>
              <a:t>Доходы районного бюджета на 2020 год запланированы в сумме 4 </a:t>
            </a:r>
            <a:r>
              <a:rPr lang="ru-RU" sz="1400" b="1" i="1" dirty="0" smtClean="0">
                <a:latin typeface="Times New Roman" pitchFamily="18" charset="0"/>
                <a:cs typeface="Times New Roman" pitchFamily="18" charset="0"/>
              </a:rPr>
              <a:t>544,8 </a:t>
            </a:r>
            <a:r>
              <a:rPr lang="ru-RU" sz="1400" b="1" i="1" dirty="0">
                <a:latin typeface="Times New Roman" pitchFamily="18" charset="0"/>
                <a:cs typeface="Times New Roman" pitchFamily="18" charset="0"/>
              </a:rPr>
              <a:t>млн. рублей. В 2021 году доходы районного бюджета прогнозируются в объеме  </a:t>
            </a:r>
            <a:r>
              <a:rPr lang="ru-RU" sz="1400" b="1" i="1" dirty="0" smtClean="0">
                <a:latin typeface="Times New Roman" pitchFamily="18" charset="0"/>
                <a:cs typeface="Times New Roman" pitchFamily="18" charset="0"/>
              </a:rPr>
              <a:t>3</a:t>
            </a:r>
            <a:r>
              <a:rPr lang="ru-RU" sz="1400" b="1" i="1" dirty="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439,6 млн. </a:t>
            </a:r>
            <a:r>
              <a:rPr lang="ru-RU" sz="1400" b="1" i="1" dirty="0">
                <a:latin typeface="Times New Roman" pitchFamily="18" charset="0"/>
                <a:cs typeface="Times New Roman" pitchFamily="18" charset="0"/>
              </a:rPr>
              <a:t>рублей, что на 1 </a:t>
            </a:r>
            <a:r>
              <a:rPr lang="ru-RU" sz="1400" b="1" i="1" dirty="0" smtClean="0">
                <a:latin typeface="Times New Roman" pitchFamily="18" charset="0"/>
                <a:cs typeface="Times New Roman" pitchFamily="18" charset="0"/>
              </a:rPr>
              <a:t>105,2 </a:t>
            </a:r>
            <a:r>
              <a:rPr lang="ru-RU" sz="1400" b="1" i="1" dirty="0">
                <a:latin typeface="Times New Roman" pitchFamily="18" charset="0"/>
                <a:cs typeface="Times New Roman" pitchFamily="18" charset="0"/>
              </a:rPr>
              <a:t>млн. рублей (-24,3%) меньше прогнозируемого поступления в 2020 году. В 2022 году доходы районного бюджета прогнозируются в объеме 3 769,0 млн. рублей, что на 329,4 млн. рублей (+9,6%) больше прогнозируемого поступления в 2021 </a:t>
            </a:r>
            <a:r>
              <a:rPr lang="ru-RU" sz="1400" b="1" i="1" dirty="0" smtClean="0">
                <a:latin typeface="Times New Roman" pitchFamily="18" charset="0"/>
                <a:cs typeface="Times New Roman" pitchFamily="18" charset="0"/>
              </a:rPr>
              <a:t>году.</a:t>
            </a:r>
            <a:endParaRPr lang="ru-RU" sz="1400" b="1" i="1" dirty="0">
              <a:latin typeface="Times New Roman" pitchFamily="18" charset="0"/>
              <a:cs typeface="Times New Roman" pitchFamily="18" charset="0"/>
            </a:endParaRPr>
          </a:p>
          <a:p>
            <a:pPr algn="ctr"/>
            <a:r>
              <a:rPr lang="ru-RU" sz="1400" b="1" i="1" dirty="0" smtClean="0">
                <a:latin typeface="Times New Roman" pitchFamily="18" charset="0"/>
                <a:cs typeface="Times New Roman" pitchFamily="18" charset="0"/>
              </a:rPr>
              <a:t>На 2020 </a:t>
            </a:r>
            <a:r>
              <a:rPr lang="ru-RU" sz="1400" b="1" i="1" dirty="0">
                <a:latin typeface="Times New Roman" pitchFamily="18" charset="0"/>
                <a:cs typeface="Times New Roman" pitchFamily="18" charset="0"/>
              </a:rPr>
              <a:t>год и плановый период </a:t>
            </a:r>
            <a:r>
              <a:rPr lang="ru-RU" sz="1400" b="1" i="1" dirty="0" smtClean="0">
                <a:latin typeface="Times New Roman" pitchFamily="18" charset="0"/>
                <a:cs typeface="Times New Roman" pitchFamily="18" charset="0"/>
              </a:rPr>
              <a:t>2021 </a:t>
            </a:r>
            <a:r>
              <a:rPr lang="ru-RU" sz="1400" b="1" i="1" dirty="0">
                <a:latin typeface="Times New Roman" pitchFamily="18" charset="0"/>
                <a:cs typeface="Times New Roman" pitchFamily="18" charset="0"/>
              </a:rPr>
              <a:t>и </a:t>
            </a:r>
            <a:r>
              <a:rPr lang="ru-RU" sz="1400" b="1" i="1" dirty="0" smtClean="0">
                <a:latin typeface="Times New Roman" pitchFamily="18" charset="0"/>
                <a:cs typeface="Times New Roman" pitchFamily="18" charset="0"/>
              </a:rPr>
              <a:t>2022 </a:t>
            </a:r>
            <a:r>
              <a:rPr lang="ru-RU" sz="1400" b="1" i="1" dirty="0">
                <a:latin typeface="Times New Roman" pitchFamily="18" charset="0"/>
                <a:cs typeface="Times New Roman" pitchFamily="18" charset="0"/>
              </a:rPr>
              <a:t>годов не планируется дотация на выравнивание бюджетной обеспеченности ввиду ее замены дополнительными нормативами отчислений от налога на доходы физических лиц. </a:t>
            </a:r>
            <a:endParaRPr lang="ru-RU" sz="1400" b="1" i="1" dirty="0" smtClean="0">
              <a:latin typeface="Times New Roman" pitchFamily="18" charset="0"/>
              <a:cs typeface="Times New Roman" pitchFamily="18" charset="0"/>
            </a:endParaRPr>
          </a:p>
          <a:p>
            <a:pPr algn="ctr"/>
            <a:r>
              <a:rPr lang="x-none" sz="1400" b="1" i="1">
                <a:latin typeface="Times New Roman" pitchFamily="18" charset="0"/>
                <a:cs typeface="Times New Roman" pitchFamily="18" charset="0"/>
              </a:rPr>
              <a:t>Прогнозируемое снижение безвозмездных </a:t>
            </a:r>
            <a:r>
              <a:rPr lang="x-none" sz="1400" b="1" i="1" smtClean="0">
                <a:latin typeface="Times New Roman" pitchFamily="18" charset="0"/>
                <a:cs typeface="Times New Roman" pitchFamily="18" charset="0"/>
              </a:rPr>
              <a:t>поступлений</a:t>
            </a:r>
            <a:r>
              <a:rPr lang="ru-RU" sz="1400" b="1" i="1" dirty="0" smtClean="0">
                <a:latin typeface="Times New Roman" pitchFamily="18" charset="0"/>
                <a:cs typeface="Times New Roman" pitchFamily="18" charset="0"/>
              </a:rPr>
              <a:t> на плановый период</a:t>
            </a:r>
            <a:r>
              <a:rPr lang="x-none" sz="1400" b="1" i="1" smtClean="0">
                <a:latin typeface="Times New Roman" pitchFamily="18" charset="0"/>
                <a:cs typeface="Times New Roman" pitchFamily="18" charset="0"/>
              </a:rPr>
              <a:t> обусловлено </a:t>
            </a:r>
            <a:r>
              <a:rPr lang="x-none" sz="1400" b="1" i="1">
                <a:latin typeface="Times New Roman" pitchFamily="18" charset="0"/>
                <a:cs typeface="Times New Roman" pitchFamily="18" charset="0"/>
              </a:rPr>
              <a:t>тем, что в проекте закона Иркутской области «Об областном бюджете на 20</a:t>
            </a:r>
            <a:r>
              <a:rPr lang="ru-RU" sz="1400" b="1" i="1" dirty="0">
                <a:latin typeface="Times New Roman" pitchFamily="18" charset="0"/>
                <a:cs typeface="Times New Roman" pitchFamily="18" charset="0"/>
              </a:rPr>
              <a:t>20 </a:t>
            </a:r>
            <a:r>
              <a:rPr lang="x-none" sz="1400" b="1" i="1">
                <a:latin typeface="Times New Roman" pitchFamily="18" charset="0"/>
                <a:cs typeface="Times New Roman" pitchFamily="18" charset="0"/>
              </a:rPr>
              <a:t>год и на плановый период 20</a:t>
            </a:r>
            <a:r>
              <a:rPr lang="ru-RU" sz="1400" b="1" i="1" dirty="0">
                <a:latin typeface="Times New Roman" pitchFamily="18" charset="0"/>
                <a:cs typeface="Times New Roman" pitchFamily="18" charset="0"/>
              </a:rPr>
              <a:t>21</a:t>
            </a:r>
            <a:r>
              <a:rPr lang="x-none" sz="1400" b="1" i="1">
                <a:latin typeface="Times New Roman" pitchFamily="18" charset="0"/>
                <a:cs typeface="Times New Roman" pitchFamily="18" charset="0"/>
              </a:rPr>
              <a:t> и 20</a:t>
            </a:r>
            <a:r>
              <a:rPr lang="ru-RU" sz="1400" b="1" i="1" dirty="0">
                <a:latin typeface="Times New Roman" pitchFamily="18" charset="0"/>
                <a:cs typeface="Times New Roman" pitchFamily="18" charset="0"/>
              </a:rPr>
              <a:t>22</a:t>
            </a:r>
            <a:r>
              <a:rPr lang="x-none" sz="1400" b="1" i="1">
                <a:latin typeface="Times New Roman" pitchFamily="18" charset="0"/>
                <a:cs typeface="Times New Roman" pitchFamily="18" charset="0"/>
              </a:rPr>
              <a:t> годов» объем межбюджетных трансфертов не полностью распределен между бюджетами муниципальных образований</a:t>
            </a:r>
            <a:r>
              <a:rPr lang="ru-RU" sz="1400" b="1" i="1" dirty="0">
                <a:latin typeface="Times New Roman" pitchFamily="18" charset="0"/>
                <a:cs typeface="Times New Roman" pitchFamily="18" charset="0"/>
              </a:rPr>
              <a:t> Иркутской области</a:t>
            </a:r>
            <a:r>
              <a:rPr lang="x-none" sz="1400" b="1" i="1">
                <a:latin typeface="Times New Roman" pitchFamily="18" charset="0"/>
                <a:cs typeface="Times New Roman" pitchFamily="18" charset="0"/>
              </a:rPr>
              <a:t>. </a:t>
            </a:r>
            <a:endParaRPr lang="ru-RU" sz="1400" i="1" dirty="0">
              <a:latin typeface="Times New Roman" pitchFamily="18" charset="0"/>
              <a:cs typeface="Times New Roman" pitchFamily="18" charset="0"/>
            </a:endParaRPr>
          </a:p>
        </p:txBody>
      </p:sp>
      <p:graphicFrame>
        <p:nvGraphicFramePr>
          <p:cNvPr id="13" name="Диаграмма 12"/>
          <p:cNvGraphicFramePr>
            <a:graphicFrameLocks/>
          </p:cNvGraphicFramePr>
          <p:nvPr>
            <p:extLst>
              <p:ext uri="{D42A27DB-BD31-4B8C-83A1-F6EECF244321}">
                <p14:modId xmlns:p14="http://schemas.microsoft.com/office/powerpoint/2010/main" val="2327816546"/>
              </p:ext>
            </p:extLst>
          </p:nvPr>
        </p:nvGraphicFramePr>
        <p:xfrm>
          <a:off x="0" y="1644911"/>
          <a:ext cx="4258790" cy="515235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39552" y="2238663"/>
            <a:ext cx="817000"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792,8</a:t>
            </a:r>
            <a:endParaRPr lang="ru-RU" sz="1600" b="1" dirty="0">
              <a:latin typeface="Times New Roman" pitchFamily="18" charset="0"/>
              <a:cs typeface="Times New Roman" pitchFamily="18" charset="0"/>
            </a:endParaRPr>
          </a:p>
        </p:txBody>
      </p:sp>
      <p:sp>
        <p:nvSpPr>
          <p:cNvPr id="16" name="TextBox 15"/>
          <p:cNvSpPr txBox="1"/>
          <p:nvPr/>
        </p:nvSpPr>
        <p:spPr>
          <a:xfrm>
            <a:off x="532261" y="3523980"/>
            <a:ext cx="817000"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3 </a:t>
            </a:r>
            <a:r>
              <a:rPr lang="ru-RU" sz="1600" b="1" dirty="0" smtClean="0">
                <a:latin typeface="Times New Roman" pitchFamily="18" charset="0"/>
                <a:cs typeface="Times New Roman" pitchFamily="18" charset="0"/>
              </a:rPr>
              <a:t>122,3</a:t>
            </a:r>
            <a:endParaRPr lang="ru-RU" sz="1600" b="1" dirty="0">
              <a:latin typeface="Times New Roman" pitchFamily="18" charset="0"/>
              <a:cs typeface="Times New Roman" pitchFamily="18" charset="0"/>
            </a:endParaRPr>
          </a:p>
        </p:txBody>
      </p:sp>
      <p:sp>
        <p:nvSpPr>
          <p:cNvPr id="17" name="TextBox 16"/>
          <p:cNvSpPr txBox="1"/>
          <p:nvPr/>
        </p:nvSpPr>
        <p:spPr>
          <a:xfrm>
            <a:off x="1731439" y="2843883"/>
            <a:ext cx="817000"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750,8</a:t>
            </a:r>
            <a:endParaRPr lang="ru-RU" sz="1600" b="1" dirty="0">
              <a:latin typeface="Times New Roman" pitchFamily="18" charset="0"/>
              <a:cs typeface="Times New Roman" pitchFamily="18" charset="0"/>
            </a:endParaRPr>
          </a:p>
        </p:txBody>
      </p:sp>
      <p:sp>
        <p:nvSpPr>
          <p:cNvPr id="18" name="TextBox 17"/>
          <p:cNvSpPr txBox="1"/>
          <p:nvPr/>
        </p:nvSpPr>
        <p:spPr>
          <a:xfrm>
            <a:off x="1720007" y="3942348"/>
            <a:ext cx="817000"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2 400,6</a:t>
            </a:r>
            <a:endParaRPr lang="ru-RU" sz="1600" b="1" dirty="0">
              <a:latin typeface="Times New Roman" pitchFamily="18" charset="0"/>
              <a:cs typeface="Times New Roman" pitchFamily="18" charset="0"/>
            </a:endParaRPr>
          </a:p>
        </p:txBody>
      </p:sp>
      <p:sp>
        <p:nvSpPr>
          <p:cNvPr id="19" name="TextBox 18"/>
          <p:cNvSpPr txBox="1"/>
          <p:nvPr/>
        </p:nvSpPr>
        <p:spPr>
          <a:xfrm>
            <a:off x="2881251" y="2674606"/>
            <a:ext cx="817000"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772,9</a:t>
            </a:r>
            <a:endParaRPr lang="ru-RU" sz="1600" b="1" dirty="0">
              <a:latin typeface="Times New Roman" pitchFamily="18" charset="0"/>
              <a:cs typeface="Times New Roman" pitchFamily="18" charset="0"/>
            </a:endParaRPr>
          </a:p>
        </p:txBody>
      </p:sp>
      <p:sp>
        <p:nvSpPr>
          <p:cNvPr id="20" name="TextBox 19"/>
          <p:cNvSpPr txBox="1"/>
          <p:nvPr/>
        </p:nvSpPr>
        <p:spPr>
          <a:xfrm>
            <a:off x="2843808" y="3942348"/>
            <a:ext cx="817000" cy="338554"/>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2 826,9</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42736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51279"/>
            <a:ext cx="8507288" cy="990600"/>
          </a:xfrm>
        </p:spPr>
        <p:txBody>
          <a:bodyPr>
            <a:norm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Налоговые доходы бюджета </a:t>
            </a:r>
            <a:b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на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a:t>
            </a:r>
            <a:r>
              <a:rPr lang="ru-RU" sz="28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млн.руб</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Таблица 4"/>
          <p:cNvGraphicFramePr>
            <a:graphicFrameLocks noGrp="1"/>
          </p:cNvGraphicFramePr>
          <p:nvPr>
            <p:extLst>
              <p:ext uri="{D42A27DB-BD31-4B8C-83A1-F6EECF244321}">
                <p14:modId xmlns:p14="http://schemas.microsoft.com/office/powerpoint/2010/main" val="3171609176"/>
              </p:ext>
            </p:extLst>
          </p:nvPr>
        </p:nvGraphicFramePr>
        <p:xfrm>
          <a:off x="318712" y="1395119"/>
          <a:ext cx="5549431" cy="1999444"/>
        </p:xfrm>
        <a:graphic>
          <a:graphicData uri="http://schemas.openxmlformats.org/drawingml/2006/table">
            <a:tbl>
              <a:tblPr>
                <a:tableStyleId>{5FD0F851-EC5A-4D38-B0AD-8093EC10F338}</a:tableStyleId>
              </a:tblPr>
              <a:tblGrid>
                <a:gridCol w="3012548"/>
                <a:gridCol w="845628"/>
                <a:gridCol w="845628"/>
                <a:gridCol w="845627"/>
              </a:tblGrid>
              <a:tr h="324000">
                <a:tc>
                  <a:txBody>
                    <a:bodyPr/>
                    <a:lstStyle/>
                    <a:p>
                      <a:pPr algn="ctr" fontAlgn="ctr"/>
                      <a:r>
                        <a:rPr lang="ru-RU" sz="1200" b="1" u="none" strike="noStrike" dirty="0">
                          <a:effectLst/>
                        </a:rPr>
                        <a:t> Наименование</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1" u="none" strike="noStrike" dirty="0" smtClean="0">
                          <a:effectLst/>
                        </a:rPr>
                        <a:t>2020 </a:t>
                      </a:r>
                      <a:r>
                        <a:rPr lang="ru-RU" sz="1200" b="1" u="none" strike="noStrike" dirty="0">
                          <a:effectLst/>
                        </a:rPr>
                        <a:t>год</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1" u="none" strike="noStrike" dirty="0" smtClean="0">
                          <a:effectLst/>
                        </a:rPr>
                        <a:t>2021 </a:t>
                      </a:r>
                      <a:r>
                        <a:rPr lang="ru-RU" sz="1200" b="1" u="none" strike="noStrike" dirty="0">
                          <a:effectLst/>
                        </a:rPr>
                        <a:t>год</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1" u="none" strike="noStrike" dirty="0" smtClean="0">
                          <a:effectLst/>
                        </a:rPr>
                        <a:t>2022 </a:t>
                      </a:r>
                      <a:r>
                        <a:rPr lang="ru-RU" sz="1200" b="1" u="none" strike="noStrike" dirty="0">
                          <a:effectLst/>
                        </a:rPr>
                        <a:t>год</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43394">
                <a:tc>
                  <a:txBody>
                    <a:bodyPr/>
                    <a:lstStyle/>
                    <a:p>
                      <a:pPr algn="l" fontAlgn="ctr"/>
                      <a:r>
                        <a:rPr lang="ru-RU" sz="1200" u="none" strike="noStrike" dirty="0">
                          <a:effectLst/>
                        </a:rPr>
                        <a:t>Налог на доходы физических лиц</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598,4</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577,9</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602,6</a:t>
                      </a:r>
                      <a:endParaRPr lang="ru-RU" sz="1400" u="none" strike="noStrike" kern="1200" dirty="0">
                        <a:solidFill>
                          <a:schemeClr val="tx1"/>
                        </a:solidFill>
                        <a:effectLst/>
                        <a:latin typeface="+mn-lt"/>
                        <a:ea typeface="+mn-ea"/>
                        <a:cs typeface="+mn-cs"/>
                      </a:endParaRPr>
                    </a:p>
                  </a:txBody>
                  <a:tcPr marL="9525" marR="9525" marT="9525" marB="0" anchor="ctr"/>
                </a:tc>
              </a:tr>
              <a:tr h="491027">
                <a:tc>
                  <a:txBody>
                    <a:bodyPr/>
                    <a:lstStyle/>
                    <a:p>
                      <a:pPr algn="l" fontAlgn="ctr"/>
                      <a:r>
                        <a:rPr lang="ru-RU" sz="1200" u="none" strike="noStrike" dirty="0">
                          <a:effectLst/>
                        </a:rPr>
                        <a:t>Налог, взимаемый в связи с применением упрощенной системы налогообложения</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139,6</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145,2</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151,0</a:t>
                      </a:r>
                      <a:endParaRPr lang="ru-RU" sz="1400" u="none" strike="noStrike" kern="1200" dirty="0">
                        <a:solidFill>
                          <a:schemeClr val="tx1"/>
                        </a:solidFill>
                        <a:effectLst/>
                        <a:latin typeface="+mn-lt"/>
                        <a:ea typeface="+mn-ea"/>
                        <a:cs typeface="+mn-cs"/>
                      </a:endParaRPr>
                    </a:p>
                  </a:txBody>
                  <a:tcPr marL="9525" marR="9525" marT="9525" marB="0" anchor="ctr"/>
                </a:tc>
              </a:tr>
              <a:tr h="651000">
                <a:tc>
                  <a:txBody>
                    <a:bodyPr/>
                    <a:lstStyle/>
                    <a:p>
                      <a:pPr algn="l" fontAlgn="ctr"/>
                      <a:r>
                        <a:rPr lang="ru-RU" sz="1200" u="none" strike="noStrike" dirty="0">
                          <a:effectLst/>
                        </a:rPr>
                        <a:t>Единый налог на вмененный доход для отдельных видов деятельности, Единый сельскохозяйственный налог, Патент</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39,6</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12,3</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3,3</a:t>
                      </a:r>
                      <a:endParaRPr lang="ru-RU" sz="1400" u="none" strike="noStrike" kern="1200" dirty="0">
                        <a:solidFill>
                          <a:schemeClr val="tx1"/>
                        </a:solidFill>
                        <a:effectLst/>
                        <a:latin typeface="+mn-lt"/>
                        <a:ea typeface="+mn-ea"/>
                        <a:cs typeface="+mn-cs"/>
                      </a:endParaRPr>
                    </a:p>
                  </a:txBody>
                  <a:tcPr marL="9525" marR="9525" marT="9525" marB="0" anchor="ctr"/>
                </a:tc>
              </a:tr>
              <a:tr h="211657">
                <a:tc>
                  <a:txBody>
                    <a:bodyPr/>
                    <a:lstStyle/>
                    <a:p>
                      <a:pPr algn="l" fontAlgn="ctr"/>
                      <a:r>
                        <a:rPr lang="ru-RU" sz="1200" u="none" strike="noStrike" dirty="0">
                          <a:effectLst/>
                        </a:rPr>
                        <a:t>Прочие налоговые доходы</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15,2</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15,4</a:t>
                      </a:r>
                      <a:endParaRPr lang="ru-RU" sz="140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ru-RU" sz="1400" u="none" strike="noStrike" kern="1200" dirty="0" smtClean="0">
                          <a:solidFill>
                            <a:schemeClr val="tx1"/>
                          </a:solidFill>
                          <a:effectLst/>
                          <a:latin typeface="+mn-lt"/>
                          <a:ea typeface="+mn-ea"/>
                          <a:cs typeface="+mn-cs"/>
                        </a:rPr>
                        <a:t>16,0</a:t>
                      </a:r>
                      <a:endParaRPr lang="ru-RU" sz="1400" u="none" strike="noStrike" kern="1200" dirty="0">
                        <a:solidFill>
                          <a:schemeClr val="tx1"/>
                        </a:solidFill>
                        <a:effectLst/>
                        <a:latin typeface="+mn-lt"/>
                        <a:ea typeface="+mn-ea"/>
                        <a:cs typeface="+mn-cs"/>
                      </a:endParaRPr>
                    </a:p>
                  </a:txBody>
                  <a:tcPr marL="9525" marR="9525" marT="9525" marB="0" anchor="ctr"/>
                </a:tc>
              </a:tr>
            </a:tbl>
          </a:graphicData>
        </a:graphic>
      </p:graphicFrame>
      <p:sp>
        <p:nvSpPr>
          <p:cNvPr id="6" name="Прямоугольник 5"/>
          <p:cNvSpPr/>
          <p:nvPr/>
        </p:nvSpPr>
        <p:spPr>
          <a:xfrm>
            <a:off x="6033326" y="1444426"/>
            <a:ext cx="3059832" cy="2031325"/>
          </a:xfrm>
          <a:prstGeom prst="rect">
            <a:avLst/>
          </a:prstGeom>
        </p:spPr>
        <p:txBody>
          <a:bodyPr wrap="square">
            <a:spAutoFit/>
          </a:bodyPr>
          <a:lstStyle/>
          <a:p>
            <a:pPr algn="ctr"/>
            <a:r>
              <a:rPr lang="ru-RU" sz="1400" b="1" i="1" dirty="0" smtClean="0">
                <a:latin typeface="Times New Roman" pitchFamily="18" charset="0"/>
                <a:cs typeface="Times New Roman" pitchFamily="18" charset="0"/>
              </a:rPr>
              <a:t>Прогнозируемое </a:t>
            </a:r>
            <a:r>
              <a:rPr lang="ru-RU" sz="1400" b="1" i="1" dirty="0">
                <a:latin typeface="Times New Roman" pitchFamily="18" charset="0"/>
                <a:cs typeface="Times New Roman" pitchFamily="18" charset="0"/>
              </a:rPr>
              <a:t>снижение в 2021 году налоговых </a:t>
            </a:r>
            <a:r>
              <a:rPr lang="ru-RU" sz="1400" b="1" i="1" dirty="0" smtClean="0">
                <a:latin typeface="Times New Roman" pitchFamily="18" charset="0"/>
                <a:cs typeface="Times New Roman" pitchFamily="18" charset="0"/>
              </a:rPr>
              <a:t>доходов </a:t>
            </a:r>
            <a:r>
              <a:rPr lang="ru-RU" sz="1400" b="1" i="1" dirty="0">
                <a:latin typeface="Times New Roman" pitchFamily="18" charset="0"/>
                <a:cs typeface="Times New Roman" pitchFamily="18" charset="0"/>
              </a:rPr>
              <a:t>районного бюджета, кроме снижения дополнительного норматива отчислений, связано с отменой с 01.01.2021 системы налогообложения в виде единого налога на вмененный доход для отдельных видов деятельности.</a:t>
            </a:r>
          </a:p>
        </p:txBody>
      </p:sp>
      <p:pic>
        <p:nvPicPr>
          <p:cNvPr id="3074" name="Picture 2" descr="C:\Users\kuharenkoaa\Desktop\Для Зайковой А.В\2018\Бюджет для граждан 2019-2021\рабочий материал\картинки\Meshok-deneg-i-monety_120796.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6397"/>
          <a:stretch/>
        </p:blipFill>
        <p:spPr bwMode="auto">
          <a:xfrm>
            <a:off x="7744797" y="4725144"/>
            <a:ext cx="1364618" cy="16605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1846036858"/>
              </p:ext>
            </p:extLst>
          </p:nvPr>
        </p:nvGraphicFramePr>
        <p:xfrm>
          <a:off x="-21232" y="3356991"/>
          <a:ext cx="9114390" cy="350100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1"/>
          <p:cNvSpPr txBox="1"/>
          <p:nvPr/>
        </p:nvSpPr>
        <p:spPr>
          <a:xfrm>
            <a:off x="3586896" y="3543947"/>
            <a:ext cx="792088"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77,0%</a:t>
            </a:r>
            <a:endParaRPr lang="ru-RU" sz="1300" b="1" dirty="0">
              <a:latin typeface="Times New Roman" pitchFamily="18" charset="0"/>
              <a:cs typeface="Times New Roman" pitchFamily="18" charset="0"/>
            </a:endParaRPr>
          </a:p>
        </p:txBody>
      </p:sp>
      <p:sp>
        <p:nvSpPr>
          <p:cNvPr id="10" name="TextBox 1"/>
          <p:cNvSpPr txBox="1"/>
          <p:nvPr/>
        </p:nvSpPr>
        <p:spPr>
          <a:xfrm>
            <a:off x="5796136" y="3475751"/>
            <a:ext cx="792088"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78,0%</a:t>
            </a:r>
            <a:endParaRPr lang="ru-RU" sz="1300" b="1" dirty="0">
              <a:latin typeface="Times New Roman" pitchFamily="18" charset="0"/>
              <a:cs typeface="Times New Roman" pitchFamily="18" charset="0"/>
            </a:endParaRPr>
          </a:p>
        </p:txBody>
      </p:sp>
      <p:sp>
        <p:nvSpPr>
          <p:cNvPr id="11" name="TextBox 1"/>
          <p:cNvSpPr txBox="1"/>
          <p:nvPr/>
        </p:nvSpPr>
        <p:spPr>
          <a:xfrm>
            <a:off x="1835696" y="4573678"/>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17,6%</a:t>
            </a:r>
            <a:endParaRPr lang="ru-RU" sz="1300" b="1" dirty="0">
              <a:latin typeface="Times New Roman" pitchFamily="18" charset="0"/>
              <a:cs typeface="Times New Roman" pitchFamily="18" charset="0"/>
            </a:endParaRPr>
          </a:p>
        </p:txBody>
      </p:sp>
      <p:sp>
        <p:nvSpPr>
          <p:cNvPr id="12" name="TextBox 1"/>
          <p:cNvSpPr txBox="1"/>
          <p:nvPr/>
        </p:nvSpPr>
        <p:spPr>
          <a:xfrm>
            <a:off x="4078475" y="4573678"/>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19,3%</a:t>
            </a:r>
            <a:endParaRPr lang="ru-RU" sz="1300" b="1" dirty="0">
              <a:latin typeface="Times New Roman" pitchFamily="18" charset="0"/>
              <a:cs typeface="Times New Roman" pitchFamily="18" charset="0"/>
            </a:endParaRPr>
          </a:p>
        </p:txBody>
      </p:sp>
      <p:sp>
        <p:nvSpPr>
          <p:cNvPr id="13" name="TextBox 1"/>
          <p:cNvSpPr txBox="1"/>
          <p:nvPr/>
        </p:nvSpPr>
        <p:spPr>
          <a:xfrm>
            <a:off x="6372200" y="4536363"/>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19,5%</a:t>
            </a:r>
            <a:endParaRPr lang="ru-RU" sz="1300" b="1" dirty="0">
              <a:latin typeface="Times New Roman" pitchFamily="18" charset="0"/>
              <a:cs typeface="Times New Roman" pitchFamily="18" charset="0"/>
            </a:endParaRPr>
          </a:p>
        </p:txBody>
      </p:sp>
      <p:sp>
        <p:nvSpPr>
          <p:cNvPr id="14" name="TextBox 1"/>
          <p:cNvSpPr txBox="1"/>
          <p:nvPr/>
        </p:nvSpPr>
        <p:spPr>
          <a:xfrm>
            <a:off x="2312132" y="4777850"/>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5,0%</a:t>
            </a:r>
            <a:endParaRPr lang="ru-RU" sz="1300" b="1" dirty="0">
              <a:latin typeface="Times New Roman" pitchFamily="18" charset="0"/>
              <a:cs typeface="Times New Roman" pitchFamily="18" charset="0"/>
            </a:endParaRPr>
          </a:p>
        </p:txBody>
      </p:sp>
      <p:sp>
        <p:nvSpPr>
          <p:cNvPr id="15" name="TextBox 1"/>
          <p:cNvSpPr txBox="1"/>
          <p:nvPr/>
        </p:nvSpPr>
        <p:spPr>
          <a:xfrm>
            <a:off x="2693886" y="4900136"/>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1,9%</a:t>
            </a:r>
            <a:endParaRPr lang="ru-RU" sz="1300" b="1" dirty="0">
              <a:latin typeface="Times New Roman" pitchFamily="18" charset="0"/>
              <a:cs typeface="Times New Roman" pitchFamily="18" charset="0"/>
            </a:endParaRPr>
          </a:p>
        </p:txBody>
      </p:sp>
      <p:sp>
        <p:nvSpPr>
          <p:cNvPr id="16" name="TextBox 1"/>
          <p:cNvSpPr txBox="1"/>
          <p:nvPr/>
        </p:nvSpPr>
        <p:spPr>
          <a:xfrm>
            <a:off x="4572000" y="4886708"/>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1,6%</a:t>
            </a:r>
            <a:endParaRPr lang="ru-RU" sz="1300" b="1" dirty="0">
              <a:latin typeface="Times New Roman" pitchFamily="18" charset="0"/>
              <a:cs typeface="Times New Roman" pitchFamily="18" charset="0"/>
            </a:endParaRPr>
          </a:p>
        </p:txBody>
      </p:sp>
      <p:sp>
        <p:nvSpPr>
          <p:cNvPr id="17" name="TextBox 1"/>
          <p:cNvSpPr txBox="1"/>
          <p:nvPr/>
        </p:nvSpPr>
        <p:spPr>
          <a:xfrm>
            <a:off x="5148064" y="4896403"/>
            <a:ext cx="648072" cy="2807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2,1%</a:t>
            </a:r>
            <a:endParaRPr lang="ru-RU" sz="1300" b="1" dirty="0">
              <a:latin typeface="Times New Roman" pitchFamily="18" charset="0"/>
              <a:cs typeface="Times New Roman" pitchFamily="18" charset="0"/>
            </a:endParaRPr>
          </a:p>
        </p:txBody>
      </p:sp>
      <p:sp>
        <p:nvSpPr>
          <p:cNvPr id="18" name="TextBox 1"/>
          <p:cNvSpPr txBox="1"/>
          <p:nvPr/>
        </p:nvSpPr>
        <p:spPr>
          <a:xfrm>
            <a:off x="6804248" y="4900136"/>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0,4%</a:t>
            </a:r>
            <a:endParaRPr lang="ru-RU" sz="1300" b="1" dirty="0">
              <a:latin typeface="Times New Roman" pitchFamily="18" charset="0"/>
              <a:cs typeface="Times New Roman" pitchFamily="18" charset="0"/>
            </a:endParaRPr>
          </a:p>
        </p:txBody>
      </p:sp>
      <p:sp>
        <p:nvSpPr>
          <p:cNvPr id="19" name="TextBox 1"/>
          <p:cNvSpPr txBox="1"/>
          <p:nvPr/>
        </p:nvSpPr>
        <p:spPr>
          <a:xfrm>
            <a:off x="7331257" y="4900136"/>
            <a:ext cx="64807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300" b="1" dirty="0" smtClean="0">
                <a:latin typeface="Times New Roman" pitchFamily="18" charset="0"/>
                <a:cs typeface="Times New Roman" pitchFamily="18" charset="0"/>
              </a:rPr>
              <a:t>2,1%</a:t>
            </a:r>
            <a:endParaRPr lang="ru-RU" sz="1300" b="1" dirty="0">
              <a:latin typeface="Times New Roman" pitchFamily="18" charset="0"/>
              <a:cs typeface="Times New Roman" pitchFamily="18" charset="0"/>
            </a:endParaRPr>
          </a:p>
        </p:txBody>
      </p:sp>
    </p:spTree>
    <p:extLst>
      <p:ext uri="{BB962C8B-B14F-4D97-AF65-F5344CB8AC3E}">
        <p14:creationId xmlns:p14="http://schemas.microsoft.com/office/powerpoint/2010/main" val="3136077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23289"/>
            <a:ext cx="8229600" cy="980728"/>
          </a:xfrm>
        </p:spPr>
        <p:txBody>
          <a:bodyPr>
            <a:no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Уважаемые жители                                            Иркутского районного муниципального образования</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179512" y="1509169"/>
            <a:ext cx="8784976" cy="5328592"/>
          </a:xfrm>
        </p:spPr>
        <p:txBody>
          <a:bodyPr>
            <a:noAutofit/>
          </a:bodyPr>
          <a:lstStyle/>
          <a:p>
            <a:pPr marL="0" indent="266700" algn="just">
              <a:spcBef>
                <a:spcPts val="0"/>
              </a:spcBef>
              <a:buNone/>
            </a:pPr>
            <a:r>
              <a:rPr lang="ru-RU" sz="1400" dirty="0" smtClean="0">
                <a:solidFill>
                  <a:schemeClr val="tx1"/>
                </a:solidFill>
                <a:latin typeface="Times New Roman" pitchFamily="18" charset="0"/>
                <a:cs typeface="Times New Roman" pitchFamily="18" charset="0"/>
              </a:rPr>
              <a:t>В целях обеспечения прозрачности и открытости бюджета и бюджетного процесса представляем Вашему вниманию информационный ресурс </a:t>
            </a:r>
            <a:r>
              <a:rPr lang="ru-RU" sz="1400" b="1" dirty="0" smtClean="0">
                <a:solidFill>
                  <a:schemeClr val="tx1"/>
                </a:solidFill>
                <a:latin typeface="Times New Roman" pitchFamily="18" charset="0"/>
                <a:cs typeface="Times New Roman" pitchFamily="18" charset="0"/>
              </a:rPr>
              <a:t>«Бюджет для граждан»</a:t>
            </a:r>
            <a:r>
              <a:rPr lang="ru-RU" sz="1400" dirty="0" smtClean="0">
                <a:solidFill>
                  <a:schemeClr val="tx1"/>
                </a:solidFill>
                <a:latin typeface="Times New Roman" pitchFamily="18" charset="0"/>
                <a:cs typeface="Times New Roman" pitchFamily="18" charset="0"/>
              </a:rPr>
              <a:t>,</a:t>
            </a:r>
            <a:r>
              <a:rPr lang="ru-RU" sz="1400" b="1"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который познакомит Вас</a:t>
            </a:r>
            <a:r>
              <a:rPr lang="en-US" sz="14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с</a:t>
            </a:r>
            <a:r>
              <a:rPr lang="en-US" sz="14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основными характеристиками бюджета Иркутского районного муниципального образования на 2020 год и плановый период 2021 и 2022 годов.</a:t>
            </a:r>
          </a:p>
          <a:p>
            <a:pPr marL="0" indent="266700" algn="just">
              <a:spcBef>
                <a:spcPts val="0"/>
              </a:spcBef>
              <a:buNone/>
            </a:pPr>
            <a:r>
              <a:rPr lang="ru-RU" sz="1400" dirty="0" smtClean="0">
                <a:solidFill>
                  <a:schemeClr val="tx1"/>
                </a:solidFill>
                <a:latin typeface="Times New Roman" pitchFamily="18" charset="0"/>
                <a:cs typeface="Times New Roman" pitchFamily="18" charset="0"/>
              </a:rPr>
              <a:t>Как </a:t>
            </a:r>
            <a:r>
              <a:rPr lang="ru-RU" sz="1400" dirty="0">
                <a:solidFill>
                  <a:schemeClr val="tx1"/>
                </a:solidFill>
                <a:latin typeface="Times New Roman" pitchFamily="18" charset="0"/>
                <a:cs typeface="Times New Roman" pitchFamily="18" charset="0"/>
              </a:rPr>
              <a:t>В</a:t>
            </a:r>
            <a:r>
              <a:rPr lang="ru-RU" sz="1400" dirty="0" smtClean="0">
                <a:solidFill>
                  <a:schemeClr val="tx1"/>
                </a:solidFill>
                <a:latin typeface="Times New Roman" pitchFamily="18" charset="0"/>
                <a:cs typeface="Times New Roman" pitchFamily="18" charset="0"/>
              </a:rPr>
              <a:t>ы </a:t>
            </a:r>
            <a:r>
              <a:rPr lang="ru-RU" sz="1400" dirty="0">
                <a:solidFill>
                  <a:schemeClr val="tx1"/>
                </a:solidFill>
                <a:latin typeface="Times New Roman" pitchFamily="18" charset="0"/>
                <a:cs typeface="Times New Roman" pitchFamily="18" charset="0"/>
              </a:rPr>
              <a:t>уже знаете, </a:t>
            </a:r>
            <a:r>
              <a:rPr lang="ru-RU" sz="1400" b="1" dirty="0">
                <a:solidFill>
                  <a:schemeClr val="tx1"/>
                </a:solidFill>
                <a:latin typeface="Times New Roman" pitchFamily="18" charset="0"/>
                <a:cs typeface="Times New Roman" pitchFamily="18" charset="0"/>
              </a:rPr>
              <a:t>«Бюджет для граждан» </a:t>
            </a:r>
            <a:r>
              <a:rPr lang="ru-RU" sz="1400" dirty="0">
                <a:solidFill>
                  <a:schemeClr val="tx1"/>
                </a:solidFill>
                <a:latin typeface="Times New Roman" pitchFamily="18" charset="0"/>
                <a:cs typeface="Times New Roman" pitchFamily="18" charset="0"/>
              </a:rPr>
              <a:t>- это аналитический материал, доступный для широкого круга пользователей, в который включены </a:t>
            </a:r>
            <a:r>
              <a:rPr lang="ru-RU" sz="1400" dirty="0" smtClean="0">
                <a:solidFill>
                  <a:schemeClr val="tx1"/>
                </a:solidFill>
                <a:latin typeface="Times New Roman" pitchFamily="18" charset="0"/>
                <a:cs typeface="Times New Roman" pitchFamily="18" charset="0"/>
              </a:rPr>
              <a:t>сведения </a:t>
            </a:r>
            <a:r>
              <a:rPr lang="ru-RU" sz="1400" dirty="0">
                <a:solidFill>
                  <a:schemeClr val="tx1"/>
                </a:solidFill>
                <a:latin typeface="Times New Roman" pitchFamily="18" charset="0"/>
                <a:cs typeface="Times New Roman" pitchFamily="18" charset="0"/>
              </a:rPr>
              <a:t>основанные на официальной информации об основных показателях </a:t>
            </a:r>
            <a:r>
              <a:rPr lang="ru-RU" sz="1400" dirty="0" smtClean="0">
                <a:solidFill>
                  <a:schemeClr val="tx1"/>
                </a:solidFill>
                <a:latin typeface="Times New Roman" pitchFamily="18" charset="0"/>
                <a:cs typeface="Times New Roman" pitchFamily="18" charset="0"/>
              </a:rPr>
              <a:t>социально-экономического </a:t>
            </a:r>
            <a:r>
              <a:rPr lang="ru-RU" sz="1400" dirty="0">
                <a:solidFill>
                  <a:schemeClr val="tx1"/>
                </a:solidFill>
                <a:latin typeface="Times New Roman" pitchFamily="18" charset="0"/>
                <a:cs typeface="Times New Roman" pitchFamily="18" charset="0"/>
              </a:rPr>
              <a:t>развития, задачах и приоритетных направлениях бюджетной политики, источниках доходов </a:t>
            </a:r>
            <a:r>
              <a:rPr lang="ru-RU" sz="1400" dirty="0" smtClean="0">
                <a:solidFill>
                  <a:schemeClr val="tx1"/>
                </a:solidFill>
                <a:latin typeface="Times New Roman" pitchFamily="18" charset="0"/>
                <a:cs typeface="Times New Roman" pitchFamily="18" charset="0"/>
              </a:rPr>
              <a:t>бюджета и планируемых расходах бюджета Иркутского районного муниципального образования. </a:t>
            </a:r>
            <a:endParaRPr lang="ru-RU" sz="1400" dirty="0">
              <a:solidFill>
                <a:schemeClr val="tx1"/>
              </a:solidFill>
              <a:latin typeface="Times New Roman" pitchFamily="18" charset="0"/>
              <a:cs typeface="Times New Roman" pitchFamily="18" charset="0"/>
            </a:endParaRPr>
          </a:p>
          <a:p>
            <a:pPr marL="0" indent="266700" algn="just">
              <a:spcBef>
                <a:spcPts val="0"/>
              </a:spcBef>
              <a:buNone/>
            </a:pPr>
            <a:r>
              <a:rPr lang="ru-RU" sz="1400" dirty="0">
                <a:solidFill>
                  <a:schemeClr val="tx1"/>
                </a:solidFill>
                <a:latin typeface="Times New Roman" pitchFamily="18" charset="0"/>
                <a:cs typeface="Times New Roman" pitchFamily="18" charset="0"/>
              </a:rPr>
              <a:t>Каждый житель Иркутского районного муниципального образования должен иметь возможность узнать, сколько средств поступает в </a:t>
            </a:r>
            <a:r>
              <a:rPr lang="ru-RU" sz="1400" dirty="0" smtClean="0">
                <a:solidFill>
                  <a:schemeClr val="tx1"/>
                </a:solidFill>
                <a:latin typeface="Times New Roman" pitchFamily="18" charset="0"/>
                <a:cs typeface="Times New Roman" pitchFamily="18" charset="0"/>
              </a:rPr>
              <a:t>бюджет Иркутского районного муниципального образования, </a:t>
            </a:r>
            <a:r>
              <a:rPr lang="ru-RU" sz="1400" dirty="0">
                <a:solidFill>
                  <a:schemeClr val="tx1"/>
                </a:solidFill>
                <a:latin typeface="Times New Roman" pitchFamily="18" charset="0"/>
                <a:cs typeface="Times New Roman" pitchFamily="18" charset="0"/>
              </a:rPr>
              <a:t>на что они расходуются и какие результаты при этом </a:t>
            </a:r>
            <a:r>
              <a:rPr lang="ru-RU" sz="1400" dirty="0" smtClean="0">
                <a:solidFill>
                  <a:schemeClr val="tx1"/>
                </a:solidFill>
                <a:latin typeface="Times New Roman" pitchFamily="18" charset="0"/>
                <a:cs typeface="Times New Roman" pitchFamily="18" charset="0"/>
              </a:rPr>
              <a:t>достигаются.</a:t>
            </a:r>
            <a:r>
              <a:rPr lang="en-US" sz="14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Жители </a:t>
            </a:r>
            <a:r>
              <a:rPr lang="ru-RU" sz="1400" dirty="0">
                <a:solidFill>
                  <a:schemeClr val="tx1"/>
                </a:solidFill>
                <a:latin typeface="Times New Roman" pitchFamily="18" charset="0"/>
                <a:cs typeface="Times New Roman" pitchFamily="18" charset="0"/>
              </a:rPr>
              <a:t>Иркутского районного муниципального образования </a:t>
            </a:r>
            <a:r>
              <a:rPr lang="ru-RU" sz="1400" dirty="0" smtClean="0">
                <a:solidFill>
                  <a:schemeClr val="tx1"/>
                </a:solidFill>
                <a:latin typeface="Times New Roman" pitchFamily="18" charset="0"/>
                <a:cs typeface="Times New Roman" pitchFamily="18" charset="0"/>
              </a:rPr>
              <a:t>должны </a:t>
            </a:r>
            <a:r>
              <a:rPr lang="ru-RU" sz="1400" dirty="0">
                <a:solidFill>
                  <a:schemeClr val="tx1"/>
                </a:solidFill>
                <a:latin typeface="Times New Roman" pitchFamily="18" charset="0"/>
                <a:cs typeface="Times New Roman" pitchFamily="18" charset="0"/>
              </a:rPr>
              <a:t>быть уверены, что передаваемые ими в распоряжение муниципалитета средства приносят конкретные результаты как для общества в целом, так и для каждого человека. Надеюсь, что представленная информация будет полезна тем, кому небезразлично будущее Иркутского районного муниципального образования</a:t>
            </a:r>
            <a:r>
              <a:rPr lang="ru-RU" sz="1400" dirty="0" smtClean="0">
                <a:solidFill>
                  <a:schemeClr val="tx1"/>
                </a:solidFill>
                <a:latin typeface="Times New Roman" pitchFamily="18" charset="0"/>
                <a:cs typeface="Times New Roman" pitchFamily="18" charset="0"/>
              </a:rPr>
              <a:t>.</a:t>
            </a:r>
            <a:endParaRPr lang="ru-RU" sz="1400" dirty="0">
              <a:solidFill>
                <a:schemeClr val="tx1"/>
              </a:solidFill>
              <a:latin typeface="Times New Roman" pitchFamily="18" charset="0"/>
              <a:cs typeface="Times New Roman" pitchFamily="18" charset="0"/>
            </a:endParaRPr>
          </a:p>
          <a:p>
            <a:pPr marL="0" indent="266700" algn="just">
              <a:spcBef>
                <a:spcPts val="0"/>
              </a:spcBef>
              <a:buNone/>
            </a:pPr>
            <a:r>
              <a:rPr lang="ru-RU" sz="1400" dirty="0">
                <a:solidFill>
                  <a:schemeClr val="tx1"/>
                </a:solidFill>
                <a:latin typeface="Times New Roman" pitchFamily="18" charset="0"/>
                <a:cs typeface="Times New Roman" pitchFamily="18" charset="0"/>
              </a:rPr>
              <a:t>Схемы и диаграммы позволят Вам наглядно увидеть и понять структуру доходов и расходов бюджета Иркутского районного муниципального образования.</a:t>
            </a:r>
          </a:p>
          <a:p>
            <a:pPr marL="0" indent="266700" algn="just">
              <a:buNone/>
            </a:pPr>
            <a:endParaRPr lang="ru-RU" sz="1400" dirty="0">
              <a:solidFill>
                <a:srgbClr val="FF0000"/>
              </a:solidFill>
              <a:latin typeface="Times New Roman" pitchFamily="18" charset="0"/>
              <a:cs typeface="Times New Roman" pitchFamily="18" charset="0"/>
            </a:endParaRPr>
          </a:p>
          <a:p>
            <a:pPr marL="0" indent="0" algn="r">
              <a:buNone/>
            </a:pPr>
            <a:r>
              <a:rPr lang="ru-RU" sz="1400" b="1" dirty="0">
                <a:solidFill>
                  <a:schemeClr val="tx1"/>
                </a:solidFill>
                <a:latin typeface="Times New Roman" pitchFamily="18" charset="0"/>
                <a:cs typeface="Times New Roman" pitchFamily="18" charset="0"/>
              </a:rPr>
              <a:t>С уважением,</a:t>
            </a:r>
          </a:p>
          <a:p>
            <a:pPr marL="0" indent="0" algn="r">
              <a:buNone/>
            </a:pPr>
            <a:r>
              <a:rPr lang="ru-RU" sz="1400" b="1" dirty="0">
                <a:solidFill>
                  <a:schemeClr val="tx1"/>
                </a:solidFill>
                <a:latin typeface="Times New Roman" pitchFamily="18" charset="0"/>
                <a:cs typeface="Times New Roman" pitchFamily="18" charset="0"/>
              </a:rPr>
              <a:t>Мэр Иркутского районного муниципального образования</a:t>
            </a:r>
          </a:p>
          <a:p>
            <a:pPr marL="0" indent="0" algn="r">
              <a:buNone/>
            </a:pPr>
            <a:r>
              <a:rPr lang="ru-RU" sz="1400" b="1" dirty="0">
                <a:solidFill>
                  <a:schemeClr val="tx1"/>
                </a:solidFill>
                <a:latin typeface="Times New Roman" pitchFamily="18" charset="0"/>
                <a:cs typeface="Times New Roman" pitchFamily="18" charset="0"/>
              </a:rPr>
              <a:t>Л.П. </a:t>
            </a:r>
            <a:r>
              <a:rPr lang="ru-RU" sz="1400" b="1" dirty="0" smtClean="0">
                <a:solidFill>
                  <a:schemeClr val="tx1"/>
                </a:solidFill>
                <a:latin typeface="Times New Roman" pitchFamily="18" charset="0"/>
                <a:cs typeface="Times New Roman" pitchFamily="18" charset="0"/>
              </a:rPr>
              <a:t>Фролов</a:t>
            </a:r>
            <a:endParaRPr lang="ru-RU" sz="1400" b="1" dirty="0">
              <a:solidFill>
                <a:schemeClr val="tx1"/>
              </a:solidFill>
              <a:latin typeface="Times New Roman" pitchFamily="18" charset="0"/>
              <a:cs typeface="Times New Roman" pitchFamily="18" charset="0"/>
            </a:endParaRPr>
          </a:p>
        </p:txBody>
      </p:sp>
      <p:pic>
        <p:nvPicPr>
          <p:cNvPr id="4"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27358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656" y="260649"/>
            <a:ext cx="8229600" cy="792088"/>
          </a:xfrm>
        </p:spPr>
        <p:txBody>
          <a:bodyPr>
            <a:no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Неналоговые доходы на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a:t>
            </a:r>
            <a:r>
              <a:rPr lang="ru-RU" sz="2800" b="1" dirty="0" err="1"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млн.руб</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Таблица 3"/>
          <p:cNvGraphicFramePr>
            <a:graphicFrameLocks noGrp="1"/>
          </p:cNvGraphicFramePr>
          <p:nvPr>
            <p:extLst>
              <p:ext uri="{D42A27DB-BD31-4B8C-83A1-F6EECF244321}">
                <p14:modId xmlns:p14="http://schemas.microsoft.com/office/powerpoint/2010/main" val="827308288"/>
              </p:ext>
            </p:extLst>
          </p:nvPr>
        </p:nvGraphicFramePr>
        <p:xfrm>
          <a:off x="89693" y="1196752"/>
          <a:ext cx="4248473" cy="2008313"/>
        </p:xfrm>
        <a:graphic>
          <a:graphicData uri="http://schemas.openxmlformats.org/drawingml/2006/table">
            <a:tbl>
              <a:tblPr>
                <a:tableStyleId>{5FD0F851-EC5A-4D38-B0AD-8093EC10F338}</a:tableStyleId>
              </a:tblPr>
              <a:tblGrid>
                <a:gridCol w="2490485"/>
                <a:gridCol w="585996"/>
                <a:gridCol w="585996"/>
                <a:gridCol w="585996"/>
              </a:tblGrid>
              <a:tr h="257027">
                <a:tc>
                  <a:txBody>
                    <a:bodyPr/>
                    <a:lstStyle/>
                    <a:p>
                      <a:pPr algn="ctr" fontAlgn="ctr"/>
                      <a:r>
                        <a:rPr lang="ru-RU" sz="1200" b="1" u="none" strike="noStrike" dirty="0">
                          <a:effectLst/>
                          <a:latin typeface="Times New Roman" pitchFamily="18" charset="0"/>
                          <a:cs typeface="Times New Roman" pitchFamily="18" charset="0"/>
                        </a:rPr>
                        <a:t> Наименование</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1" u="none" strike="noStrike" dirty="0" smtClean="0">
                          <a:effectLst/>
                          <a:latin typeface="Times New Roman" pitchFamily="18" charset="0"/>
                          <a:cs typeface="Times New Roman" pitchFamily="18" charset="0"/>
                        </a:rPr>
                        <a:t>2020 </a:t>
                      </a:r>
                      <a:r>
                        <a:rPr lang="ru-RU" sz="1200" b="1" u="none" strike="noStrike" dirty="0">
                          <a:effectLst/>
                          <a:latin typeface="Times New Roman" pitchFamily="18" charset="0"/>
                          <a:cs typeface="Times New Roman" pitchFamily="18" charset="0"/>
                        </a:rPr>
                        <a:t>год</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r>
              <a:tr h="442551">
                <a:tc>
                  <a:txBody>
                    <a:bodyPr/>
                    <a:lstStyle/>
                    <a:p>
                      <a:pPr algn="l" fontAlgn="ctr"/>
                      <a:r>
                        <a:rPr lang="ru-RU" sz="1200" u="none" strike="noStrike" dirty="0">
                          <a:effectLst/>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427,3</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208,2</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88,9</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57027">
                <a:tc>
                  <a:txBody>
                    <a:bodyPr/>
                    <a:lstStyle/>
                    <a:p>
                      <a:pPr algn="l" fontAlgn="ctr"/>
                      <a:r>
                        <a:rPr lang="ru-RU" sz="1200" u="none" strike="noStrike" dirty="0">
                          <a:effectLst/>
                          <a:latin typeface="Times New Roman" pitchFamily="18" charset="0"/>
                          <a:cs typeface="Times New Roman" pitchFamily="18" charset="0"/>
                        </a:rPr>
                        <a:t>Платежи при пользовании природными ресурсами</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6,6</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6,7</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6,9</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442551">
                <a:tc>
                  <a:txBody>
                    <a:bodyPr/>
                    <a:lstStyle/>
                    <a:p>
                      <a:pPr algn="l" fontAlgn="ctr"/>
                      <a:r>
                        <a:rPr lang="ru-RU" sz="1200" u="none" strike="noStrike" dirty="0">
                          <a:effectLst/>
                          <a:latin typeface="Times New Roman" pitchFamily="18" charset="0"/>
                          <a:cs typeface="Times New Roman" pitchFamily="18" charset="0"/>
                        </a:rPr>
                        <a:t>Доходы от оказания платных услуг и компенсации затрат государства</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69,0</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69,0</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69,0</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57027">
                <a:tc>
                  <a:txBody>
                    <a:bodyPr/>
                    <a:lstStyle/>
                    <a:p>
                      <a:pPr algn="l" fontAlgn="ctr"/>
                      <a:r>
                        <a:rPr lang="ru-RU" sz="1200" u="none" strike="noStrike" dirty="0">
                          <a:effectLst/>
                          <a:latin typeface="Times New Roman" pitchFamily="18" charset="0"/>
                          <a:cs typeface="Times New Roman" pitchFamily="18" charset="0"/>
                        </a:rPr>
                        <a:t>Доходы от продажи материальных и нематериальных активов</a:t>
                      </a:r>
                      <a:endParaRPr lang="ru-RU" sz="12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126,8</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4,3</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dirty="0" smtClean="0">
                          <a:solidFill>
                            <a:srgbClr val="000000"/>
                          </a:solidFill>
                          <a:effectLst/>
                          <a:latin typeface="Times New Roman" pitchFamily="18" charset="0"/>
                          <a:cs typeface="Times New Roman" pitchFamily="18" charset="0"/>
                        </a:rPr>
                        <a:t>4,4</a:t>
                      </a:r>
                      <a:endParaRPr lang="ru-RU" sz="12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4106884230"/>
              </p:ext>
            </p:extLst>
          </p:nvPr>
        </p:nvGraphicFramePr>
        <p:xfrm>
          <a:off x="-108520" y="3212976"/>
          <a:ext cx="9248751" cy="3645023"/>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a:xfrm>
            <a:off x="4716016" y="1012027"/>
            <a:ext cx="4320480" cy="2893100"/>
          </a:xfrm>
          <a:prstGeom prst="rect">
            <a:avLst/>
          </a:prstGeom>
        </p:spPr>
        <p:txBody>
          <a:bodyPr wrap="square">
            <a:spAutoFit/>
          </a:bodyPr>
          <a:lstStyle/>
          <a:p>
            <a:pPr algn="just"/>
            <a:r>
              <a:rPr lang="ru-RU" sz="1400" i="1" dirty="0">
                <a:latin typeface="Times New Roman" pitchFamily="18" charset="0"/>
                <a:cs typeface="Times New Roman" pitchFamily="18" charset="0"/>
              </a:rPr>
              <a:t>Уменьшение прогноза поступления штрафов в 2020 году по сравнению с ожидаемой оценкой в 2019 году связано с изменение порядка распределения между уровнями бюджетов бюджетной системы Российской Федерации административных штрафов. С 01.01.2020 года большая часть штрафов, сумм санкций, возмещение ущерба будет поступать в тот бюджет, который финансирует работу органа, налагающего штраф. Однако, штрафы мировых судей по Кодексу Российской Федерации об административных правонарушениях будут поступать в бюджеты субъектов Российской Федерации и муниципальных районов в равных долях. </a:t>
            </a:r>
          </a:p>
        </p:txBody>
      </p:sp>
      <p:sp>
        <p:nvSpPr>
          <p:cNvPr id="9" name="TextBox 8"/>
          <p:cNvSpPr txBox="1"/>
          <p:nvPr/>
        </p:nvSpPr>
        <p:spPr>
          <a:xfrm>
            <a:off x="1173334" y="3366517"/>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67,9%</a:t>
            </a:r>
            <a:endParaRPr lang="ru-RU" sz="1200" b="1" dirty="0">
              <a:latin typeface="Times New Roman" pitchFamily="18" charset="0"/>
              <a:cs typeface="Times New Roman" pitchFamily="18" charset="0"/>
            </a:endParaRPr>
          </a:p>
        </p:txBody>
      </p:sp>
      <p:sp>
        <p:nvSpPr>
          <p:cNvPr id="10" name="TextBox 9"/>
          <p:cNvSpPr txBox="1"/>
          <p:nvPr/>
        </p:nvSpPr>
        <p:spPr>
          <a:xfrm>
            <a:off x="3654224" y="4145126"/>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72,3%</a:t>
            </a:r>
            <a:endParaRPr lang="ru-RU" sz="1200" b="1" dirty="0">
              <a:latin typeface="Times New Roman" pitchFamily="18" charset="0"/>
              <a:cs typeface="Times New Roman" pitchFamily="18" charset="0"/>
            </a:endParaRPr>
          </a:p>
        </p:txBody>
      </p:sp>
      <p:sp>
        <p:nvSpPr>
          <p:cNvPr id="12" name="TextBox 11"/>
          <p:cNvSpPr txBox="1"/>
          <p:nvPr/>
        </p:nvSpPr>
        <p:spPr>
          <a:xfrm>
            <a:off x="1691680" y="4795299"/>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1,0%</a:t>
            </a:r>
            <a:endParaRPr lang="ru-RU" sz="1200" b="1" dirty="0">
              <a:latin typeface="Times New Roman" pitchFamily="18" charset="0"/>
              <a:cs typeface="Times New Roman" pitchFamily="18" charset="0"/>
            </a:endParaRPr>
          </a:p>
        </p:txBody>
      </p:sp>
      <p:sp>
        <p:nvSpPr>
          <p:cNvPr id="13" name="TextBox 12"/>
          <p:cNvSpPr txBox="1"/>
          <p:nvPr/>
        </p:nvSpPr>
        <p:spPr>
          <a:xfrm>
            <a:off x="4139952" y="4765977"/>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2,3%</a:t>
            </a:r>
            <a:endParaRPr lang="ru-RU" sz="1200" b="1" dirty="0">
              <a:latin typeface="Times New Roman" pitchFamily="18" charset="0"/>
              <a:cs typeface="Times New Roman" pitchFamily="18" charset="0"/>
            </a:endParaRPr>
          </a:p>
        </p:txBody>
      </p:sp>
      <p:sp>
        <p:nvSpPr>
          <p:cNvPr id="14" name="TextBox 13"/>
          <p:cNvSpPr txBox="1"/>
          <p:nvPr/>
        </p:nvSpPr>
        <p:spPr>
          <a:xfrm>
            <a:off x="6552603" y="4713414"/>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4,1%</a:t>
            </a:r>
            <a:endParaRPr lang="ru-RU" sz="1200" b="1" dirty="0">
              <a:latin typeface="Times New Roman" pitchFamily="18" charset="0"/>
              <a:cs typeface="Times New Roman" pitchFamily="18" charset="0"/>
            </a:endParaRPr>
          </a:p>
        </p:txBody>
      </p:sp>
      <p:sp>
        <p:nvSpPr>
          <p:cNvPr id="15" name="TextBox 14"/>
          <p:cNvSpPr txBox="1"/>
          <p:nvPr/>
        </p:nvSpPr>
        <p:spPr>
          <a:xfrm>
            <a:off x="6048164" y="4518301"/>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52,5%</a:t>
            </a:r>
            <a:endParaRPr lang="ru-RU" sz="1200" b="1" dirty="0">
              <a:latin typeface="Times New Roman" pitchFamily="18" charset="0"/>
              <a:cs typeface="Times New Roman" pitchFamily="18" charset="0"/>
            </a:endParaRPr>
          </a:p>
        </p:txBody>
      </p:sp>
      <p:sp>
        <p:nvSpPr>
          <p:cNvPr id="16" name="TextBox 15"/>
          <p:cNvSpPr txBox="1"/>
          <p:nvPr/>
        </p:nvSpPr>
        <p:spPr>
          <a:xfrm>
            <a:off x="2072782" y="4627478"/>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11,0%</a:t>
            </a:r>
            <a:endParaRPr lang="ru-RU" sz="1200" b="1" dirty="0">
              <a:latin typeface="Times New Roman" pitchFamily="18" charset="0"/>
              <a:cs typeface="Times New Roman" pitchFamily="18" charset="0"/>
            </a:endParaRPr>
          </a:p>
        </p:txBody>
      </p:sp>
      <p:sp>
        <p:nvSpPr>
          <p:cNvPr id="17" name="TextBox 16"/>
          <p:cNvSpPr txBox="1"/>
          <p:nvPr/>
        </p:nvSpPr>
        <p:spPr>
          <a:xfrm>
            <a:off x="2682768" y="4425734"/>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20,1%</a:t>
            </a:r>
            <a:endParaRPr lang="ru-RU" sz="1200" b="1" dirty="0">
              <a:latin typeface="Times New Roman" pitchFamily="18" charset="0"/>
              <a:cs typeface="Times New Roman" pitchFamily="18" charset="0"/>
            </a:endParaRPr>
          </a:p>
        </p:txBody>
      </p:sp>
      <p:sp>
        <p:nvSpPr>
          <p:cNvPr id="18" name="TextBox 17"/>
          <p:cNvSpPr txBox="1"/>
          <p:nvPr/>
        </p:nvSpPr>
        <p:spPr>
          <a:xfrm>
            <a:off x="4591902" y="4564234"/>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23,9%</a:t>
            </a:r>
            <a:endParaRPr lang="ru-RU" sz="1200" b="1" dirty="0">
              <a:latin typeface="Times New Roman" pitchFamily="18" charset="0"/>
              <a:cs typeface="Times New Roman" pitchFamily="18" charset="0"/>
            </a:endParaRPr>
          </a:p>
        </p:txBody>
      </p:sp>
      <p:sp>
        <p:nvSpPr>
          <p:cNvPr id="19" name="TextBox 18"/>
          <p:cNvSpPr txBox="1"/>
          <p:nvPr/>
        </p:nvSpPr>
        <p:spPr>
          <a:xfrm>
            <a:off x="5076056" y="4765976"/>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1,5%</a:t>
            </a:r>
            <a:endParaRPr lang="ru-RU" sz="1200" b="1" dirty="0">
              <a:latin typeface="Times New Roman" pitchFamily="18" charset="0"/>
              <a:cs typeface="Times New Roman" pitchFamily="18" charset="0"/>
            </a:endParaRPr>
          </a:p>
        </p:txBody>
      </p:sp>
      <p:sp>
        <p:nvSpPr>
          <p:cNvPr id="20" name="TextBox 19"/>
          <p:cNvSpPr txBox="1"/>
          <p:nvPr/>
        </p:nvSpPr>
        <p:spPr>
          <a:xfrm>
            <a:off x="7020272" y="4537375"/>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40,8%</a:t>
            </a:r>
            <a:endParaRPr lang="ru-RU" sz="1200" b="1" dirty="0">
              <a:latin typeface="Times New Roman" pitchFamily="18" charset="0"/>
              <a:cs typeface="Times New Roman" pitchFamily="18" charset="0"/>
            </a:endParaRPr>
          </a:p>
        </p:txBody>
      </p:sp>
      <p:sp>
        <p:nvSpPr>
          <p:cNvPr id="21" name="TextBox 20"/>
          <p:cNvSpPr txBox="1"/>
          <p:nvPr/>
        </p:nvSpPr>
        <p:spPr>
          <a:xfrm>
            <a:off x="7524328" y="4713414"/>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2,6%</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285026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712" y="54799"/>
            <a:ext cx="8229600" cy="990600"/>
          </a:xfrm>
        </p:spPr>
        <p:txBody>
          <a:bodyPr>
            <a:normAutofit/>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Безвозмездные поступления </a:t>
            </a:r>
            <a:b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на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2020 - 2022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a:t>
            </a:r>
            <a:r>
              <a:rPr lang="ru-RU" sz="2800" b="1" dirty="0" err="1">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млн.руб</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6" name="Таблица 5"/>
          <p:cNvGraphicFramePr>
            <a:graphicFrameLocks noGrp="1"/>
          </p:cNvGraphicFramePr>
          <p:nvPr>
            <p:extLst>
              <p:ext uri="{D42A27DB-BD31-4B8C-83A1-F6EECF244321}">
                <p14:modId xmlns:p14="http://schemas.microsoft.com/office/powerpoint/2010/main" val="3812158259"/>
              </p:ext>
            </p:extLst>
          </p:nvPr>
        </p:nvGraphicFramePr>
        <p:xfrm>
          <a:off x="107505" y="1412776"/>
          <a:ext cx="8928992" cy="1476445"/>
        </p:xfrm>
        <a:graphic>
          <a:graphicData uri="http://schemas.openxmlformats.org/drawingml/2006/table">
            <a:tbl>
              <a:tblPr>
                <a:tableStyleId>{5FD0F851-EC5A-4D38-B0AD-8093EC10F338}</a:tableStyleId>
              </a:tblPr>
              <a:tblGrid>
                <a:gridCol w="3456383"/>
                <a:gridCol w="2160240"/>
                <a:gridCol w="1728192"/>
                <a:gridCol w="1584177"/>
              </a:tblGrid>
              <a:tr h="267796">
                <a:tc>
                  <a:txBody>
                    <a:bodyPr/>
                    <a:lstStyle/>
                    <a:p>
                      <a:pPr algn="ctr" fontAlgn="ctr"/>
                      <a:r>
                        <a:rPr lang="ru-RU" sz="1800" b="1" u="none" strike="noStrike" dirty="0">
                          <a:effectLst/>
                          <a:latin typeface="Times New Roman" pitchFamily="18" charset="0"/>
                          <a:cs typeface="Times New Roman" pitchFamily="18" charset="0"/>
                        </a:rPr>
                        <a:t> Наименование</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800" b="1" u="none" strike="noStrike" dirty="0" smtClean="0">
                          <a:effectLst/>
                          <a:latin typeface="Times New Roman" pitchFamily="18" charset="0"/>
                          <a:cs typeface="Times New Roman" pitchFamily="18" charset="0"/>
                        </a:rPr>
                        <a:t>2020 </a:t>
                      </a:r>
                      <a:r>
                        <a:rPr lang="ru-RU" sz="1800" b="1" u="none" strike="noStrike" dirty="0">
                          <a:effectLst/>
                          <a:latin typeface="Times New Roman" pitchFamily="18" charset="0"/>
                          <a:cs typeface="Times New Roman" pitchFamily="18" charset="0"/>
                        </a:rPr>
                        <a:t>год</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800" b="1" u="none" strike="noStrike" dirty="0" smtClean="0">
                          <a:effectLst/>
                          <a:latin typeface="Times New Roman" pitchFamily="18" charset="0"/>
                          <a:cs typeface="Times New Roman" pitchFamily="18" charset="0"/>
                        </a:rPr>
                        <a:t>2021 </a:t>
                      </a:r>
                      <a:r>
                        <a:rPr lang="ru-RU" sz="1800" b="1" u="none" strike="noStrike" dirty="0">
                          <a:effectLst/>
                          <a:latin typeface="Times New Roman" pitchFamily="18" charset="0"/>
                          <a:cs typeface="Times New Roman" pitchFamily="18" charset="0"/>
                        </a:rPr>
                        <a:t>год</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800" b="1" u="none" strike="noStrike" dirty="0" smtClean="0">
                          <a:effectLst/>
                          <a:latin typeface="Times New Roman" pitchFamily="18" charset="0"/>
                          <a:cs typeface="Times New Roman" pitchFamily="18" charset="0"/>
                        </a:rPr>
                        <a:t>2022 </a:t>
                      </a:r>
                      <a:r>
                        <a:rPr lang="ru-RU" sz="1800" b="1" u="none" strike="noStrike" dirty="0">
                          <a:effectLst/>
                          <a:latin typeface="Times New Roman" pitchFamily="18" charset="0"/>
                          <a:cs typeface="Times New Roman" pitchFamily="18" charset="0"/>
                        </a:rPr>
                        <a:t>год</a:t>
                      </a:r>
                      <a:endParaRPr lang="ru-RU" sz="1800" b="1" i="0" u="none" strike="noStrike" dirty="0">
                        <a:solidFill>
                          <a:srgbClr val="000000"/>
                        </a:solidFill>
                        <a:effectLst/>
                        <a:latin typeface="Times New Roman" pitchFamily="18" charset="0"/>
                        <a:cs typeface="Times New Roman" pitchFamily="18" charset="0"/>
                      </a:endParaRPr>
                    </a:p>
                  </a:txBody>
                  <a:tcPr marL="9525" marR="9525" marT="9525" marB="0" anchor="ctr"/>
                </a:tc>
              </a:tr>
              <a:tr h="267796">
                <a:tc>
                  <a:txBody>
                    <a:bodyPr/>
                    <a:lstStyle/>
                    <a:p>
                      <a:pPr algn="l" fontAlgn="ctr"/>
                      <a:r>
                        <a:rPr lang="ru-RU" sz="1600" u="none" strike="noStrike" dirty="0">
                          <a:effectLst/>
                          <a:latin typeface="Times New Roman" pitchFamily="18" charset="0"/>
                          <a:cs typeface="Times New Roman" pitchFamily="18" charset="0"/>
                        </a:rPr>
                        <a:t>Субсидии </a:t>
                      </a:r>
                      <a:endParaRPr lang="ru-RU" sz="16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 </a:t>
                      </a:r>
                      <a:r>
                        <a:rPr lang="ru-RU" sz="1600" b="0" i="0" u="none" strike="noStrike" dirty="0" smtClean="0">
                          <a:solidFill>
                            <a:srgbClr val="000000"/>
                          </a:solidFill>
                          <a:effectLst/>
                          <a:latin typeface="Times New Roman" pitchFamily="18" charset="0"/>
                          <a:cs typeface="Times New Roman" pitchFamily="18" charset="0"/>
                        </a:rPr>
                        <a:t>549,5</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833,5</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1 259,6</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67796">
                <a:tc>
                  <a:txBody>
                    <a:bodyPr/>
                    <a:lstStyle/>
                    <a:p>
                      <a:pPr algn="l" fontAlgn="ctr"/>
                      <a:r>
                        <a:rPr lang="ru-RU" sz="1600" u="none" strike="noStrike" dirty="0">
                          <a:effectLst/>
                          <a:latin typeface="Times New Roman" pitchFamily="18" charset="0"/>
                          <a:cs typeface="Times New Roman" pitchFamily="18" charset="0"/>
                        </a:rPr>
                        <a:t>Субвенции</a:t>
                      </a:r>
                      <a:endParaRPr lang="ru-RU" sz="16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1 568,2</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1 566,0</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1 566,2</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r>
              <a:tr h="267796">
                <a:tc>
                  <a:txBody>
                    <a:bodyPr/>
                    <a:lstStyle/>
                    <a:p>
                      <a:pPr algn="l" fontAlgn="ctr"/>
                      <a:r>
                        <a:rPr lang="ru-RU" sz="1600" u="none" strike="noStrike" dirty="0">
                          <a:effectLst/>
                          <a:latin typeface="Times New Roman" pitchFamily="18" charset="0"/>
                          <a:cs typeface="Times New Roman" pitchFamily="18" charset="0"/>
                        </a:rPr>
                        <a:t>Иные межбюджетные трансферты</a:t>
                      </a:r>
                      <a:endParaRPr lang="ru-RU" sz="16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3,5</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0,0</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0,0</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r>
              <a:tr h="389212">
                <a:tc>
                  <a:txBody>
                    <a:bodyPr/>
                    <a:lstStyle/>
                    <a:p>
                      <a:pPr algn="l" fontAlgn="ctr"/>
                      <a:r>
                        <a:rPr lang="ru-RU" sz="1600" u="none" strike="noStrike" dirty="0">
                          <a:effectLst/>
                          <a:latin typeface="Times New Roman" pitchFamily="18" charset="0"/>
                          <a:cs typeface="Times New Roman" pitchFamily="18" charset="0"/>
                        </a:rPr>
                        <a:t>Прочие безвозмездные поступления </a:t>
                      </a:r>
                      <a:endParaRPr lang="ru-RU" sz="1600" b="1"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1,1</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1,1</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c>
                  <a:txBody>
                    <a:bodyPr/>
                    <a:lstStyle/>
                    <a:p>
                      <a:pPr algn="ctr" fontAlgn="ctr"/>
                      <a:r>
                        <a:rPr lang="ru-RU" sz="1600" b="0" i="0" u="none" strike="noStrike" dirty="0" smtClean="0">
                          <a:solidFill>
                            <a:srgbClr val="000000"/>
                          </a:solidFill>
                          <a:effectLst/>
                          <a:latin typeface="Times New Roman" pitchFamily="18" charset="0"/>
                          <a:cs typeface="Times New Roman" pitchFamily="18" charset="0"/>
                        </a:rPr>
                        <a:t>1,1</a:t>
                      </a:r>
                      <a:endParaRPr lang="ru-RU" sz="1600" b="0" i="0" u="none" strike="noStrike" dirty="0">
                        <a:solidFill>
                          <a:srgbClr val="000000"/>
                        </a:solidFill>
                        <a:effectLst/>
                        <a:latin typeface="Times New Roman" pitchFamily="18" charset="0"/>
                        <a:cs typeface="Times New Roman" pitchFamily="18" charset="0"/>
                      </a:endParaRPr>
                    </a:p>
                  </a:txBody>
                  <a:tcPr marL="9525" marR="9525" marT="9525" marB="0" anchor="ctr"/>
                </a:tc>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2780688757"/>
              </p:ext>
            </p:extLst>
          </p:nvPr>
        </p:nvGraphicFramePr>
        <p:xfrm>
          <a:off x="-21232" y="2924944"/>
          <a:ext cx="9160416" cy="39330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23232" y="3114996"/>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65,3%</a:t>
            </a:r>
            <a:endParaRPr lang="ru-RU" sz="1200" b="1" dirty="0">
              <a:latin typeface="Times New Roman" pitchFamily="18" charset="0"/>
              <a:cs typeface="Times New Roman" pitchFamily="18" charset="0"/>
            </a:endParaRPr>
          </a:p>
        </p:txBody>
      </p:sp>
      <p:sp>
        <p:nvSpPr>
          <p:cNvPr id="9" name="TextBox 8"/>
          <p:cNvSpPr txBox="1"/>
          <p:nvPr/>
        </p:nvSpPr>
        <p:spPr>
          <a:xfrm>
            <a:off x="3542184" y="4314443"/>
            <a:ext cx="720080" cy="276999"/>
          </a:xfrm>
          <a:prstGeom prst="rect">
            <a:avLst/>
          </a:prstGeom>
          <a:noFill/>
        </p:spPr>
        <p:txBody>
          <a:bodyPr wrap="square" rtlCol="0">
            <a:spAutoFit/>
          </a:bodyPr>
          <a:lstStyle/>
          <a:p>
            <a:r>
              <a:rPr lang="ru-RU" sz="1200" b="1" dirty="0" smtClean="0">
                <a:latin typeface="Times New Roman" pitchFamily="18" charset="0"/>
                <a:cs typeface="Times New Roman" pitchFamily="18" charset="0"/>
              </a:rPr>
              <a:t>34,7%</a:t>
            </a:r>
            <a:endParaRPr lang="ru-RU" sz="1200" b="1" dirty="0">
              <a:latin typeface="Times New Roman" pitchFamily="18" charset="0"/>
              <a:cs typeface="Times New Roman" pitchFamily="18" charset="0"/>
            </a:endParaRPr>
          </a:p>
        </p:txBody>
      </p:sp>
      <p:sp>
        <p:nvSpPr>
          <p:cNvPr id="10" name="TextBox 8"/>
          <p:cNvSpPr txBox="1"/>
          <p:nvPr/>
        </p:nvSpPr>
        <p:spPr>
          <a:xfrm>
            <a:off x="4572000" y="5517232"/>
            <a:ext cx="7200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latin typeface="Times New Roman" pitchFamily="18" charset="0"/>
                <a:cs typeface="Times New Roman" pitchFamily="18" charset="0"/>
              </a:rPr>
              <a:t>0,0%</a:t>
            </a:r>
            <a:endParaRPr lang="ru-RU" sz="1200" b="1" dirty="0">
              <a:latin typeface="Times New Roman" pitchFamily="18" charset="0"/>
              <a:cs typeface="Times New Roman" pitchFamily="18" charset="0"/>
            </a:endParaRPr>
          </a:p>
        </p:txBody>
      </p:sp>
      <p:sp>
        <p:nvSpPr>
          <p:cNvPr id="11" name="TextBox 8"/>
          <p:cNvSpPr txBox="1"/>
          <p:nvPr/>
        </p:nvSpPr>
        <p:spPr>
          <a:xfrm>
            <a:off x="5076056" y="5517231"/>
            <a:ext cx="7200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latin typeface="Times New Roman" pitchFamily="18" charset="0"/>
                <a:cs typeface="Times New Roman" pitchFamily="18" charset="0"/>
              </a:rPr>
              <a:t>0,0%</a:t>
            </a:r>
            <a:endParaRPr lang="ru-RU" sz="1200" b="1" dirty="0">
              <a:latin typeface="Times New Roman" pitchFamily="18" charset="0"/>
              <a:cs typeface="Times New Roman" pitchFamily="18" charset="0"/>
            </a:endParaRPr>
          </a:p>
        </p:txBody>
      </p:sp>
      <p:sp>
        <p:nvSpPr>
          <p:cNvPr id="12" name="TextBox 8"/>
          <p:cNvSpPr txBox="1"/>
          <p:nvPr/>
        </p:nvSpPr>
        <p:spPr>
          <a:xfrm>
            <a:off x="6066876" y="3645024"/>
            <a:ext cx="7200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latin typeface="Times New Roman" pitchFamily="18" charset="0"/>
                <a:cs typeface="Times New Roman" pitchFamily="18" charset="0"/>
              </a:rPr>
              <a:t>44,6%</a:t>
            </a:r>
            <a:endParaRPr lang="ru-RU" sz="1200" b="1" dirty="0">
              <a:latin typeface="Times New Roman" pitchFamily="18" charset="0"/>
              <a:cs typeface="Times New Roman" pitchFamily="18" charset="0"/>
            </a:endParaRPr>
          </a:p>
        </p:txBody>
      </p:sp>
      <p:sp>
        <p:nvSpPr>
          <p:cNvPr id="13" name="TextBox 8"/>
          <p:cNvSpPr txBox="1"/>
          <p:nvPr/>
        </p:nvSpPr>
        <p:spPr>
          <a:xfrm>
            <a:off x="6680738" y="3146987"/>
            <a:ext cx="7200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latin typeface="Times New Roman" pitchFamily="18" charset="0"/>
                <a:cs typeface="Times New Roman" pitchFamily="18" charset="0"/>
              </a:rPr>
              <a:t>55,4%</a:t>
            </a:r>
            <a:endParaRPr lang="ru-RU" sz="1200" b="1" dirty="0">
              <a:latin typeface="Times New Roman" pitchFamily="18" charset="0"/>
              <a:cs typeface="Times New Roman" pitchFamily="18" charset="0"/>
            </a:endParaRPr>
          </a:p>
        </p:txBody>
      </p:sp>
      <p:sp>
        <p:nvSpPr>
          <p:cNvPr id="14" name="TextBox 8"/>
          <p:cNvSpPr txBox="1"/>
          <p:nvPr/>
        </p:nvSpPr>
        <p:spPr>
          <a:xfrm>
            <a:off x="7164288" y="5518622"/>
            <a:ext cx="7200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latin typeface="Times New Roman" pitchFamily="18" charset="0"/>
                <a:cs typeface="Times New Roman" pitchFamily="18" charset="0"/>
              </a:rPr>
              <a:t>0,0%</a:t>
            </a:r>
            <a:endParaRPr lang="ru-RU" sz="1200" b="1" dirty="0">
              <a:latin typeface="Times New Roman" pitchFamily="18" charset="0"/>
              <a:cs typeface="Times New Roman" pitchFamily="18" charset="0"/>
            </a:endParaRPr>
          </a:p>
        </p:txBody>
      </p:sp>
      <p:sp>
        <p:nvSpPr>
          <p:cNvPr id="15" name="TextBox 8"/>
          <p:cNvSpPr txBox="1"/>
          <p:nvPr/>
        </p:nvSpPr>
        <p:spPr>
          <a:xfrm>
            <a:off x="7668344" y="5517230"/>
            <a:ext cx="72008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200" b="1" dirty="0" smtClean="0">
                <a:latin typeface="Times New Roman" pitchFamily="18" charset="0"/>
                <a:cs typeface="Times New Roman" pitchFamily="18" charset="0"/>
              </a:rPr>
              <a:t>0,0%</a:t>
            </a:r>
            <a:endParaRPr lang="ru-RU"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273962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2508" y="2676272"/>
            <a:ext cx="2598677" cy="1031824"/>
          </a:xfrm>
        </p:spPr>
        <p:txBody>
          <a:bodyPr>
            <a:noAutofit/>
          </a:bodyPr>
          <a:lstStyle/>
          <a:p>
            <a:pPr algn="ctr">
              <a:lnSpc>
                <a:spcPct val="100000"/>
              </a:lnSpc>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Расходы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бюджета</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0" y="12003"/>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vaschenkoev\Desktop\2016\примеры\Новая папка\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446" y="137156"/>
            <a:ext cx="1877346" cy="9875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9552" y="1044025"/>
            <a:ext cx="2560664" cy="584775"/>
          </a:xfrm>
          <a:prstGeom prst="rect">
            <a:avLst/>
          </a:prstGeom>
        </p:spPr>
        <p:txBody>
          <a:bodyPr vert="horz" lIns="91440" tIns="45720" rIns="91440" bIns="45720" rtlCol="0" anchor="ctr">
            <a:noAutofit/>
          </a:bodyPr>
          <a:lstStyle>
            <a:defPPr>
              <a:defRPr lang="ru-RU"/>
            </a:defPPr>
            <a:lvl1pPr algn="ctr">
              <a:spcBef>
                <a:spcPct val="0"/>
              </a:spcBef>
              <a:buNone/>
              <a:defRPr sz="1200" b="1">
                <a:ln w="10541" cmpd="sng">
                  <a:solidFill>
                    <a:schemeClr val="accent5">
                      <a:lumMod val="75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a:t>Общегосударственные вопросы</a:t>
            </a:r>
          </a:p>
        </p:txBody>
      </p:sp>
      <p:pic>
        <p:nvPicPr>
          <p:cNvPr id="1027" name="Picture 3" descr="C:\Users\vaschenkoev\Desktop\2016\примеры\Новая папка\2.08_Зенитчики_ЧФ_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521" y="116632"/>
            <a:ext cx="1906503" cy="10349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1334" y="1044025"/>
            <a:ext cx="2132796" cy="584775"/>
          </a:xfrm>
          <a:prstGeom prst="rect">
            <a:avLst/>
          </a:prstGeom>
        </p:spPr>
        <p:txBody>
          <a:bodyPr vert="horz" lIns="91440" tIns="45720" rIns="91440" bIns="45720" rtlCol="0" anchor="ctr">
            <a:noAutofit/>
          </a:bodyPr>
          <a:lstStyle>
            <a:defPPr>
              <a:defRPr lang="ru-RU"/>
            </a:defPPr>
            <a:lvl1pPr algn="ctr">
              <a:spcBef>
                <a:spcPct val="0"/>
              </a:spcBef>
              <a:buNone/>
              <a:defRPr sz="1200" b="1">
                <a:ln w="10541" cmpd="sng">
                  <a:solidFill>
                    <a:schemeClr val="accent5">
                      <a:lumMod val="75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a:t>Национальная </a:t>
            </a:r>
            <a:br>
              <a:rPr lang="ru-RU" dirty="0"/>
            </a:br>
            <a:r>
              <a:rPr lang="ru-RU" dirty="0"/>
              <a:t>оборона</a:t>
            </a:r>
          </a:p>
        </p:txBody>
      </p:sp>
      <p:pic>
        <p:nvPicPr>
          <p:cNvPr id="1030" name="Picture 6" descr="https://yasnonews.ru/upload/iblock/844/8446e0df1cfe4b052a627f44b7d07cff.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1547" y="98458"/>
            <a:ext cx="1894709" cy="10262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41597" y="1246032"/>
            <a:ext cx="2194008" cy="584775"/>
          </a:xfrm>
          <a:prstGeom prst="rect">
            <a:avLst/>
          </a:prstGeom>
        </p:spPr>
        <p:txBody>
          <a:bodyPr vert="horz" lIns="91440" tIns="45720" rIns="91440" bIns="45720" rtlCol="0" anchor="ctr">
            <a:noAutofit/>
          </a:bodyPr>
          <a:lstStyle>
            <a:defPPr>
              <a:defRPr lang="ru-RU"/>
            </a:defPPr>
            <a:lvl1pPr algn="ctr">
              <a:spcBef>
                <a:spcPct val="0"/>
              </a:spcBef>
              <a:buNone/>
              <a:defRPr sz="1200" b="1">
                <a:ln w="10541" cmpd="sng">
                  <a:solidFill>
                    <a:schemeClr val="accent5">
                      <a:lumMod val="75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a:t>Национальная </a:t>
            </a:r>
            <a:br>
              <a:rPr lang="ru-RU" dirty="0"/>
            </a:br>
            <a:r>
              <a:rPr lang="ru-RU" dirty="0"/>
              <a:t>безопасность и правоохранительная </a:t>
            </a:r>
            <a:r>
              <a:rPr lang="ru-RU" dirty="0" smtClean="0"/>
              <a:t/>
            </a:r>
            <a:br>
              <a:rPr lang="ru-RU" dirty="0" smtClean="0"/>
            </a:br>
            <a:r>
              <a:rPr lang="ru-RU" dirty="0" smtClean="0"/>
              <a:t>деятельность</a:t>
            </a:r>
            <a:endParaRPr lang="ru-RU" dirty="0"/>
          </a:p>
        </p:txBody>
      </p:sp>
      <p:sp>
        <p:nvSpPr>
          <p:cNvPr id="15" name="TextBox 14"/>
          <p:cNvSpPr txBox="1"/>
          <p:nvPr/>
        </p:nvSpPr>
        <p:spPr>
          <a:xfrm>
            <a:off x="-36512" y="4725144"/>
            <a:ext cx="2560664"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Национальная экономика</a:t>
            </a:r>
          </a:p>
        </p:txBody>
      </p:sp>
      <p:sp>
        <p:nvSpPr>
          <p:cNvPr id="16" name="TextBox 15"/>
          <p:cNvSpPr txBox="1"/>
          <p:nvPr/>
        </p:nvSpPr>
        <p:spPr>
          <a:xfrm>
            <a:off x="-48635" y="6301386"/>
            <a:ext cx="2560664"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Жилищно-коммунальное хозяйство</a:t>
            </a:r>
          </a:p>
        </p:txBody>
      </p:sp>
      <p:sp>
        <p:nvSpPr>
          <p:cNvPr id="17" name="TextBox 16"/>
          <p:cNvSpPr txBox="1"/>
          <p:nvPr/>
        </p:nvSpPr>
        <p:spPr>
          <a:xfrm>
            <a:off x="4283968" y="6301386"/>
            <a:ext cx="2560664"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Обслуживание муниципального долга</a:t>
            </a:r>
          </a:p>
        </p:txBody>
      </p:sp>
      <p:sp>
        <p:nvSpPr>
          <p:cNvPr id="18" name="TextBox 17"/>
          <p:cNvSpPr txBox="1"/>
          <p:nvPr/>
        </p:nvSpPr>
        <p:spPr>
          <a:xfrm>
            <a:off x="6645654" y="4500409"/>
            <a:ext cx="2881521"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Культура, кинематография</a:t>
            </a:r>
          </a:p>
        </p:txBody>
      </p:sp>
      <p:sp>
        <p:nvSpPr>
          <p:cNvPr id="19" name="TextBox 18"/>
          <p:cNvSpPr txBox="1"/>
          <p:nvPr/>
        </p:nvSpPr>
        <p:spPr>
          <a:xfrm>
            <a:off x="-108520" y="2844225"/>
            <a:ext cx="2560664"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Социальная политика</a:t>
            </a:r>
          </a:p>
        </p:txBody>
      </p:sp>
      <p:sp>
        <p:nvSpPr>
          <p:cNvPr id="20" name="TextBox 19"/>
          <p:cNvSpPr txBox="1"/>
          <p:nvPr/>
        </p:nvSpPr>
        <p:spPr>
          <a:xfrm>
            <a:off x="7094008" y="6262422"/>
            <a:ext cx="1936434" cy="662701"/>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Средства массовой информации</a:t>
            </a:r>
          </a:p>
        </p:txBody>
      </p:sp>
      <p:sp>
        <p:nvSpPr>
          <p:cNvPr id="21" name="TextBox 20"/>
          <p:cNvSpPr txBox="1"/>
          <p:nvPr/>
        </p:nvSpPr>
        <p:spPr>
          <a:xfrm>
            <a:off x="7396840" y="2844225"/>
            <a:ext cx="1495640"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Образование</a:t>
            </a:r>
          </a:p>
        </p:txBody>
      </p:sp>
      <p:sp>
        <p:nvSpPr>
          <p:cNvPr id="22" name="TextBox 21"/>
          <p:cNvSpPr txBox="1"/>
          <p:nvPr/>
        </p:nvSpPr>
        <p:spPr>
          <a:xfrm>
            <a:off x="2267744" y="6300609"/>
            <a:ext cx="2560664"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Межбюджетные </a:t>
            </a:r>
            <a:br>
              <a:rPr lang="ru-RU" sz="1200" dirty="0" smtClean="0">
                <a:ln w="10541" cmpd="sng">
                  <a:solidFill>
                    <a:schemeClr val="accent5">
                      <a:lumMod val="75000"/>
                    </a:schemeClr>
                  </a:solidFill>
                  <a:prstDash val="solid"/>
                </a:ln>
              </a:rPr>
            </a:br>
            <a:r>
              <a:rPr lang="ru-RU" sz="1200" dirty="0" smtClean="0">
                <a:ln w="10541" cmpd="sng">
                  <a:solidFill>
                    <a:schemeClr val="accent5">
                      <a:lumMod val="75000"/>
                    </a:schemeClr>
                  </a:solidFill>
                  <a:prstDash val="solid"/>
                </a:ln>
              </a:rPr>
              <a:t>трансферты</a:t>
            </a:r>
          </a:p>
        </p:txBody>
      </p:sp>
      <p:sp>
        <p:nvSpPr>
          <p:cNvPr id="23" name="TextBox 22"/>
          <p:cNvSpPr txBox="1"/>
          <p:nvPr/>
        </p:nvSpPr>
        <p:spPr>
          <a:xfrm>
            <a:off x="7082637" y="1196752"/>
            <a:ext cx="2007557" cy="584775"/>
          </a:xfrm>
          <a:prstGeom prst="rect">
            <a:avLst/>
          </a:prstGeom>
        </p:spPr>
        <p:txBody>
          <a:bodyPr vert="horz" lIns="91440" tIns="45720" rIns="91440" bIns="45720" rtlCol="0" anchor="ctr">
            <a:noAutofit/>
          </a:bodyPr>
          <a:lstStyle>
            <a:defPPr>
              <a:defRPr lang="en-US"/>
            </a:defPPr>
            <a:lvl1pPr algn="ctr">
              <a:spcBef>
                <a:spcPct val="0"/>
              </a:spcBef>
              <a:buNone/>
              <a:defRPr sz="1600" b="1">
                <a:ln w="10541" cmpd="sng">
                  <a:solidFill>
                    <a:schemeClr val="accent1">
                      <a:shade val="88000"/>
                      <a:satMod val="110000"/>
                    </a:schemeClr>
                  </a:solidFill>
                  <a:prstDash val="solid"/>
                </a:ln>
                <a:solidFill>
                  <a:schemeClr val="accent4">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200" dirty="0" smtClean="0">
                <a:ln w="10541" cmpd="sng">
                  <a:solidFill>
                    <a:schemeClr val="accent5">
                      <a:lumMod val="75000"/>
                    </a:schemeClr>
                  </a:solidFill>
                  <a:prstDash val="solid"/>
                </a:ln>
              </a:rPr>
              <a:t>Физическая культура </a:t>
            </a:r>
            <a:br>
              <a:rPr lang="ru-RU" sz="1200" dirty="0" smtClean="0">
                <a:ln w="10541" cmpd="sng">
                  <a:solidFill>
                    <a:schemeClr val="accent5">
                      <a:lumMod val="75000"/>
                    </a:schemeClr>
                  </a:solidFill>
                  <a:prstDash val="solid"/>
                </a:ln>
              </a:rPr>
            </a:br>
            <a:r>
              <a:rPr lang="ru-RU" sz="1200" dirty="0" smtClean="0">
                <a:ln w="10541" cmpd="sng">
                  <a:solidFill>
                    <a:schemeClr val="accent5">
                      <a:lumMod val="75000"/>
                    </a:schemeClr>
                  </a:solidFill>
                  <a:prstDash val="solid"/>
                </a:ln>
              </a:rPr>
              <a:t>и спорт</a:t>
            </a:r>
          </a:p>
        </p:txBody>
      </p:sp>
      <p:pic>
        <p:nvPicPr>
          <p:cNvPr id="1032" name="Picture 8" descr="C:\Users\vaschenkoev\Desktop\2016\примеры\Новая папка\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1588" y="1638985"/>
            <a:ext cx="2057300" cy="13695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vaschenkoev\Desktop\2016\примеры\Новая папка\cms-image-00000683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35605" y="3501008"/>
            <a:ext cx="1994837" cy="115725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vaschenkoev\Desktop\2016\примеры\Новая папка\studenty-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5605" y="1781528"/>
            <a:ext cx="1943882" cy="122703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vaschenkoev\Desktop\2016\примеры\Новая папка\fotopreview.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4008" y="5082263"/>
            <a:ext cx="1936434" cy="125321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vaschenkoev\Desktop\2016\примеры\Новая папка\6510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3307" y="137156"/>
            <a:ext cx="1926180" cy="111664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vaschenkoev\Desktop\2016\примеры\Новая папка\veksel-v-ustavnom-kapital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21847" y="5229200"/>
            <a:ext cx="1794369" cy="115569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vaschenkoev\Desktop\2016\примеры\Новая папка\gkx.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4507" y="5229200"/>
            <a:ext cx="2033237" cy="103107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vaschenkoev\Desktop\2016\примеры\Новая папка\a69b98fae5d1f1058bf5e10046af7e7d.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34507" y="3429000"/>
            <a:ext cx="1994381" cy="145377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Users\vaschenkoev\Desktop\2016\примеры\Новая папка\10_dbdafd12873a46369d542215e4461487.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24960" y="5229200"/>
            <a:ext cx="1731973" cy="115569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Users\vaschenkoev\Desktop\2016\примеры\Новая папка\008378-glossy-waxed-wood-icon-arrows-arrowhead2-righ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78810" y="3136612"/>
            <a:ext cx="474812" cy="4748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3" descr="C:\Users\vaschenkoev\Desktop\2016\примеры\Новая папка\008378-glossy-waxed-wood-icon-arrows-arrowhead2-righ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4447139" y="4226111"/>
            <a:ext cx="474812" cy="47481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3" descr="C:\Users\vaschenkoev\Desktop\2016\примеры\Новая папка\008378-glossy-waxed-wood-icon-arrows-arrowhead2-righ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0800000">
            <a:off x="2512029" y="3207430"/>
            <a:ext cx="474812" cy="4748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3" descr="C:\Users\vaschenkoev\Desktop\2016\примеры\Новая папка\008378-glossy-waxed-wood-icon-arrows-arrowhead2-right.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a:off x="4360058" y="1895450"/>
            <a:ext cx="474812" cy="47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98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0" y="12003"/>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Заголовок 1"/>
          <p:cNvSpPr>
            <a:spLocks noGrp="1"/>
          </p:cNvSpPr>
          <p:nvPr>
            <p:ph type="title"/>
          </p:nvPr>
        </p:nvSpPr>
        <p:spPr>
          <a:xfrm>
            <a:off x="793945" y="-27384"/>
            <a:ext cx="8208913" cy="572084"/>
          </a:xfrm>
        </p:spPr>
        <p:txBody>
          <a:bodyPr vert="horz" lIns="91440" tIns="45720" rIns="91440" bIns="45720" rtlCol="0" anchor="b">
            <a:noAutofit/>
          </a:bodyPr>
          <a:lstStyle/>
          <a:p>
            <a:pPr algn="ctr">
              <a:lnSpc>
                <a:spcPct val="100000"/>
              </a:lnSpc>
            </a:pP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Функциональная структура расходов, млн. руб.</a:t>
            </a:r>
          </a:p>
        </p:txBody>
      </p:sp>
      <p:grpSp>
        <p:nvGrpSpPr>
          <p:cNvPr id="5" name="Группа 4"/>
          <p:cNvGrpSpPr/>
          <p:nvPr/>
        </p:nvGrpSpPr>
        <p:grpSpPr>
          <a:xfrm>
            <a:off x="815530" y="680214"/>
            <a:ext cx="8172208" cy="368729"/>
            <a:chOff x="827584" y="836712"/>
            <a:chExt cx="8172208" cy="368729"/>
          </a:xfrm>
        </p:grpSpPr>
        <p:sp>
          <p:nvSpPr>
            <p:cNvPr id="11" name="TextBox 10"/>
            <p:cNvSpPr txBox="1"/>
            <p:nvPr/>
          </p:nvSpPr>
          <p:spPr>
            <a:xfrm>
              <a:off x="827584" y="83671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chemeClr val="accent5">
                        <a:lumMod val="75000"/>
                      </a:schemeClr>
                    </a:solidFill>
                    <a:prstDash val="solid"/>
                  </a:ln>
                </a:rPr>
                <a:t>2020 год</a:t>
              </a:r>
              <a:endParaRPr lang="ru-RU" dirty="0">
                <a:ln w="10541" cmpd="sng">
                  <a:solidFill>
                    <a:schemeClr val="accent5">
                      <a:lumMod val="75000"/>
                    </a:schemeClr>
                  </a:solidFill>
                  <a:prstDash val="solid"/>
                </a:ln>
              </a:endParaRPr>
            </a:p>
          </p:txBody>
        </p:sp>
        <p:sp>
          <p:nvSpPr>
            <p:cNvPr id="12" name="TextBox 11"/>
            <p:cNvSpPr txBox="1"/>
            <p:nvPr/>
          </p:nvSpPr>
          <p:spPr>
            <a:xfrm>
              <a:off x="2083210" y="85440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chemeClr val="accent5">
                        <a:lumMod val="75000"/>
                      </a:schemeClr>
                    </a:solidFill>
                    <a:prstDash val="solid"/>
                  </a:ln>
                </a:rPr>
                <a:t>2021 год</a:t>
              </a:r>
              <a:endParaRPr lang="ru-RU" dirty="0">
                <a:ln w="10541" cmpd="sng">
                  <a:solidFill>
                    <a:schemeClr val="accent5">
                      <a:lumMod val="75000"/>
                    </a:schemeClr>
                  </a:solidFill>
                  <a:prstDash val="solid"/>
                </a:ln>
              </a:endParaRPr>
            </a:p>
          </p:txBody>
        </p:sp>
        <p:sp>
          <p:nvSpPr>
            <p:cNvPr id="13" name="TextBox 12"/>
            <p:cNvSpPr txBox="1"/>
            <p:nvPr/>
          </p:nvSpPr>
          <p:spPr>
            <a:xfrm>
              <a:off x="3275856" y="85440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chemeClr val="accent5">
                        <a:lumMod val="75000"/>
                      </a:schemeClr>
                    </a:solidFill>
                    <a:prstDash val="solid"/>
                  </a:ln>
                </a:rPr>
                <a:t>2022 год</a:t>
              </a:r>
              <a:endParaRPr lang="ru-RU" dirty="0">
                <a:ln w="10541" cmpd="sng">
                  <a:solidFill>
                    <a:schemeClr val="accent5">
                      <a:lumMod val="75000"/>
                    </a:schemeClr>
                  </a:solidFill>
                  <a:prstDash val="solid"/>
                </a:ln>
              </a:endParaRPr>
            </a:p>
          </p:txBody>
        </p:sp>
        <p:sp>
          <p:nvSpPr>
            <p:cNvPr id="78" name="TextBox 77"/>
            <p:cNvSpPr txBox="1"/>
            <p:nvPr/>
          </p:nvSpPr>
          <p:spPr>
            <a:xfrm>
              <a:off x="5376142" y="84919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chemeClr val="accent5">
                        <a:lumMod val="75000"/>
                      </a:schemeClr>
                    </a:solidFill>
                    <a:prstDash val="solid"/>
                  </a:ln>
                </a:rPr>
                <a:t>2020 год</a:t>
              </a:r>
              <a:endParaRPr lang="ru-RU" dirty="0">
                <a:ln w="10541" cmpd="sng">
                  <a:solidFill>
                    <a:schemeClr val="accent5">
                      <a:lumMod val="75000"/>
                    </a:schemeClr>
                  </a:solidFill>
                  <a:prstDash val="solid"/>
                </a:ln>
              </a:endParaRPr>
            </a:p>
          </p:txBody>
        </p:sp>
        <p:sp>
          <p:nvSpPr>
            <p:cNvPr id="79" name="TextBox 78"/>
            <p:cNvSpPr txBox="1"/>
            <p:nvPr/>
          </p:nvSpPr>
          <p:spPr>
            <a:xfrm>
              <a:off x="6631768" y="866887"/>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chemeClr val="accent5">
                        <a:lumMod val="75000"/>
                      </a:schemeClr>
                    </a:solidFill>
                    <a:prstDash val="solid"/>
                  </a:ln>
                </a:rPr>
                <a:t>2021 год</a:t>
              </a:r>
              <a:endParaRPr lang="ru-RU" dirty="0">
                <a:ln w="10541" cmpd="sng">
                  <a:solidFill>
                    <a:schemeClr val="accent5">
                      <a:lumMod val="75000"/>
                    </a:schemeClr>
                  </a:solidFill>
                  <a:prstDash val="solid"/>
                </a:ln>
              </a:endParaRPr>
            </a:p>
          </p:txBody>
        </p:sp>
        <p:sp>
          <p:nvSpPr>
            <p:cNvPr id="80" name="TextBox 79"/>
            <p:cNvSpPr txBox="1"/>
            <p:nvPr/>
          </p:nvSpPr>
          <p:spPr>
            <a:xfrm>
              <a:off x="7824414" y="866887"/>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chemeClr val="accent5">
                        <a:lumMod val="75000"/>
                      </a:schemeClr>
                    </a:solidFill>
                    <a:prstDash val="solid"/>
                  </a:ln>
                </a:rPr>
                <a:t>2022 год</a:t>
              </a:r>
              <a:endParaRPr lang="ru-RU" dirty="0">
                <a:ln w="10541" cmpd="sng">
                  <a:solidFill>
                    <a:schemeClr val="accent5">
                      <a:lumMod val="75000"/>
                    </a:schemeClr>
                  </a:solidFill>
                  <a:prstDash val="solid"/>
                </a:ln>
              </a:endParaRPr>
            </a:p>
          </p:txBody>
        </p:sp>
      </p:grpSp>
      <p:sp>
        <p:nvSpPr>
          <p:cNvPr id="10" name="TextBox 9"/>
          <p:cNvSpPr txBox="1"/>
          <p:nvPr/>
        </p:nvSpPr>
        <p:spPr>
          <a:xfrm>
            <a:off x="880916" y="1040406"/>
            <a:ext cx="390710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chemeClr val="tx2">
                      <a:lumMod val="60000"/>
                      <a:lumOff val="40000"/>
                    </a:schemeClr>
                  </a:solidFill>
                  <a:prstDash val="solid"/>
                </a:ln>
              </a:rPr>
              <a:t>Общегосударственные вопросы </a:t>
            </a:r>
            <a:endParaRPr lang="ru-RU" sz="1400" dirty="0">
              <a:ln w="10541" cmpd="sng">
                <a:solidFill>
                  <a:schemeClr val="tx2">
                    <a:lumMod val="60000"/>
                    <a:lumOff val="40000"/>
                  </a:schemeClr>
                </a:solidFill>
                <a:prstDash val="solid"/>
              </a:ln>
            </a:endParaRPr>
          </a:p>
        </p:txBody>
      </p:sp>
      <p:sp>
        <p:nvSpPr>
          <p:cNvPr id="18" name="TextBox 17"/>
          <p:cNvSpPr txBox="1"/>
          <p:nvPr/>
        </p:nvSpPr>
        <p:spPr>
          <a:xfrm>
            <a:off x="962262" y="3550033"/>
            <a:ext cx="3907108" cy="338554"/>
          </a:xfrm>
          <a:prstGeom prst="rect">
            <a:avLst/>
          </a:prstGeom>
        </p:spPr>
        <p:txBody>
          <a:bodyPr vert="horz" lIns="91440" tIns="45720" rIns="91440" bIns="45720" rtlCol="0" anchor="ctr">
            <a:noAutofit/>
          </a:bodyPr>
          <a:lstStyle>
            <a:defPPr>
              <a:defRPr lang="ru-RU"/>
            </a:defPPr>
            <a:lvl1pPr>
              <a:spcBef>
                <a:spcPct val="0"/>
              </a:spcBef>
              <a:defRPr sz="1600" b="1">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a:t>Национальная </a:t>
            </a:r>
            <a:r>
              <a:rPr lang="ru-RU" sz="1400" dirty="0" smtClean="0"/>
              <a:t>экономика</a:t>
            </a:r>
            <a:endParaRPr lang="ru-RU" sz="1400" dirty="0"/>
          </a:p>
        </p:txBody>
      </p:sp>
      <p:sp>
        <p:nvSpPr>
          <p:cNvPr id="19" name="TextBox 18"/>
          <p:cNvSpPr txBox="1"/>
          <p:nvPr/>
        </p:nvSpPr>
        <p:spPr>
          <a:xfrm>
            <a:off x="948350" y="4425293"/>
            <a:ext cx="390710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chemeClr val="tx2">
                      <a:lumMod val="60000"/>
                      <a:lumOff val="40000"/>
                    </a:schemeClr>
                  </a:solidFill>
                  <a:prstDash val="solid"/>
                </a:ln>
              </a:rPr>
              <a:t>Жилищно-коммунальное хозяйство</a:t>
            </a:r>
            <a:endParaRPr lang="ru-RU" sz="1400" dirty="0">
              <a:ln w="10541" cmpd="sng">
                <a:solidFill>
                  <a:schemeClr val="tx2">
                    <a:lumMod val="60000"/>
                    <a:lumOff val="40000"/>
                  </a:schemeClr>
                </a:solidFill>
                <a:prstDash val="solid"/>
              </a:ln>
            </a:endParaRPr>
          </a:p>
        </p:txBody>
      </p:sp>
      <p:sp>
        <p:nvSpPr>
          <p:cNvPr id="27" name="TextBox 26"/>
          <p:cNvSpPr txBox="1"/>
          <p:nvPr/>
        </p:nvSpPr>
        <p:spPr>
          <a:xfrm>
            <a:off x="891729" y="136686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335,0</a:t>
            </a:r>
            <a:endParaRPr lang="ru-RU" dirty="0">
              <a:ln w="10541" cmpd="sng">
                <a:solidFill>
                  <a:srgbClr val="0070C0"/>
                </a:solidFill>
                <a:prstDash val="solid"/>
              </a:ln>
            </a:endParaRPr>
          </a:p>
        </p:txBody>
      </p:sp>
      <p:sp>
        <p:nvSpPr>
          <p:cNvPr id="28" name="TextBox 27"/>
          <p:cNvSpPr txBox="1"/>
          <p:nvPr/>
        </p:nvSpPr>
        <p:spPr>
          <a:xfrm>
            <a:off x="1889028" y="136686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289,8</a:t>
            </a:r>
            <a:endParaRPr lang="ru-RU" dirty="0">
              <a:ln w="10541" cmpd="sng">
                <a:solidFill>
                  <a:srgbClr val="0070C0"/>
                </a:solidFill>
                <a:prstDash val="solid"/>
              </a:ln>
            </a:endParaRPr>
          </a:p>
        </p:txBody>
      </p:sp>
      <p:sp>
        <p:nvSpPr>
          <p:cNvPr id="29" name="TextBox 28"/>
          <p:cNvSpPr txBox="1"/>
          <p:nvPr/>
        </p:nvSpPr>
        <p:spPr>
          <a:xfrm>
            <a:off x="2897140" y="136686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289,8</a:t>
            </a:r>
            <a:endParaRPr lang="ru-RU" dirty="0">
              <a:ln w="10541" cmpd="sng">
                <a:solidFill>
                  <a:srgbClr val="0070C0"/>
                </a:solidFill>
                <a:prstDash val="solid"/>
              </a:ln>
            </a:endParaRPr>
          </a:p>
        </p:txBody>
      </p:sp>
      <p:pic>
        <p:nvPicPr>
          <p:cNvPr id="2050" name="Picture 2" descr="C:\Users\vaschenkoev\Desktop\2016\примеры\Новая папка\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83" y="1109946"/>
            <a:ext cx="756937" cy="53780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009572" y="3894808"/>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212,6</a:t>
            </a:r>
            <a:endParaRPr lang="ru-RU" dirty="0">
              <a:ln w="10541" cmpd="sng">
                <a:solidFill>
                  <a:srgbClr val="0070C0"/>
                </a:solidFill>
                <a:prstDash val="solid"/>
              </a:ln>
            </a:endParaRPr>
          </a:p>
        </p:txBody>
      </p:sp>
      <p:sp>
        <p:nvSpPr>
          <p:cNvPr id="32" name="TextBox 31"/>
          <p:cNvSpPr txBox="1"/>
          <p:nvPr/>
        </p:nvSpPr>
        <p:spPr>
          <a:xfrm>
            <a:off x="1926380" y="390784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410,9</a:t>
            </a:r>
            <a:endParaRPr lang="ru-RU" dirty="0">
              <a:ln w="10541" cmpd="sng">
                <a:solidFill>
                  <a:srgbClr val="0070C0"/>
                </a:solidFill>
                <a:prstDash val="solid"/>
              </a:ln>
            </a:endParaRPr>
          </a:p>
        </p:txBody>
      </p:sp>
      <p:sp>
        <p:nvSpPr>
          <p:cNvPr id="33" name="TextBox 32"/>
          <p:cNvSpPr txBox="1"/>
          <p:nvPr/>
        </p:nvSpPr>
        <p:spPr>
          <a:xfrm>
            <a:off x="2964573" y="389508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1 089,3</a:t>
            </a:r>
            <a:endParaRPr lang="ru-RU" dirty="0">
              <a:ln w="10541" cmpd="sng">
                <a:solidFill>
                  <a:srgbClr val="0070C0"/>
                </a:solidFill>
                <a:prstDash val="solid"/>
              </a:ln>
            </a:endParaRPr>
          </a:p>
        </p:txBody>
      </p:sp>
      <p:grpSp>
        <p:nvGrpSpPr>
          <p:cNvPr id="4" name="Группа 3"/>
          <p:cNvGrpSpPr/>
          <p:nvPr/>
        </p:nvGrpSpPr>
        <p:grpSpPr>
          <a:xfrm>
            <a:off x="899592" y="1755115"/>
            <a:ext cx="3930358" cy="692962"/>
            <a:chOff x="899592" y="2032687"/>
            <a:chExt cx="3930358" cy="692962"/>
          </a:xfrm>
        </p:grpSpPr>
        <p:sp>
          <p:nvSpPr>
            <p:cNvPr id="34" name="TextBox 33"/>
            <p:cNvSpPr txBox="1"/>
            <p:nvPr/>
          </p:nvSpPr>
          <p:spPr>
            <a:xfrm>
              <a:off x="922842" y="2032687"/>
              <a:ext cx="3907108" cy="338554"/>
            </a:xfrm>
            <a:prstGeom prst="rect">
              <a:avLst/>
            </a:prstGeom>
          </p:spPr>
          <p:txBody>
            <a:bodyPr vert="horz" lIns="91440" tIns="45720" rIns="91440" bIns="45720" rtlCol="0" anchor="ctr">
              <a:noAutofit/>
            </a:bodyPr>
            <a:lstStyle>
              <a:defPPr>
                <a:defRPr lang="ru-RU"/>
              </a:defPPr>
              <a:lvl1pPr>
                <a:spcBef>
                  <a:spcPct val="0"/>
                </a:spcBef>
                <a:defRPr sz="1600" b="1">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a:t>Национальная </a:t>
              </a:r>
              <a:r>
                <a:rPr lang="ru-RU" sz="1400" dirty="0" smtClean="0"/>
                <a:t>оборона</a:t>
              </a:r>
              <a:endParaRPr lang="ru-RU" sz="1400" dirty="0"/>
            </a:p>
          </p:txBody>
        </p:sp>
        <p:sp>
          <p:nvSpPr>
            <p:cNvPr id="35" name="TextBox 34"/>
            <p:cNvSpPr txBox="1"/>
            <p:nvPr/>
          </p:nvSpPr>
          <p:spPr>
            <a:xfrm>
              <a:off x="899592" y="238599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0,3</a:t>
              </a:r>
              <a:endParaRPr lang="ru-RU" dirty="0">
                <a:ln w="10541" cmpd="sng">
                  <a:solidFill>
                    <a:srgbClr val="0070C0"/>
                  </a:solidFill>
                  <a:prstDash val="solid"/>
                </a:ln>
              </a:endParaRPr>
            </a:p>
          </p:txBody>
        </p:sp>
        <p:sp>
          <p:nvSpPr>
            <p:cNvPr id="36" name="TextBox 35"/>
            <p:cNvSpPr txBox="1"/>
            <p:nvPr/>
          </p:nvSpPr>
          <p:spPr>
            <a:xfrm>
              <a:off x="1926380" y="2371241"/>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0,2</a:t>
              </a:r>
              <a:endParaRPr lang="ru-RU" dirty="0">
                <a:ln w="10541" cmpd="sng">
                  <a:solidFill>
                    <a:srgbClr val="0070C0"/>
                  </a:solidFill>
                  <a:prstDash val="solid"/>
                </a:ln>
              </a:endParaRPr>
            </a:p>
          </p:txBody>
        </p:sp>
        <p:sp>
          <p:nvSpPr>
            <p:cNvPr id="37" name="TextBox 36"/>
            <p:cNvSpPr txBox="1"/>
            <p:nvPr/>
          </p:nvSpPr>
          <p:spPr>
            <a:xfrm>
              <a:off x="2915816" y="238709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0,1</a:t>
              </a:r>
              <a:endParaRPr lang="ru-RU" dirty="0">
                <a:ln w="10541" cmpd="sng">
                  <a:solidFill>
                    <a:srgbClr val="0070C0"/>
                  </a:solidFill>
                  <a:prstDash val="solid"/>
                </a:ln>
              </a:endParaRPr>
            </a:p>
          </p:txBody>
        </p:sp>
      </p:grpSp>
      <p:pic>
        <p:nvPicPr>
          <p:cNvPr id="2054" name="Picture 6" descr="C:\Users\vaschenkoev\Desktop\2016\примеры\Новая папка\depositphotos_3433624-Shield-wing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16" y="1880134"/>
            <a:ext cx="756937" cy="57600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891729" y="2688508"/>
            <a:ext cx="3907108" cy="338554"/>
          </a:xfrm>
          <a:prstGeom prst="rect">
            <a:avLst/>
          </a:prstGeom>
        </p:spPr>
        <p:txBody>
          <a:bodyPr vert="horz" lIns="91440" tIns="45720" rIns="91440" bIns="45720" rtlCol="0" anchor="ctr">
            <a:noAutofit/>
          </a:bodyPr>
          <a:lstStyle>
            <a:defPPr>
              <a:defRPr lang="ru-RU"/>
            </a:defPPr>
            <a:lvl1pPr>
              <a:spcBef>
                <a:spcPct val="0"/>
              </a:spcBef>
              <a:defRPr sz="1600" b="1">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a:t>Национальная </a:t>
            </a:r>
            <a:r>
              <a:rPr lang="ru-RU" sz="1400" dirty="0" smtClean="0"/>
              <a:t>безопасность и правоохранительная деятельность</a:t>
            </a:r>
            <a:endParaRPr lang="ru-RU" sz="1400" dirty="0"/>
          </a:p>
        </p:txBody>
      </p:sp>
      <p:sp>
        <p:nvSpPr>
          <p:cNvPr id="43" name="TextBox 42"/>
          <p:cNvSpPr txBox="1"/>
          <p:nvPr/>
        </p:nvSpPr>
        <p:spPr>
          <a:xfrm>
            <a:off x="930884" y="3119401"/>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13,0</a:t>
            </a:r>
            <a:endParaRPr lang="ru-RU" dirty="0">
              <a:ln w="10541" cmpd="sng">
                <a:solidFill>
                  <a:srgbClr val="0070C0"/>
                </a:solidFill>
                <a:prstDash val="solid"/>
              </a:ln>
            </a:endParaRPr>
          </a:p>
        </p:txBody>
      </p:sp>
      <p:sp>
        <p:nvSpPr>
          <p:cNvPr id="44" name="TextBox 43"/>
          <p:cNvSpPr txBox="1"/>
          <p:nvPr/>
        </p:nvSpPr>
        <p:spPr>
          <a:xfrm>
            <a:off x="1956462" y="3119401"/>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12,0</a:t>
            </a:r>
            <a:endParaRPr lang="ru-RU" dirty="0">
              <a:ln w="10541" cmpd="sng">
                <a:solidFill>
                  <a:srgbClr val="0070C0"/>
                </a:solidFill>
                <a:prstDash val="solid"/>
              </a:ln>
            </a:endParaRPr>
          </a:p>
        </p:txBody>
      </p:sp>
      <p:sp>
        <p:nvSpPr>
          <p:cNvPr id="45" name="TextBox 44"/>
          <p:cNvSpPr txBox="1"/>
          <p:nvPr/>
        </p:nvSpPr>
        <p:spPr>
          <a:xfrm>
            <a:off x="2958561" y="3119401"/>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11,9</a:t>
            </a:r>
            <a:endParaRPr lang="ru-RU" dirty="0">
              <a:ln w="10541" cmpd="sng">
                <a:solidFill>
                  <a:srgbClr val="0070C0"/>
                </a:solidFill>
                <a:prstDash val="solid"/>
              </a:ln>
            </a:endParaRPr>
          </a:p>
        </p:txBody>
      </p:sp>
      <p:sp>
        <p:nvSpPr>
          <p:cNvPr id="46" name="TextBox 45"/>
          <p:cNvSpPr txBox="1"/>
          <p:nvPr/>
        </p:nvSpPr>
        <p:spPr>
          <a:xfrm>
            <a:off x="1029912" y="48074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185,3</a:t>
            </a:r>
            <a:endParaRPr lang="ru-RU" dirty="0">
              <a:ln w="10541" cmpd="sng">
                <a:solidFill>
                  <a:srgbClr val="0070C0"/>
                </a:solidFill>
                <a:prstDash val="solid"/>
              </a:ln>
            </a:endParaRPr>
          </a:p>
        </p:txBody>
      </p:sp>
      <p:sp>
        <p:nvSpPr>
          <p:cNvPr id="47" name="TextBox 46"/>
          <p:cNvSpPr txBox="1"/>
          <p:nvPr/>
        </p:nvSpPr>
        <p:spPr>
          <a:xfrm>
            <a:off x="2008947" y="48074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73,8</a:t>
            </a:r>
            <a:endParaRPr lang="ru-RU" dirty="0">
              <a:ln w="10541" cmpd="sng">
                <a:solidFill>
                  <a:srgbClr val="0070C0"/>
                </a:solidFill>
                <a:prstDash val="solid"/>
              </a:ln>
            </a:endParaRPr>
          </a:p>
        </p:txBody>
      </p:sp>
      <p:sp>
        <p:nvSpPr>
          <p:cNvPr id="48" name="TextBox 47"/>
          <p:cNvSpPr txBox="1"/>
          <p:nvPr/>
        </p:nvSpPr>
        <p:spPr>
          <a:xfrm>
            <a:off x="2966437" y="48074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13,8</a:t>
            </a:r>
            <a:endParaRPr lang="ru-RU" dirty="0">
              <a:ln w="10541" cmpd="sng">
                <a:solidFill>
                  <a:srgbClr val="0070C0"/>
                </a:solidFill>
                <a:prstDash val="solid"/>
              </a:ln>
            </a:endParaRPr>
          </a:p>
        </p:txBody>
      </p:sp>
      <p:grpSp>
        <p:nvGrpSpPr>
          <p:cNvPr id="17" name="Группа 16"/>
          <p:cNvGrpSpPr/>
          <p:nvPr/>
        </p:nvGrpSpPr>
        <p:grpSpPr>
          <a:xfrm>
            <a:off x="1003925" y="5373216"/>
            <a:ext cx="3907108" cy="721276"/>
            <a:chOff x="943586" y="5245924"/>
            <a:chExt cx="3907108" cy="721276"/>
          </a:xfrm>
        </p:grpSpPr>
        <p:sp>
          <p:nvSpPr>
            <p:cNvPr id="50" name="TextBox 49"/>
            <p:cNvSpPr txBox="1"/>
            <p:nvPr/>
          </p:nvSpPr>
          <p:spPr>
            <a:xfrm>
              <a:off x="1935892" y="562864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2 377,4</a:t>
              </a:r>
              <a:endParaRPr lang="ru-RU" dirty="0">
                <a:ln w="10541" cmpd="sng">
                  <a:solidFill>
                    <a:srgbClr val="0070C0"/>
                  </a:solidFill>
                  <a:prstDash val="solid"/>
                </a:ln>
              </a:endParaRPr>
            </a:p>
          </p:txBody>
        </p:sp>
        <p:sp>
          <p:nvSpPr>
            <p:cNvPr id="20" name="TextBox 19"/>
            <p:cNvSpPr txBox="1"/>
            <p:nvPr/>
          </p:nvSpPr>
          <p:spPr>
            <a:xfrm>
              <a:off x="943586" y="5245924"/>
              <a:ext cx="390710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chemeClr val="tx2">
                        <a:lumMod val="60000"/>
                        <a:lumOff val="40000"/>
                      </a:schemeClr>
                    </a:solidFill>
                    <a:prstDash val="solid"/>
                  </a:ln>
                </a:rPr>
                <a:t>Образование</a:t>
              </a:r>
              <a:endParaRPr lang="ru-RU" sz="1400" dirty="0">
                <a:ln w="10541" cmpd="sng">
                  <a:solidFill>
                    <a:schemeClr val="tx2">
                      <a:lumMod val="60000"/>
                      <a:lumOff val="40000"/>
                    </a:schemeClr>
                  </a:solidFill>
                  <a:prstDash val="solid"/>
                </a:ln>
              </a:endParaRPr>
            </a:p>
          </p:txBody>
        </p:sp>
        <p:sp>
          <p:nvSpPr>
            <p:cNvPr id="49" name="TextBox 48"/>
            <p:cNvSpPr txBox="1"/>
            <p:nvPr/>
          </p:nvSpPr>
          <p:spPr>
            <a:xfrm>
              <a:off x="981370" y="562864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3 567,5</a:t>
              </a:r>
              <a:endParaRPr lang="ru-RU" dirty="0">
                <a:ln w="10541" cmpd="sng">
                  <a:solidFill>
                    <a:srgbClr val="0070C0"/>
                  </a:solidFill>
                  <a:prstDash val="solid"/>
                </a:ln>
              </a:endParaRPr>
            </a:p>
          </p:txBody>
        </p:sp>
        <p:sp>
          <p:nvSpPr>
            <p:cNvPr id="51" name="TextBox 50"/>
            <p:cNvSpPr txBox="1"/>
            <p:nvPr/>
          </p:nvSpPr>
          <p:spPr>
            <a:xfrm>
              <a:off x="2934492" y="562864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2 063,8</a:t>
              </a:r>
              <a:endParaRPr lang="ru-RU" dirty="0">
                <a:ln w="10541" cmpd="sng">
                  <a:solidFill>
                    <a:srgbClr val="0070C0"/>
                  </a:solidFill>
                  <a:prstDash val="solid"/>
                </a:ln>
              </a:endParaRPr>
            </a:p>
          </p:txBody>
        </p:sp>
      </p:grpSp>
      <p:pic>
        <p:nvPicPr>
          <p:cNvPr id="2055" name="Picture 7" descr="C:\Users\vaschenkoev\Desktop\2016\примеры\Новая папка\Russia-Arctic.grey-green.E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80" y="2688508"/>
            <a:ext cx="756937" cy="5139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vaschenkoev\Desktop\2016\примеры\Новая папка\picture-of-money-bag-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46" y="3550033"/>
            <a:ext cx="756937" cy="68332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vaschenkoev\Desktop\2016\примеры\Новая папка\91020ae04bc0ec0ccf4bc681dded575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588"/>
          <a:stretch/>
        </p:blipFill>
        <p:spPr bwMode="auto">
          <a:xfrm>
            <a:off x="90293" y="4428575"/>
            <a:ext cx="756937" cy="7174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aschenkoev\Desktop\2016\примеры\Новая папка\obrazovani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45" y="5387955"/>
            <a:ext cx="756937" cy="71741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4708705" y="1146100"/>
            <a:ext cx="4900040" cy="4947196"/>
            <a:chOff x="4746661" y="1362124"/>
            <a:chExt cx="4900040" cy="4947196"/>
          </a:xfrm>
        </p:grpSpPr>
        <p:sp>
          <p:nvSpPr>
            <p:cNvPr id="21" name="TextBox 20"/>
            <p:cNvSpPr txBox="1"/>
            <p:nvPr/>
          </p:nvSpPr>
          <p:spPr>
            <a:xfrm>
              <a:off x="5670568" y="1362124"/>
              <a:ext cx="390710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chemeClr val="tx2">
                        <a:lumMod val="60000"/>
                        <a:lumOff val="40000"/>
                      </a:schemeClr>
                    </a:solidFill>
                    <a:prstDash val="solid"/>
                  </a:ln>
                </a:rPr>
                <a:t>Культура, кинематография</a:t>
              </a:r>
              <a:endParaRPr lang="ru-RU" sz="1400" dirty="0">
                <a:ln w="10541" cmpd="sng">
                  <a:solidFill>
                    <a:schemeClr val="tx2">
                      <a:lumMod val="60000"/>
                      <a:lumOff val="40000"/>
                    </a:schemeClr>
                  </a:solidFill>
                  <a:prstDash val="solid"/>
                </a:ln>
              </a:endParaRPr>
            </a:p>
          </p:txBody>
        </p:sp>
        <p:sp>
          <p:nvSpPr>
            <p:cNvPr id="22" name="TextBox 21"/>
            <p:cNvSpPr txBox="1"/>
            <p:nvPr/>
          </p:nvSpPr>
          <p:spPr>
            <a:xfrm>
              <a:off x="5739593" y="2132856"/>
              <a:ext cx="390710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chemeClr val="tx2">
                        <a:lumMod val="60000"/>
                        <a:lumOff val="40000"/>
                      </a:schemeClr>
                    </a:solidFill>
                    <a:prstDash val="solid"/>
                  </a:ln>
                </a:rPr>
                <a:t>Социальная политика</a:t>
              </a:r>
              <a:endParaRPr lang="ru-RU" sz="1400" dirty="0">
                <a:ln w="10541" cmpd="sng">
                  <a:solidFill>
                    <a:schemeClr val="tx2">
                      <a:lumMod val="60000"/>
                      <a:lumOff val="40000"/>
                    </a:schemeClr>
                  </a:solidFill>
                  <a:prstDash val="solid"/>
                </a:ln>
              </a:endParaRPr>
            </a:p>
          </p:txBody>
        </p:sp>
        <p:sp>
          <p:nvSpPr>
            <p:cNvPr id="23" name="Прямоугольник 22"/>
            <p:cNvSpPr/>
            <p:nvPr/>
          </p:nvSpPr>
          <p:spPr>
            <a:xfrm>
              <a:off x="5742576" y="2889757"/>
              <a:ext cx="3288080" cy="338554"/>
            </a:xfrm>
            <a:prstGeom prst="rect">
              <a:avLst/>
            </a:prstGeom>
          </p:spPr>
          <p:txBody>
            <a:bodyPr vert="horz" lIns="91440" tIns="45720" rIns="91440" bIns="45720" rtlCol="0" anchor="ctr">
              <a:noAutofit/>
            </a:bodyPr>
            <a:lstStyle/>
            <a:p>
              <a:pPr>
                <a:spcBef>
                  <a:spcPct val="0"/>
                </a:spcBef>
              </a:pPr>
              <a:r>
                <a:rPr lang="ru-RU" sz="1400" b="1" dirty="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Физическая культура и спорт</a:t>
              </a:r>
            </a:p>
          </p:txBody>
        </p:sp>
        <p:sp>
          <p:nvSpPr>
            <p:cNvPr id="24" name="Прямоугольник 23"/>
            <p:cNvSpPr/>
            <p:nvPr/>
          </p:nvSpPr>
          <p:spPr>
            <a:xfrm>
              <a:off x="5719594" y="3763779"/>
              <a:ext cx="3809056" cy="338554"/>
            </a:xfrm>
            <a:prstGeom prst="rect">
              <a:avLst/>
            </a:prstGeom>
          </p:spPr>
          <p:txBody>
            <a:bodyPr vert="horz" lIns="91440" tIns="45720" rIns="91440" bIns="45720" rtlCol="0" anchor="ctr">
              <a:noAutofit/>
            </a:bodyPr>
            <a:lstStyle/>
            <a:p>
              <a:pPr>
                <a:spcBef>
                  <a:spcPct val="0"/>
                </a:spcBef>
              </a:pPr>
              <a:r>
                <a:rPr lang="ru-RU" sz="1400" b="1" dirty="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Средства массовой </a:t>
              </a:r>
              <a:r>
                <a:rPr lang="ru-RU" sz="1400" b="1" dirty="0" smtClean="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информации</a:t>
              </a:r>
              <a:endParaRPr lang="ru-RU" sz="1400" b="1" dirty="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endParaRPr>
            </a:p>
          </p:txBody>
        </p:sp>
        <p:sp>
          <p:nvSpPr>
            <p:cNvPr id="25" name="Прямоугольник 24"/>
            <p:cNvSpPr/>
            <p:nvPr/>
          </p:nvSpPr>
          <p:spPr>
            <a:xfrm>
              <a:off x="5670568" y="4808050"/>
              <a:ext cx="3802650" cy="338554"/>
            </a:xfrm>
            <a:prstGeom prst="rect">
              <a:avLst/>
            </a:prstGeom>
          </p:spPr>
          <p:txBody>
            <a:bodyPr vert="horz" lIns="91440" tIns="45720" rIns="91440" bIns="45720" rtlCol="0" anchor="ctr">
              <a:noAutofit/>
            </a:bodyPr>
            <a:lstStyle/>
            <a:p>
              <a:pPr>
                <a:spcBef>
                  <a:spcPct val="0"/>
                </a:spcBef>
              </a:pPr>
              <a:r>
                <a:rPr lang="ru-RU" sz="1400" b="1" dirty="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Обслуживание государственного </a:t>
              </a:r>
              <a:r>
                <a:rPr lang="ru-RU" sz="1400" b="1" dirty="0" smtClean="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
              </a:r>
              <a:br>
                <a:rPr lang="ru-RU" sz="1400" b="1" dirty="0" smtClean="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br>
              <a:r>
                <a:rPr lang="ru-RU" sz="1400" b="1" dirty="0" smtClean="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и </a:t>
              </a:r>
              <a:r>
                <a:rPr lang="ru-RU" sz="1400" b="1" dirty="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муниципального долга</a:t>
              </a:r>
            </a:p>
          </p:txBody>
        </p:sp>
        <p:sp>
          <p:nvSpPr>
            <p:cNvPr id="26" name="Прямоугольник 25"/>
            <p:cNvSpPr/>
            <p:nvPr/>
          </p:nvSpPr>
          <p:spPr>
            <a:xfrm>
              <a:off x="5668334" y="5658490"/>
              <a:ext cx="3366627" cy="338554"/>
            </a:xfrm>
            <a:prstGeom prst="rect">
              <a:avLst/>
            </a:prstGeom>
          </p:spPr>
          <p:txBody>
            <a:bodyPr vert="horz" lIns="91440" tIns="45720" rIns="91440" bIns="45720" rtlCol="0" anchor="ctr">
              <a:noAutofit/>
            </a:bodyPr>
            <a:lstStyle/>
            <a:p>
              <a:pPr>
                <a:spcBef>
                  <a:spcPct val="0"/>
                </a:spcBef>
              </a:pPr>
              <a:r>
                <a:rPr lang="ru-RU" sz="1400" b="1" dirty="0">
                  <a:ln w="10541" cmpd="sng">
                    <a:solidFill>
                      <a:schemeClr val="tx2">
                        <a:lumMod val="60000"/>
                        <a:lumOff val="4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rPr>
                <a:t>Межбюджетные трансферты</a:t>
              </a:r>
            </a:p>
          </p:txBody>
        </p:sp>
        <p:sp>
          <p:nvSpPr>
            <p:cNvPr id="56" name="TextBox 55"/>
            <p:cNvSpPr txBox="1"/>
            <p:nvPr/>
          </p:nvSpPr>
          <p:spPr>
            <a:xfrm>
              <a:off x="5791334" y="172229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11,2</a:t>
              </a:r>
              <a:endParaRPr lang="ru-RU" dirty="0">
                <a:ln w="10541" cmpd="sng">
                  <a:solidFill>
                    <a:srgbClr val="0070C0"/>
                  </a:solidFill>
                  <a:prstDash val="solid"/>
                </a:ln>
              </a:endParaRPr>
            </a:p>
          </p:txBody>
        </p:sp>
        <p:sp>
          <p:nvSpPr>
            <p:cNvPr id="57" name="TextBox 56"/>
            <p:cNvSpPr txBox="1"/>
            <p:nvPr/>
          </p:nvSpPr>
          <p:spPr>
            <a:xfrm>
              <a:off x="6678680" y="172229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11,1</a:t>
              </a:r>
              <a:endParaRPr lang="ru-RU" dirty="0">
                <a:ln w="10541" cmpd="sng">
                  <a:solidFill>
                    <a:srgbClr val="0070C0"/>
                  </a:solidFill>
                  <a:prstDash val="solid"/>
                </a:ln>
              </a:endParaRPr>
            </a:p>
          </p:txBody>
        </p:sp>
        <p:sp>
          <p:nvSpPr>
            <p:cNvPr id="58" name="TextBox 57"/>
            <p:cNvSpPr txBox="1"/>
            <p:nvPr/>
          </p:nvSpPr>
          <p:spPr>
            <a:xfrm>
              <a:off x="7686792" y="172229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11,1</a:t>
              </a:r>
              <a:endParaRPr lang="ru-RU" dirty="0">
                <a:ln w="10541" cmpd="sng">
                  <a:solidFill>
                    <a:srgbClr val="0070C0"/>
                  </a:solidFill>
                  <a:prstDash val="solid"/>
                </a:ln>
              </a:endParaRPr>
            </a:p>
          </p:txBody>
        </p:sp>
        <p:sp>
          <p:nvSpPr>
            <p:cNvPr id="63" name="TextBox 62"/>
            <p:cNvSpPr txBox="1"/>
            <p:nvPr/>
          </p:nvSpPr>
          <p:spPr>
            <a:xfrm>
              <a:off x="5742576" y="243135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97,8</a:t>
              </a:r>
              <a:endParaRPr lang="ru-RU" dirty="0">
                <a:ln w="10541" cmpd="sng">
                  <a:solidFill>
                    <a:srgbClr val="0070C0"/>
                  </a:solidFill>
                  <a:prstDash val="solid"/>
                </a:ln>
              </a:endParaRPr>
            </a:p>
          </p:txBody>
        </p:sp>
        <p:sp>
          <p:nvSpPr>
            <p:cNvPr id="64" name="TextBox 63"/>
            <p:cNvSpPr txBox="1"/>
            <p:nvPr/>
          </p:nvSpPr>
          <p:spPr>
            <a:xfrm>
              <a:off x="6697357" y="243258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97,8</a:t>
              </a:r>
              <a:endParaRPr lang="ru-RU" dirty="0">
                <a:ln w="10541" cmpd="sng">
                  <a:solidFill>
                    <a:srgbClr val="0070C0"/>
                  </a:solidFill>
                  <a:prstDash val="solid"/>
                </a:ln>
              </a:endParaRPr>
            </a:p>
          </p:txBody>
        </p:sp>
        <p:sp>
          <p:nvSpPr>
            <p:cNvPr id="65" name="TextBox 64"/>
            <p:cNvSpPr txBox="1"/>
            <p:nvPr/>
          </p:nvSpPr>
          <p:spPr>
            <a:xfrm>
              <a:off x="7685638" y="243258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97,8</a:t>
              </a:r>
              <a:endParaRPr lang="ru-RU" dirty="0">
                <a:ln w="10541" cmpd="sng">
                  <a:solidFill>
                    <a:srgbClr val="0070C0"/>
                  </a:solidFill>
                  <a:prstDash val="solid"/>
                </a:ln>
              </a:endParaRPr>
            </a:p>
          </p:txBody>
        </p:sp>
        <p:sp>
          <p:nvSpPr>
            <p:cNvPr id="66" name="TextBox 65"/>
            <p:cNvSpPr txBox="1"/>
            <p:nvPr/>
          </p:nvSpPr>
          <p:spPr>
            <a:xfrm>
              <a:off x="5814584" y="323446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4,1</a:t>
              </a:r>
              <a:endParaRPr lang="ru-RU" dirty="0">
                <a:ln w="10541" cmpd="sng">
                  <a:solidFill>
                    <a:srgbClr val="0070C0"/>
                  </a:solidFill>
                  <a:prstDash val="solid"/>
                </a:ln>
              </a:endParaRPr>
            </a:p>
          </p:txBody>
        </p:sp>
        <p:sp>
          <p:nvSpPr>
            <p:cNvPr id="67" name="TextBox 66"/>
            <p:cNvSpPr txBox="1"/>
            <p:nvPr/>
          </p:nvSpPr>
          <p:spPr>
            <a:xfrm>
              <a:off x="6678680" y="3224518"/>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1,7</a:t>
              </a:r>
              <a:endParaRPr lang="ru-RU" dirty="0">
                <a:ln w="10541" cmpd="sng">
                  <a:solidFill>
                    <a:srgbClr val="0070C0"/>
                  </a:solidFill>
                  <a:prstDash val="solid"/>
                </a:ln>
              </a:endParaRPr>
            </a:p>
          </p:txBody>
        </p:sp>
        <p:sp>
          <p:nvSpPr>
            <p:cNvPr id="68" name="TextBox 67"/>
            <p:cNvSpPr txBox="1"/>
            <p:nvPr/>
          </p:nvSpPr>
          <p:spPr>
            <a:xfrm>
              <a:off x="7693147" y="323446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1,7</a:t>
              </a:r>
              <a:endParaRPr lang="ru-RU" dirty="0">
                <a:ln w="10541" cmpd="sng">
                  <a:solidFill>
                    <a:srgbClr val="0070C0"/>
                  </a:solidFill>
                  <a:prstDash val="solid"/>
                </a:ln>
              </a:endParaRPr>
            </a:p>
          </p:txBody>
        </p:sp>
        <p:sp>
          <p:nvSpPr>
            <p:cNvPr id="69" name="TextBox 68"/>
            <p:cNvSpPr txBox="1"/>
            <p:nvPr/>
          </p:nvSpPr>
          <p:spPr>
            <a:xfrm>
              <a:off x="5794434" y="417721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7,5</a:t>
              </a:r>
              <a:endParaRPr lang="ru-RU" dirty="0">
                <a:ln w="10541" cmpd="sng">
                  <a:solidFill>
                    <a:srgbClr val="0070C0"/>
                  </a:solidFill>
                  <a:prstDash val="solid"/>
                </a:ln>
              </a:endParaRPr>
            </a:p>
          </p:txBody>
        </p:sp>
        <p:sp>
          <p:nvSpPr>
            <p:cNvPr id="70" name="TextBox 69"/>
            <p:cNvSpPr txBox="1"/>
            <p:nvPr/>
          </p:nvSpPr>
          <p:spPr>
            <a:xfrm>
              <a:off x="6735822" y="417721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7,5</a:t>
              </a:r>
              <a:endParaRPr lang="ru-RU" dirty="0">
                <a:ln w="10541" cmpd="sng">
                  <a:solidFill>
                    <a:srgbClr val="0070C0"/>
                  </a:solidFill>
                  <a:prstDash val="solid"/>
                </a:ln>
              </a:endParaRPr>
            </a:p>
          </p:txBody>
        </p:sp>
        <p:sp>
          <p:nvSpPr>
            <p:cNvPr id="71" name="TextBox 70"/>
            <p:cNvSpPr txBox="1"/>
            <p:nvPr/>
          </p:nvSpPr>
          <p:spPr>
            <a:xfrm>
              <a:off x="7693147" y="417721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7,5</a:t>
              </a:r>
              <a:endParaRPr lang="ru-RU" dirty="0">
                <a:ln w="10541" cmpd="sng">
                  <a:solidFill>
                    <a:srgbClr val="0070C0"/>
                  </a:solidFill>
                  <a:prstDash val="solid"/>
                </a:ln>
              </a:endParaRPr>
            </a:p>
          </p:txBody>
        </p:sp>
        <p:sp>
          <p:nvSpPr>
            <p:cNvPr id="72" name="TextBox 71"/>
            <p:cNvSpPr txBox="1"/>
            <p:nvPr/>
          </p:nvSpPr>
          <p:spPr>
            <a:xfrm>
              <a:off x="5791334" y="5229200"/>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3,0</a:t>
              </a:r>
              <a:endParaRPr lang="ru-RU" dirty="0">
                <a:ln w="10541" cmpd="sng">
                  <a:solidFill>
                    <a:srgbClr val="0070C0"/>
                  </a:solidFill>
                  <a:prstDash val="solid"/>
                </a:ln>
              </a:endParaRPr>
            </a:p>
          </p:txBody>
        </p:sp>
        <p:sp>
          <p:nvSpPr>
            <p:cNvPr id="73" name="TextBox 72"/>
            <p:cNvSpPr txBox="1"/>
            <p:nvPr/>
          </p:nvSpPr>
          <p:spPr>
            <a:xfrm>
              <a:off x="6799446" y="5229200"/>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5,9</a:t>
              </a:r>
              <a:endParaRPr lang="ru-RU" dirty="0">
                <a:ln w="10541" cmpd="sng">
                  <a:solidFill>
                    <a:srgbClr val="0070C0"/>
                  </a:solidFill>
                  <a:prstDash val="solid"/>
                </a:ln>
              </a:endParaRPr>
            </a:p>
          </p:txBody>
        </p:sp>
        <p:sp>
          <p:nvSpPr>
            <p:cNvPr id="74" name="TextBox 73"/>
            <p:cNvSpPr txBox="1"/>
            <p:nvPr/>
          </p:nvSpPr>
          <p:spPr>
            <a:xfrm>
              <a:off x="7711780" y="5229200"/>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5,9</a:t>
              </a:r>
              <a:endParaRPr lang="ru-RU" dirty="0">
                <a:ln w="10541" cmpd="sng">
                  <a:solidFill>
                    <a:srgbClr val="0070C0"/>
                  </a:solidFill>
                  <a:prstDash val="solid"/>
                </a:ln>
              </a:endParaRPr>
            </a:p>
          </p:txBody>
        </p:sp>
        <p:sp>
          <p:nvSpPr>
            <p:cNvPr id="75" name="TextBox 74"/>
            <p:cNvSpPr txBox="1"/>
            <p:nvPr/>
          </p:nvSpPr>
          <p:spPr>
            <a:xfrm>
              <a:off x="5727710" y="597076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229,1</a:t>
              </a:r>
              <a:endParaRPr lang="ru-RU" dirty="0">
                <a:ln w="10541" cmpd="sng">
                  <a:solidFill>
                    <a:srgbClr val="0070C0"/>
                  </a:solidFill>
                  <a:prstDash val="solid"/>
                </a:ln>
              </a:endParaRPr>
            </a:p>
          </p:txBody>
        </p:sp>
        <p:sp>
          <p:nvSpPr>
            <p:cNvPr id="76" name="TextBox 75"/>
            <p:cNvSpPr txBox="1"/>
            <p:nvPr/>
          </p:nvSpPr>
          <p:spPr>
            <a:xfrm>
              <a:off x="6735822" y="597076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208,7</a:t>
              </a:r>
              <a:endParaRPr lang="ru-RU" dirty="0">
                <a:ln w="10541" cmpd="sng">
                  <a:solidFill>
                    <a:srgbClr val="0070C0"/>
                  </a:solidFill>
                  <a:prstDash val="solid"/>
                </a:ln>
              </a:endParaRPr>
            </a:p>
          </p:txBody>
        </p:sp>
        <p:sp>
          <p:nvSpPr>
            <p:cNvPr id="77" name="TextBox 76"/>
            <p:cNvSpPr txBox="1"/>
            <p:nvPr/>
          </p:nvSpPr>
          <p:spPr>
            <a:xfrm>
              <a:off x="7686792" y="597076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203,0</a:t>
              </a:r>
              <a:endParaRPr lang="ru-RU" dirty="0">
                <a:ln w="10541" cmpd="sng">
                  <a:solidFill>
                    <a:srgbClr val="0070C0"/>
                  </a:solidFill>
                  <a:prstDash val="solid"/>
                </a:ln>
              </a:endParaRPr>
            </a:p>
          </p:txBody>
        </p:sp>
        <p:pic>
          <p:nvPicPr>
            <p:cNvPr id="1027" name="Picture 3" descr="C:\Users\vaschenkoev\Desktop\2016\примеры\Новая папка\Предлагаю вам создание слайд шоу.00030798_29129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46663" y="1418286"/>
              <a:ext cx="761441" cy="4816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vaschenkoev\Desktop\2016\примеры\Новая папка\21-privyichka-schastlivyih-lyudey-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6664" y="2214394"/>
              <a:ext cx="761440" cy="4944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vaschenkoev\Desktop\2016\примеры\Новая папка\tv_PNG48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46661" y="3717032"/>
              <a:ext cx="761444" cy="6294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vaschenkoev\Desktop\2016\примеры\Новая папка\9378357-illustration-of-money-bag-full-of-golden-dollar-coin-Stock-Vect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46663" y="4687264"/>
              <a:ext cx="821823" cy="66069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vaschenkoev\Desktop\2016\примеры\Новая папка\papk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6663" y="5635987"/>
              <a:ext cx="821823" cy="600292"/>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vaschenkoev\Desktop\2016\примеры\Новая папка\a7b6177633cff5504ffeba281e335c8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6665" y="2998729"/>
              <a:ext cx="761440" cy="530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667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1" y="188640"/>
            <a:ext cx="8089808" cy="990600"/>
          </a:xfrm>
        </p:spPr>
        <p:txBody>
          <a:bodyPr>
            <a:normAutofit fontScale="90000"/>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бюджетной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политики Иркутского районного муниципального образования</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Схема 10"/>
          <p:cNvGraphicFramePr/>
          <p:nvPr>
            <p:extLst>
              <p:ext uri="{D42A27DB-BD31-4B8C-83A1-F6EECF244321}">
                <p14:modId xmlns:p14="http://schemas.microsoft.com/office/powerpoint/2010/main" val="1495074550"/>
              </p:ext>
            </p:extLst>
          </p:nvPr>
        </p:nvGraphicFramePr>
        <p:xfrm>
          <a:off x="107504" y="1196752"/>
          <a:ext cx="8928992"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3207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1" y="188640"/>
            <a:ext cx="8089808" cy="990600"/>
          </a:xfrm>
        </p:spPr>
        <p:txBody>
          <a:bodyPr>
            <a:normAutofit fontScale="90000"/>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бюджетной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политики Иркутского районного муниципального образования</a:t>
            </a:r>
          </a:p>
        </p:txBody>
      </p:sp>
      <p:pic>
        <p:nvPicPr>
          <p:cNvPr id="3"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Схема 3"/>
          <p:cNvGraphicFramePr/>
          <p:nvPr>
            <p:extLst>
              <p:ext uri="{D42A27DB-BD31-4B8C-83A1-F6EECF244321}">
                <p14:modId xmlns:p14="http://schemas.microsoft.com/office/powerpoint/2010/main" val="422071722"/>
              </p:ext>
            </p:extLst>
          </p:nvPr>
        </p:nvGraphicFramePr>
        <p:xfrm>
          <a:off x="107504" y="1124744"/>
          <a:ext cx="8928992" cy="5733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032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116" y="0"/>
            <a:ext cx="8089808" cy="990600"/>
          </a:xfrm>
        </p:spPr>
        <p:txBody>
          <a:bodyPr>
            <a:normAutofit fontScale="90000"/>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a:t>
            </a:r>
            <a:r>
              <a:rPr lang="ru-RU" sz="28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бюджетной  </a:t>
            </a: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политики Иркутского районного муниципального образования</a:t>
            </a:r>
          </a:p>
        </p:txBody>
      </p:sp>
      <p:pic>
        <p:nvPicPr>
          <p:cNvPr id="3"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179512" y="980728"/>
            <a:ext cx="8784976" cy="936104"/>
          </a:xfrm>
          <a:prstGeom prst="rect">
            <a:avLst/>
          </a:prstGeom>
          <a:solidFill>
            <a:srgbClr val="FBCD8F"/>
          </a:solidFill>
          <a:effectLst>
            <a:glow rad="101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lvl="0" algn="ctr"/>
            <a:r>
              <a:rPr lang="ru-RU" dirty="0">
                <a:solidFill>
                  <a:schemeClr val="tx1"/>
                </a:solidFill>
              </a:rPr>
              <a:t>Бюджетная политика ИРМО в трехлетней перспективе будет учитывать изменения законодательства на федеральном уровне, основными из которых являются</a:t>
            </a:r>
          </a:p>
        </p:txBody>
      </p:sp>
      <p:sp>
        <p:nvSpPr>
          <p:cNvPr id="6" name="Прямоугольник 5"/>
          <p:cNvSpPr/>
          <p:nvPr/>
        </p:nvSpPr>
        <p:spPr>
          <a:xfrm>
            <a:off x="179512" y="1916832"/>
            <a:ext cx="2808312" cy="4824535"/>
          </a:xfrm>
          <a:prstGeom prst="rect">
            <a:avLst/>
          </a:prstGeom>
          <a:solidFill>
            <a:schemeClr val="accent2">
              <a:lumMod val="40000"/>
              <a:lumOff val="60000"/>
            </a:schemeClr>
          </a:solidFill>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a:r>
              <a:rPr lang="ru-RU" sz="1400" dirty="0"/>
              <a:t>Межбюджетные трансферты из бюджетов муниципальных районов бюджетам городских, сельских поселений (за исключением межбюджетных трансфертов на осуществление части полномочий по решению вопросов местного значения в соответствии с заключенными соглашениями) предоставляются при соблюдении органами местного самоуправления городских, сельских поселений условий, установленных правилами предоставления межбюджетных трансфертов из бюджетов муниципальных районов бюджетам городских, сельских поселений</a:t>
            </a:r>
          </a:p>
        </p:txBody>
      </p:sp>
      <p:sp>
        <p:nvSpPr>
          <p:cNvPr id="7" name="Прямоугольник 6"/>
          <p:cNvSpPr/>
          <p:nvPr/>
        </p:nvSpPr>
        <p:spPr>
          <a:xfrm>
            <a:off x="2987824" y="1919726"/>
            <a:ext cx="2328693" cy="1293250"/>
          </a:xfrm>
          <a:prstGeom prst="rect">
            <a:avLst/>
          </a:prstGeom>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1400" dirty="0">
                <a:solidFill>
                  <a:schemeClr val="tx1"/>
                </a:solidFill>
              </a:rPr>
              <a:t>Отменено понятие районного фонда финансовой поддержки поселений</a:t>
            </a:r>
          </a:p>
        </p:txBody>
      </p:sp>
      <p:sp>
        <p:nvSpPr>
          <p:cNvPr id="8" name="Прямоугольник 7"/>
          <p:cNvSpPr/>
          <p:nvPr/>
        </p:nvSpPr>
        <p:spPr>
          <a:xfrm>
            <a:off x="2987824" y="3212976"/>
            <a:ext cx="2328693" cy="3528391"/>
          </a:xfrm>
          <a:prstGeom prst="rect">
            <a:avLst/>
          </a:prstGeom>
          <a:effectLst>
            <a:glow rad="139700">
              <a:schemeClr val="accent6">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lgn="ctr"/>
            <a:r>
              <a:rPr lang="ru-RU" sz="1250" dirty="0" smtClean="0"/>
              <a:t>При </a:t>
            </a:r>
            <a:r>
              <a:rPr lang="ru-RU" sz="1250" dirty="0"/>
              <a:t>составлении проекта бюджета муниципального района на очередной финансовый год и плановый период, утвердить на плановый период не распределенный между городскими, сельскими поселениями объем дотаций на выравнивание бюджетной обеспеченности из бюджета муниципального района (не более 20 процентов общего объема дотаций) на первый год планового периода и на второй год планового периода</a:t>
            </a:r>
          </a:p>
        </p:txBody>
      </p:sp>
      <p:sp>
        <p:nvSpPr>
          <p:cNvPr id="9" name="Прямоугольник 8"/>
          <p:cNvSpPr/>
          <p:nvPr/>
        </p:nvSpPr>
        <p:spPr>
          <a:xfrm>
            <a:off x="5316517" y="1919726"/>
            <a:ext cx="3647971" cy="4821642"/>
          </a:xfrm>
          <a:prstGeom prst="rect">
            <a:avLst/>
          </a:prstGeom>
          <a:solidFill>
            <a:schemeClr val="accent5">
              <a:lumMod val="60000"/>
              <a:lumOff val="40000"/>
            </a:schemeClr>
          </a:solidFill>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lvl="0" algn="ctr"/>
            <a:r>
              <a:rPr lang="ru-RU" sz="1600" dirty="0"/>
              <a:t>При предоставлении дотаций на выравнивание бюджетной обеспеченности из бюджета муниципального района установлено право финансового органа муниципального района заключать с главами местных администраций муниципальных образований, получающих дотации на выравнивание бюджетной обеспеченности поселений из бюджета муниципального района, соглашения, которыми предусматриваются меры по социально-экономическому развитию и оздоровлению муниципальных финансов поселения</a:t>
            </a:r>
          </a:p>
        </p:txBody>
      </p:sp>
    </p:spTree>
    <p:extLst>
      <p:ext uri="{BB962C8B-B14F-4D97-AF65-F5344CB8AC3E}">
        <p14:creationId xmlns:p14="http://schemas.microsoft.com/office/powerpoint/2010/main" val="2769158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940822" cy="504056"/>
          </a:xfrm>
        </p:spPr>
        <p:txBody>
          <a:bodyPr vert="horz" lIns="91440" tIns="45720" rIns="91440" bIns="45720" rtlCol="0" anchor="b">
            <a:noAutofit/>
          </a:bodyPr>
          <a:lstStyle/>
          <a:p>
            <a:pPr>
              <a:lnSpc>
                <a:spcPct val="100000"/>
              </a:lnSpc>
            </a:pP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Функциональная структура расходов  бюджета на </a:t>
            </a: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a:t>
            </a:r>
          </a:p>
        </p:txBody>
      </p:sp>
      <p:pic>
        <p:nvPicPr>
          <p:cNvPr id="2061" name="Picture 13" descr="C:\Users\vaschenkoev\Desktop\2016\примеры\Новая папка\bazovaja_dohodnos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560" y="4601256"/>
            <a:ext cx="3888432" cy="2312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C:\Documents and Settings\Kuharenkoaa\Рабочий стол\original-2-900x400111.JPG"/>
          <p:cNvPicPr>
            <a:picLocks noChangeAspect="1" noChangeArrowheads="1"/>
          </p:cNvPicPr>
          <p:nvPr/>
        </p:nvPicPr>
        <p:blipFill>
          <a:blip r:embed="rId4" cstate="print"/>
          <a:srcRect l="31099" r="34627" b="313"/>
          <a:stretch>
            <a:fillRect/>
          </a:stretch>
        </p:blipFill>
        <p:spPr bwMode="auto">
          <a:xfrm>
            <a:off x="-6713" y="12003"/>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3" name="Диаграмма 2"/>
          <p:cNvGraphicFramePr/>
          <p:nvPr>
            <p:extLst>
              <p:ext uri="{D42A27DB-BD31-4B8C-83A1-F6EECF244321}">
                <p14:modId xmlns:p14="http://schemas.microsoft.com/office/powerpoint/2010/main" val="4051595124"/>
              </p:ext>
            </p:extLst>
          </p:nvPr>
        </p:nvGraphicFramePr>
        <p:xfrm>
          <a:off x="-252536" y="12003"/>
          <a:ext cx="9396536" cy="69366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95513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2062" y="260648"/>
            <a:ext cx="8229600" cy="836712"/>
          </a:xfrm>
        </p:spPr>
        <p:txBody>
          <a:bodyPr vert="horz" lIns="91440" tIns="45720" rIns="91440" bIns="45720" rtlCol="0" anchor="b">
            <a:noAutofit/>
          </a:bodyPr>
          <a:lstStyle/>
          <a:p>
            <a:pPr algn="ctr">
              <a:lnSpc>
                <a:spcPct val="100000"/>
              </a:lnSpc>
            </a:pP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Удельный вес расходов на социальную </a:t>
            </a:r>
            <a:b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сферу в объеме расходов </a:t>
            </a: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бюджета </a:t>
            </a: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района, %</a:t>
            </a:r>
          </a:p>
        </p:txBody>
      </p:sp>
      <p:graphicFrame>
        <p:nvGraphicFramePr>
          <p:cNvPr id="4" name="Диаграмма 3"/>
          <p:cNvGraphicFramePr/>
          <p:nvPr>
            <p:extLst>
              <p:ext uri="{D42A27DB-BD31-4B8C-83A1-F6EECF244321}">
                <p14:modId xmlns:p14="http://schemas.microsoft.com/office/powerpoint/2010/main" val="2327678798"/>
              </p:ext>
            </p:extLst>
          </p:nvPr>
        </p:nvGraphicFramePr>
        <p:xfrm>
          <a:off x="0" y="1052736"/>
          <a:ext cx="3714583" cy="2592288"/>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C:\Users\vaschenkoev\Desktop\2016\примеры\картинки\budget_out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580" y="2498202"/>
            <a:ext cx="2582564" cy="24429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Диаграмма 4"/>
          <p:cNvGraphicFramePr/>
          <p:nvPr>
            <p:extLst>
              <p:ext uri="{D42A27DB-BD31-4B8C-83A1-F6EECF244321}">
                <p14:modId xmlns:p14="http://schemas.microsoft.com/office/powerpoint/2010/main" val="1370905796"/>
              </p:ext>
            </p:extLst>
          </p:nvPr>
        </p:nvGraphicFramePr>
        <p:xfrm>
          <a:off x="5508105" y="980727"/>
          <a:ext cx="3635896" cy="28395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Диаграмма 5"/>
          <p:cNvGraphicFramePr/>
          <p:nvPr>
            <p:extLst>
              <p:ext uri="{D42A27DB-BD31-4B8C-83A1-F6EECF244321}">
                <p14:modId xmlns:p14="http://schemas.microsoft.com/office/powerpoint/2010/main" val="4013687144"/>
              </p:ext>
            </p:extLst>
          </p:nvPr>
        </p:nvGraphicFramePr>
        <p:xfrm>
          <a:off x="-2394" y="4005064"/>
          <a:ext cx="3716977" cy="27363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p:cNvGraphicFramePr/>
          <p:nvPr>
            <p:extLst>
              <p:ext uri="{D42A27DB-BD31-4B8C-83A1-F6EECF244321}">
                <p14:modId xmlns:p14="http://schemas.microsoft.com/office/powerpoint/2010/main" val="2852509072"/>
              </p:ext>
            </p:extLst>
          </p:nvPr>
        </p:nvGraphicFramePr>
        <p:xfrm>
          <a:off x="5506057" y="3719685"/>
          <a:ext cx="3635896" cy="3118656"/>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p:cNvSpPr txBox="1"/>
          <p:nvPr/>
        </p:nvSpPr>
        <p:spPr>
          <a:xfrm>
            <a:off x="3275856" y="1785010"/>
            <a:ext cx="2808312" cy="707886"/>
          </a:xfrm>
          <a:prstGeom prst="rect">
            <a:avLst/>
          </a:prstGeom>
          <a:noFill/>
        </p:spPr>
        <p:txBody>
          <a:bodyPr wrap="square" rtlCol="0">
            <a:spAutoFit/>
          </a:bodyPr>
          <a:lstStyle>
            <a:defPPr>
              <a:defRPr lang="ru-RU"/>
            </a:defPPr>
            <a:lvl1pPr algn="ctr">
              <a:defRPr sz="2160" b="1">
                <a:ln w="1905">
                  <a:solidFill>
                    <a:srgbClr val="0070C0"/>
                  </a:solidFill>
                </a:ln>
                <a:solidFill>
                  <a:srgbClr val="00B050"/>
                </a:solidFill>
                <a:effectLst>
                  <a:innerShdw blurRad="69850" dist="43180" dir="5400000">
                    <a:srgbClr val="000000">
                      <a:alpha val="65000"/>
                    </a:srgbClr>
                  </a:innerShdw>
                </a:effectLst>
              </a:defRPr>
            </a:lvl1pPr>
          </a:lstStyle>
          <a:p>
            <a:r>
              <a:rPr lang="ru-RU" sz="2000" dirty="0">
                <a:solidFill>
                  <a:schemeClr val="tx1"/>
                </a:solidFill>
              </a:rPr>
              <a:t>Расходы на социальную сферу</a:t>
            </a:r>
          </a:p>
        </p:txBody>
      </p:sp>
      <p:sp>
        <p:nvSpPr>
          <p:cNvPr id="12" name="TextBox 11"/>
          <p:cNvSpPr txBox="1"/>
          <p:nvPr/>
        </p:nvSpPr>
        <p:spPr>
          <a:xfrm>
            <a:off x="3632556" y="5620378"/>
            <a:ext cx="2520280" cy="707886"/>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dirty="0"/>
              <a:t>Прочие </a:t>
            </a:r>
            <a:r>
              <a:rPr lang="ru-RU" dirty="0" smtClean="0"/>
              <a:t/>
            </a:r>
            <a:br>
              <a:rPr lang="ru-RU" dirty="0" smtClean="0"/>
            </a:br>
            <a:r>
              <a:rPr lang="ru-RU" dirty="0" smtClean="0"/>
              <a:t>расходы  </a:t>
            </a:r>
            <a:endParaRPr lang="ru-RU" dirty="0"/>
          </a:p>
        </p:txBody>
      </p:sp>
      <p:sp>
        <p:nvSpPr>
          <p:cNvPr id="13" name="Скругленный прямоугольник 12"/>
          <p:cNvSpPr/>
          <p:nvPr/>
        </p:nvSpPr>
        <p:spPr>
          <a:xfrm>
            <a:off x="3485201" y="1844824"/>
            <a:ext cx="294711" cy="266328"/>
          </a:xfrm>
          <a:prstGeom prst="round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3923927" y="5707993"/>
            <a:ext cx="294711" cy="266328"/>
          </a:xfrm>
          <a:prstGeom prst="round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ru-RU" dirty="0" smtClean="0"/>
              <a:t>                    </a:t>
            </a:r>
            <a:endParaRPr lang="ru-RU" dirty="0"/>
          </a:p>
        </p:txBody>
      </p:sp>
      <p:pic>
        <p:nvPicPr>
          <p:cNvPr id="15" name="Picture 5" descr="C:\Documents and Settings\Kuharenkoaa\Рабочий стол\original-2-900x400111.JPG"/>
          <p:cNvPicPr>
            <a:picLocks noChangeAspect="1" noChangeArrowheads="1"/>
          </p:cNvPicPr>
          <p:nvPr/>
        </p:nvPicPr>
        <p:blipFill>
          <a:blip r:embed="rId7" cstate="print"/>
          <a:srcRect l="31099" r="34627" b="313"/>
          <a:stretch>
            <a:fillRect/>
          </a:stretch>
        </p:blipFill>
        <p:spPr bwMode="auto">
          <a:xfrm>
            <a:off x="0"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57974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4208629085"/>
              </p:ext>
            </p:extLst>
          </p:nvPr>
        </p:nvGraphicFramePr>
        <p:xfrm>
          <a:off x="0" y="2032162"/>
          <a:ext cx="9144000" cy="48230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3320587912"/>
              </p:ext>
            </p:extLst>
          </p:nvPr>
        </p:nvGraphicFramePr>
        <p:xfrm>
          <a:off x="539552" y="1412776"/>
          <a:ext cx="8352928" cy="2095619"/>
        </p:xfrm>
        <a:graphic>
          <a:graphicData uri="http://schemas.openxmlformats.org/drawingml/2006/table">
            <a:tbl>
              <a:tblPr firstRow="1" bandRow="1">
                <a:tableStyleId>{5FD0F851-EC5A-4D38-B0AD-8093EC10F338}</a:tableStyleId>
              </a:tblPr>
              <a:tblGrid>
                <a:gridCol w="3384376"/>
                <a:gridCol w="1872208"/>
                <a:gridCol w="1584176"/>
                <a:gridCol w="1512168"/>
              </a:tblGrid>
              <a:tr h="4320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smtClean="0"/>
                        <a:t>Наименование</a:t>
                      </a:r>
                      <a:endParaRPr lang="ru-RU" dirty="0"/>
                    </a:p>
                  </a:txBody>
                  <a:tcPr anchor="ctr"/>
                </a:tc>
                <a:tc>
                  <a:txBody>
                    <a:bodyPr/>
                    <a:lstStyle/>
                    <a:p>
                      <a:pPr algn="ctr"/>
                      <a:r>
                        <a:rPr lang="ru-RU" dirty="0" smtClean="0"/>
                        <a:t>2020 год</a:t>
                      </a:r>
                      <a:endParaRPr lang="ru-RU" dirty="0"/>
                    </a:p>
                  </a:txBody>
                  <a:tcPr anchor="ctr"/>
                </a:tc>
                <a:tc>
                  <a:txBody>
                    <a:bodyPr/>
                    <a:lstStyle/>
                    <a:p>
                      <a:pPr algn="ctr"/>
                      <a:r>
                        <a:rPr lang="ru-RU" dirty="0" smtClean="0"/>
                        <a:t>2021 год</a:t>
                      </a:r>
                      <a:endParaRPr lang="ru-RU" dirty="0"/>
                    </a:p>
                  </a:txBody>
                  <a:tcPr anchor="ctr"/>
                </a:tc>
                <a:tc>
                  <a:txBody>
                    <a:bodyPr/>
                    <a:lstStyle/>
                    <a:p>
                      <a:pPr algn="ctr"/>
                      <a:r>
                        <a:rPr lang="ru-RU" dirty="0" smtClean="0"/>
                        <a:t>2022 год</a:t>
                      </a:r>
                      <a:endParaRPr lang="ru-RU" dirty="0"/>
                    </a:p>
                  </a:txBody>
                  <a:tcPr anchor="ct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kern="1200" dirty="0" smtClean="0">
                          <a:solidFill>
                            <a:schemeClr val="tx1"/>
                          </a:solidFill>
                          <a:latin typeface="Times New Roman" panose="02020603050405020304" pitchFamily="18" charset="0"/>
                          <a:ea typeface="+mn-ea"/>
                          <a:cs typeface="Times New Roman" panose="02020603050405020304" pitchFamily="18" charset="0"/>
                        </a:rPr>
                        <a:t>Образование</a:t>
                      </a:r>
                    </a:p>
                  </a:txBody>
                  <a:tcPr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3 567.5</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2 377.4</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2 063.8</a:t>
                      </a:r>
                    </a:p>
                  </a:txBody>
                  <a:tcPr marL="9525" marR="9525" marT="9525" marB="0" anchor="ctr"/>
                </a:tc>
              </a:tr>
              <a:tr h="400633">
                <a:tc>
                  <a:txBody>
                    <a:bodyPr/>
                    <a:lstStyle/>
                    <a:p>
                      <a:pPr marL="0" algn="l" defTabSz="914400" rtl="0" eaLnBrk="1" latinLnBrk="0" hangingPunct="1"/>
                      <a:r>
                        <a:rPr lang="ru-RU" sz="1600" b="0" i="0" kern="1200" dirty="0" smtClean="0">
                          <a:solidFill>
                            <a:schemeClr val="tx1"/>
                          </a:solidFill>
                          <a:latin typeface="Times New Roman" panose="02020603050405020304" pitchFamily="18" charset="0"/>
                          <a:ea typeface="+mn-ea"/>
                          <a:cs typeface="Times New Roman" panose="02020603050405020304" pitchFamily="18" charset="0"/>
                        </a:rPr>
                        <a:t>Культура, кинематография</a:t>
                      </a:r>
                      <a:endParaRPr lang="ru-RU" sz="1600" b="0" i="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11.2</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11.1</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11.1</a:t>
                      </a:r>
                    </a:p>
                  </a:txBody>
                  <a:tcPr marL="9525" marR="9525" marT="9525" marB="0" anchor="ctr"/>
                </a:tc>
              </a:tr>
              <a:tr h="457214">
                <a:tc>
                  <a:txBody>
                    <a:bodyPr/>
                    <a:lstStyle/>
                    <a:p>
                      <a:pPr marL="0" algn="l" defTabSz="914400" rtl="0" eaLnBrk="1" latinLnBrk="0" hangingPunct="1"/>
                      <a:r>
                        <a:rPr lang="ru-RU" sz="1600" b="0" i="0" kern="1200" dirty="0" smtClean="0">
                          <a:solidFill>
                            <a:schemeClr val="tx1"/>
                          </a:solidFill>
                          <a:latin typeface="Times New Roman" panose="02020603050405020304" pitchFamily="18" charset="0"/>
                          <a:ea typeface="+mn-ea"/>
                          <a:cs typeface="Times New Roman" panose="02020603050405020304" pitchFamily="18" charset="0"/>
                        </a:rPr>
                        <a:t>Социальная политика</a:t>
                      </a:r>
                      <a:endParaRPr lang="ru-RU" sz="1600" b="0" i="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fontAlgn="t" latinLnBrk="0" hangingPunct="1"/>
                      <a:r>
                        <a:rPr lang="ru-RU" sz="1600" b="0" i="0" u="none" strike="noStrike" kern="1200">
                          <a:solidFill>
                            <a:srgbClr val="000000"/>
                          </a:solidFill>
                          <a:effectLst/>
                          <a:latin typeface="Times New Roman" panose="02020603050405020304" pitchFamily="18" charset="0"/>
                          <a:ea typeface="+mn-ea"/>
                          <a:cs typeface="Times New Roman" panose="02020603050405020304" pitchFamily="18" charset="0"/>
                        </a:rPr>
                        <a:t>97.8</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97.8</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97.8</a:t>
                      </a:r>
                    </a:p>
                  </a:txBody>
                  <a:tcPr marL="9525" marR="9525" marT="9525" marB="0" anchor="ctr"/>
                </a:tc>
              </a:tr>
              <a:tr h="373675">
                <a:tc>
                  <a:txBody>
                    <a:bodyPr/>
                    <a:lstStyle/>
                    <a:p>
                      <a:pPr marL="0" algn="l" defTabSz="914400" rtl="0" eaLnBrk="1" latinLnBrk="0" hangingPunct="1"/>
                      <a:r>
                        <a:rPr lang="ru-RU" sz="1600" b="0" i="0" kern="1200" dirty="0" smtClean="0">
                          <a:solidFill>
                            <a:schemeClr val="tx1"/>
                          </a:solidFill>
                          <a:latin typeface="Times New Roman" panose="02020603050405020304" pitchFamily="18" charset="0"/>
                          <a:ea typeface="+mn-ea"/>
                          <a:cs typeface="Times New Roman" panose="02020603050405020304" pitchFamily="18" charset="0"/>
                        </a:rPr>
                        <a:t>Физическая культура и спорт</a:t>
                      </a:r>
                      <a:endParaRPr lang="ru-RU" sz="1600" b="0" i="0"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4.1</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1.7</a:t>
                      </a:r>
                    </a:p>
                  </a:txBody>
                  <a:tcPr marL="9525" marR="9525" marT="9525" marB="0" anchor="ctr"/>
                </a:tc>
                <a:tc>
                  <a:txBody>
                    <a:bodyPr/>
                    <a:lstStyle/>
                    <a:p>
                      <a:pPr marL="0" algn="ctr" defTabSz="914400" rtl="0" eaLnBrk="1" fontAlgn="t" latinLnBrk="0" hangingPunct="1"/>
                      <a:r>
                        <a:rPr lang="ru-RU" sz="1600" b="0" i="0" u="none" strike="noStrike" kern="1200" dirty="0">
                          <a:solidFill>
                            <a:srgbClr val="000000"/>
                          </a:solidFill>
                          <a:effectLst/>
                          <a:latin typeface="Times New Roman" panose="02020603050405020304" pitchFamily="18" charset="0"/>
                          <a:ea typeface="+mn-ea"/>
                          <a:cs typeface="Times New Roman" panose="02020603050405020304" pitchFamily="18" charset="0"/>
                        </a:rPr>
                        <a:t>1.7</a:t>
                      </a:r>
                    </a:p>
                  </a:txBody>
                  <a:tcPr marL="9525" marR="9525" marT="9525" marB="0" anchor="ctr"/>
                </a:tc>
              </a:tr>
            </a:tbl>
          </a:graphicData>
        </a:graphic>
      </p:graphicFrame>
      <p:sp>
        <p:nvSpPr>
          <p:cNvPr id="8" name="Заголовок 1"/>
          <p:cNvSpPr>
            <a:spLocks noGrp="1"/>
          </p:cNvSpPr>
          <p:nvPr>
            <p:ph type="title"/>
          </p:nvPr>
        </p:nvSpPr>
        <p:spPr>
          <a:xfrm>
            <a:off x="539552" y="620688"/>
            <a:ext cx="8641303" cy="504056"/>
          </a:xfrm>
        </p:spPr>
        <p:txBody>
          <a:bodyPr vert="horz" lIns="91440" tIns="45720" rIns="91440" bIns="45720" rtlCol="0" anchor="b">
            <a:noAutofit/>
          </a:bodyPr>
          <a:lstStyle/>
          <a:p>
            <a:pPr algn="ctr">
              <a:lnSpc>
                <a:spcPct val="100000"/>
              </a:lnSpc>
            </a:pP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Расходы  бюджета на социальную сферу на 2020-2022 годы, </a:t>
            </a:r>
            <a:b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b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млн. руб.</a:t>
            </a:r>
            <a:endPar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Скругленный прямоугольник 8"/>
          <p:cNvSpPr/>
          <p:nvPr/>
        </p:nvSpPr>
        <p:spPr>
          <a:xfrm>
            <a:off x="199608" y="2032161"/>
            <a:ext cx="162692" cy="122312"/>
          </a:xfrm>
          <a:prstGeom prst="roundRect">
            <a:avLst/>
          </a:prstGeom>
          <a:solidFill>
            <a:srgbClr val="FFFF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Скругленный прямоугольник 9"/>
          <p:cNvSpPr/>
          <p:nvPr/>
        </p:nvSpPr>
        <p:spPr>
          <a:xfrm>
            <a:off x="199608" y="2492897"/>
            <a:ext cx="162692" cy="122312"/>
          </a:xfrm>
          <a:prstGeom prst="round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1" name="Скругленный прямоугольник 10"/>
          <p:cNvSpPr/>
          <p:nvPr/>
        </p:nvSpPr>
        <p:spPr>
          <a:xfrm>
            <a:off x="221086" y="2924945"/>
            <a:ext cx="162692" cy="122312"/>
          </a:xfrm>
          <a:prstGeom prst="roundRect">
            <a:avLst/>
          </a:prstGeom>
          <a:solidFill>
            <a:srgbClr val="FF66CC"/>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32844" y="3356993"/>
            <a:ext cx="162692" cy="122312"/>
          </a:xfrm>
          <a:prstGeom prst="roundRect">
            <a:avLst/>
          </a:prstGeom>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3" name="TextBox 1"/>
          <p:cNvSpPr txBox="1"/>
          <p:nvPr/>
        </p:nvSpPr>
        <p:spPr>
          <a:xfrm>
            <a:off x="3395828" y="5085184"/>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95,6%</a:t>
            </a:r>
            <a:endParaRPr lang="ru-RU" sz="1400" b="1" dirty="0"/>
          </a:p>
        </p:txBody>
      </p:sp>
      <p:sp>
        <p:nvSpPr>
          <p:cNvPr id="14" name="TextBox 1"/>
          <p:cNvSpPr txBox="1"/>
          <p:nvPr/>
        </p:nvSpPr>
        <p:spPr>
          <a:xfrm>
            <a:off x="5962105" y="5085184"/>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94,9%</a:t>
            </a:r>
            <a:endParaRPr lang="ru-RU" sz="1400" b="1" dirty="0"/>
          </a:p>
        </p:txBody>
      </p:sp>
      <p:sp>
        <p:nvSpPr>
          <p:cNvPr id="15" name="TextBox 1"/>
          <p:cNvSpPr txBox="1"/>
          <p:nvPr/>
        </p:nvSpPr>
        <p:spPr>
          <a:xfrm>
            <a:off x="1532321" y="5527595"/>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0,3%</a:t>
            </a:r>
            <a:endParaRPr lang="ru-RU" sz="1400" b="1" dirty="0"/>
          </a:p>
        </p:txBody>
      </p:sp>
      <p:sp>
        <p:nvSpPr>
          <p:cNvPr id="16" name="TextBox 1"/>
          <p:cNvSpPr txBox="1"/>
          <p:nvPr/>
        </p:nvSpPr>
        <p:spPr>
          <a:xfrm>
            <a:off x="2051720" y="5383579"/>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2,7%</a:t>
            </a:r>
            <a:endParaRPr lang="ru-RU" sz="1400" b="1" dirty="0"/>
          </a:p>
        </p:txBody>
      </p:sp>
      <p:sp>
        <p:nvSpPr>
          <p:cNvPr id="17" name="TextBox 1"/>
          <p:cNvSpPr txBox="1"/>
          <p:nvPr/>
        </p:nvSpPr>
        <p:spPr>
          <a:xfrm>
            <a:off x="2555776" y="5527595"/>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0,1%</a:t>
            </a:r>
            <a:endParaRPr lang="ru-RU" sz="1400" b="1" dirty="0"/>
          </a:p>
        </p:txBody>
      </p:sp>
      <p:sp>
        <p:nvSpPr>
          <p:cNvPr id="18" name="TextBox 1"/>
          <p:cNvSpPr txBox="1"/>
          <p:nvPr/>
        </p:nvSpPr>
        <p:spPr>
          <a:xfrm>
            <a:off x="4067944" y="5589240"/>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0,4%</a:t>
            </a:r>
            <a:endParaRPr lang="ru-RU" sz="1400" b="1" dirty="0"/>
          </a:p>
        </p:txBody>
      </p:sp>
      <p:sp>
        <p:nvSpPr>
          <p:cNvPr id="19" name="TextBox 1"/>
          <p:cNvSpPr txBox="1"/>
          <p:nvPr/>
        </p:nvSpPr>
        <p:spPr>
          <a:xfrm>
            <a:off x="4587343" y="5445224"/>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3,9%</a:t>
            </a:r>
            <a:endParaRPr lang="ru-RU" sz="1400" b="1" dirty="0"/>
          </a:p>
        </p:txBody>
      </p:sp>
      <p:sp>
        <p:nvSpPr>
          <p:cNvPr id="20" name="TextBox 1"/>
          <p:cNvSpPr txBox="1"/>
          <p:nvPr/>
        </p:nvSpPr>
        <p:spPr>
          <a:xfrm>
            <a:off x="5091399" y="5589240"/>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0,1%</a:t>
            </a:r>
            <a:endParaRPr lang="ru-RU" sz="1400" b="1" dirty="0"/>
          </a:p>
        </p:txBody>
      </p:sp>
      <p:sp>
        <p:nvSpPr>
          <p:cNvPr id="21" name="TextBox 1"/>
          <p:cNvSpPr txBox="1"/>
          <p:nvPr/>
        </p:nvSpPr>
        <p:spPr>
          <a:xfrm>
            <a:off x="6660232" y="5589240"/>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0,5%</a:t>
            </a:r>
            <a:endParaRPr lang="ru-RU" sz="1400" b="1" dirty="0"/>
          </a:p>
        </p:txBody>
      </p:sp>
      <p:sp>
        <p:nvSpPr>
          <p:cNvPr id="22" name="TextBox 1"/>
          <p:cNvSpPr txBox="1"/>
          <p:nvPr/>
        </p:nvSpPr>
        <p:spPr>
          <a:xfrm>
            <a:off x="7179631" y="5445224"/>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4,5%</a:t>
            </a:r>
            <a:endParaRPr lang="ru-RU" sz="1400" b="1" dirty="0"/>
          </a:p>
        </p:txBody>
      </p:sp>
      <p:sp>
        <p:nvSpPr>
          <p:cNvPr id="23" name="TextBox 1"/>
          <p:cNvSpPr txBox="1"/>
          <p:nvPr/>
        </p:nvSpPr>
        <p:spPr>
          <a:xfrm>
            <a:off x="7683687" y="5589240"/>
            <a:ext cx="648072" cy="2880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b="1" dirty="0" smtClean="0"/>
              <a:t>0,1%</a:t>
            </a:r>
            <a:endParaRPr lang="ru-RU" sz="1400" b="1" dirty="0"/>
          </a:p>
        </p:txBody>
      </p:sp>
      <p:pic>
        <p:nvPicPr>
          <p:cNvPr id="24"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5754"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981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kuharenkoaa\Desktop\Для Зайковой А.В\2018\Бюджет для граждан 2019-2021\рабочий материал\картинки\Безымянный.png"/>
          <p:cNvPicPr>
            <a:picLocks noChangeAspect="1" noChangeArrowheads="1"/>
          </p:cNvPicPr>
          <p:nvPr/>
        </p:nvPicPr>
        <p:blipFill rotWithShape="1">
          <a:blip r:embed="rId2">
            <a:clrChange>
              <a:clrFrom>
                <a:srgbClr val="E5E5E5"/>
              </a:clrFrom>
              <a:clrTo>
                <a:srgbClr val="E5E5E5">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1213" b="44369"/>
          <a:stretch/>
        </p:blipFill>
        <p:spPr bwMode="auto">
          <a:xfrm>
            <a:off x="0" y="966425"/>
            <a:ext cx="9254836" cy="186195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27584" y="235547"/>
            <a:ext cx="8229600" cy="630560"/>
          </a:xfrm>
        </p:spPr>
        <p:txBody>
          <a:bodyPr>
            <a:noAutofit/>
          </a:bodyPr>
          <a:lstStyle/>
          <a:p>
            <a:pPr algn="ct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Иркутское районное муниципальное образование</a:t>
            </a:r>
          </a:p>
        </p:txBody>
      </p:sp>
      <p:sp>
        <p:nvSpPr>
          <p:cNvPr id="3" name="TextBox 2"/>
          <p:cNvSpPr txBox="1"/>
          <p:nvPr/>
        </p:nvSpPr>
        <p:spPr>
          <a:xfrm>
            <a:off x="5004048" y="3059216"/>
            <a:ext cx="3528392" cy="646331"/>
          </a:xfrm>
          <a:prstGeom prst="rect">
            <a:avLst/>
          </a:prstGeom>
          <a:solidFill>
            <a:srgbClr val="C7F6FB"/>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городских муниципальных образования</a:t>
            </a:r>
            <a:endParaRPr lang="ru-RU" dirty="0"/>
          </a:p>
        </p:txBody>
      </p:sp>
      <p:sp>
        <p:nvSpPr>
          <p:cNvPr id="6" name="TextBox 5"/>
          <p:cNvSpPr txBox="1"/>
          <p:nvPr/>
        </p:nvSpPr>
        <p:spPr>
          <a:xfrm>
            <a:off x="5004048" y="4313421"/>
            <a:ext cx="3672408" cy="646331"/>
          </a:xfrm>
          <a:prstGeom prst="rect">
            <a:avLst/>
          </a:prstGeom>
          <a:solidFill>
            <a:srgbClr val="C7F6FB"/>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ru-RU" dirty="0" smtClean="0"/>
              <a:t>сельских муниципальных образования</a:t>
            </a:r>
            <a:endParaRPr lang="ru-RU" dirty="0"/>
          </a:p>
        </p:txBody>
      </p:sp>
      <p:sp>
        <p:nvSpPr>
          <p:cNvPr id="4" name="TextBox 3"/>
          <p:cNvSpPr txBox="1"/>
          <p:nvPr/>
        </p:nvSpPr>
        <p:spPr>
          <a:xfrm>
            <a:off x="3218710" y="2828384"/>
            <a:ext cx="1080120" cy="1107996"/>
          </a:xfrm>
          <a:prstGeom prst="rect">
            <a:avLst/>
          </a:prstGeom>
          <a:noFill/>
        </p:spPr>
        <p:txBody>
          <a:bodyPr wrap="square" rtlCol="0">
            <a:spAutoFit/>
          </a:bodyPr>
          <a:lstStyle/>
          <a:p>
            <a:r>
              <a:rPr lang="ru-RU" sz="6600" b="1" spc="300" dirty="0" smtClean="0">
                <a:ln w="11430" cmpd="sng">
                  <a:solidFill>
                    <a:srgbClr val="002060"/>
                  </a:solidFill>
                  <a:prstDash val="solid"/>
                  <a:miter lim="800000"/>
                </a:ln>
                <a:solidFill>
                  <a:srgbClr val="0070C0"/>
                </a:solidFill>
                <a:effectLst>
                  <a:glow rad="45500">
                    <a:schemeClr val="accent1">
                      <a:satMod val="220000"/>
                      <a:alpha val="35000"/>
                    </a:schemeClr>
                  </a:glow>
                </a:effectLst>
              </a:rPr>
              <a:t>3</a:t>
            </a:r>
            <a:endParaRPr lang="ru-RU" sz="6600" b="1" spc="300" dirty="0">
              <a:ln w="11430" cmpd="sng">
                <a:solidFill>
                  <a:srgbClr val="002060"/>
                </a:solidFill>
                <a:prstDash val="solid"/>
                <a:miter lim="800000"/>
              </a:ln>
              <a:solidFill>
                <a:srgbClr val="0070C0"/>
              </a:solidFill>
              <a:effectLst>
                <a:glow rad="45500">
                  <a:schemeClr val="accent1">
                    <a:satMod val="220000"/>
                    <a:alpha val="35000"/>
                  </a:schemeClr>
                </a:glow>
              </a:effectLst>
            </a:endParaRPr>
          </a:p>
        </p:txBody>
      </p:sp>
      <p:sp>
        <p:nvSpPr>
          <p:cNvPr id="5" name="TextBox 4"/>
          <p:cNvSpPr txBox="1"/>
          <p:nvPr/>
        </p:nvSpPr>
        <p:spPr>
          <a:xfrm>
            <a:off x="3203848" y="4075331"/>
            <a:ext cx="1800200" cy="1107996"/>
          </a:xfrm>
          <a:prstGeom prst="rect">
            <a:avLst/>
          </a:prstGeom>
          <a:noFill/>
        </p:spPr>
        <p:txBody>
          <a:bodyPr wrap="square" rtlCol="0">
            <a:spAutoFit/>
          </a:bodyPr>
          <a:lstStyle/>
          <a:p>
            <a:r>
              <a:rPr lang="ru-RU" sz="6600" b="1" spc="300" dirty="0" smtClean="0">
                <a:ln w="11430" cmpd="sng">
                  <a:solidFill>
                    <a:srgbClr val="002060"/>
                  </a:solidFill>
                  <a:prstDash val="solid"/>
                  <a:miter lim="800000"/>
                </a:ln>
                <a:solidFill>
                  <a:srgbClr val="0070C0"/>
                </a:solidFill>
                <a:effectLst>
                  <a:glow rad="45500">
                    <a:schemeClr val="accent1">
                      <a:satMod val="220000"/>
                      <a:alpha val="35000"/>
                    </a:schemeClr>
                  </a:glow>
                </a:effectLst>
              </a:rPr>
              <a:t>18</a:t>
            </a:r>
            <a:endParaRPr lang="ru-RU" sz="6600" b="1" spc="300" dirty="0">
              <a:ln w="11430" cmpd="sng">
                <a:solidFill>
                  <a:srgbClr val="002060"/>
                </a:solidFill>
                <a:prstDash val="solid"/>
                <a:miter lim="800000"/>
              </a:ln>
              <a:solidFill>
                <a:srgbClr val="0070C0"/>
              </a:solidFill>
              <a:effectLst>
                <a:glow rad="45500">
                  <a:schemeClr val="accent1">
                    <a:satMod val="220000"/>
                    <a:alpha val="35000"/>
                  </a:schemeClr>
                </a:glow>
              </a:effectLst>
            </a:endParaRPr>
          </a:p>
        </p:txBody>
      </p:sp>
      <p:sp>
        <p:nvSpPr>
          <p:cNvPr id="8" name="TextBox 7"/>
          <p:cNvSpPr txBox="1"/>
          <p:nvPr/>
        </p:nvSpPr>
        <p:spPr>
          <a:xfrm>
            <a:off x="3174529" y="3890665"/>
            <a:ext cx="339832" cy="369332"/>
          </a:xfrm>
          <a:prstGeom prst="rect">
            <a:avLst/>
          </a:prstGeom>
          <a:noFill/>
        </p:spPr>
        <p:txBody>
          <a:bodyPr wrap="square" rtlCol="0">
            <a:spAutoFit/>
          </a:bodyPr>
          <a:lstStyle/>
          <a:p>
            <a:r>
              <a:rPr lang="ru-RU" dirty="0" smtClean="0"/>
              <a:t>+</a:t>
            </a:r>
            <a:endParaRPr lang="ru-RU" dirty="0"/>
          </a:p>
        </p:txBody>
      </p:sp>
      <p:graphicFrame>
        <p:nvGraphicFramePr>
          <p:cNvPr id="10" name="Таблица 9"/>
          <p:cNvGraphicFramePr>
            <a:graphicFrameLocks noGrp="1"/>
          </p:cNvGraphicFramePr>
          <p:nvPr>
            <p:extLst>
              <p:ext uri="{D42A27DB-BD31-4B8C-83A1-F6EECF244321}">
                <p14:modId xmlns:p14="http://schemas.microsoft.com/office/powerpoint/2010/main" val="665836716"/>
              </p:ext>
            </p:extLst>
          </p:nvPr>
        </p:nvGraphicFramePr>
        <p:xfrm>
          <a:off x="144825" y="5681534"/>
          <a:ext cx="8819664" cy="868045"/>
        </p:xfrm>
        <a:graphic>
          <a:graphicData uri="http://schemas.openxmlformats.org/drawingml/2006/table">
            <a:tbl>
              <a:tblPr firstRow="1" bandRow="1">
                <a:tableStyleId>{3B4B98B0-60AC-42C2-AFA5-B58CD77FA1E5}</a:tableStyleId>
              </a:tblPr>
              <a:tblGrid>
                <a:gridCol w="1259952"/>
                <a:gridCol w="1259952"/>
                <a:gridCol w="1259952"/>
                <a:gridCol w="1259952"/>
                <a:gridCol w="1256886"/>
                <a:gridCol w="1263018"/>
                <a:gridCol w="1259952"/>
              </a:tblGrid>
              <a:tr h="370840">
                <a:tc rowSpan="2">
                  <a:txBody>
                    <a:bodyPr/>
                    <a:lstStyle/>
                    <a:p>
                      <a:pPr algn="ctr"/>
                      <a:r>
                        <a:rPr lang="ru-RU" sz="1100" dirty="0" smtClean="0"/>
                        <a:t>Численность постоянного населения       (тыс. чел.)</a:t>
                      </a:r>
                      <a:endParaRPr lang="ru-RU" sz="1100" dirty="0"/>
                    </a:p>
                  </a:txBody>
                  <a:tcPr anchor="ctr">
                    <a:solidFill>
                      <a:srgbClr val="FBCD8F"/>
                    </a:solidFill>
                  </a:tcPr>
                </a:tc>
                <a:tc>
                  <a:txBody>
                    <a:bodyPr/>
                    <a:lstStyle/>
                    <a:p>
                      <a:pPr algn="ctr" fontAlgn="b"/>
                      <a:r>
                        <a:rPr lang="ru-RU" sz="1600" u="none" strike="noStrike" dirty="0" smtClean="0">
                          <a:effectLst/>
                        </a:rPr>
                        <a:t>126,5</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b"/>
                      <a:r>
                        <a:rPr lang="ru-RU" sz="1600" u="none" strike="noStrike" dirty="0" smtClean="0">
                          <a:effectLst/>
                        </a:rPr>
                        <a:t>132,7</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b"/>
                      <a:r>
                        <a:rPr lang="ru-RU" sz="1600" u="none" strike="noStrike" dirty="0" smtClean="0">
                          <a:effectLst/>
                        </a:rPr>
                        <a:t>138,7</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b"/>
                      <a:r>
                        <a:rPr lang="ru-RU" sz="1600" u="none" strike="noStrike" dirty="0" smtClean="0">
                          <a:effectLst/>
                        </a:rPr>
                        <a:t>144,9</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b"/>
                      <a:r>
                        <a:rPr lang="ru-RU" sz="1600" u="none" strike="noStrike" dirty="0" smtClean="0">
                          <a:effectLst/>
                        </a:rPr>
                        <a:t>151,5</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marL="0" algn="ctr" rtl="0" eaLnBrk="1" fontAlgn="b" latinLnBrk="0" hangingPunct="1"/>
                      <a:r>
                        <a:rPr kumimoji="0" lang="ru-RU" sz="1600" u="none" strike="noStrike" kern="1200" dirty="0" smtClean="0">
                          <a:effectLst/>
                        </a:rPr>
                        <a:t>158,3</a:t>
                      </a:r>
                      <a:endParaRPr kumimoji="0" lang="ru-RU" sz="1600" b="1" u="none" strike="noStrike" kern="1200" dirty="0">
                        <a:solidFill>
                          <a:schemeClr val="tx1"/>
                        </a:solidFill>
                        <a:effectLst/>
                        <a:latin typeface="+mn-lt"/>
                        <a:ea typeface="+mn-ea"/>
                        <a:cs typeface="+mn-cs"/>
                      </a:endParaRPr>
                    </a:p>
                  </a:txBody>
                  <a:tcPr marL="9525" marR="9525" marT="9525" marB="0" anchor="ctr">
                    <a:solidFill>
                      <a:srgbClr val="FBCD8F"/>
                    </a:solidFill>
                  </a:tcPr>
                </a:tc>
              </a:tr>
              <a:tr h="370840">
                <a:tc vMerge="1">
                  <a:txBody>
                    <a:bodyPr/>
                    <a:lstStyle/>
                    <a:p>
                      <a:endParaRPr lang="ru-RU" sz="1100" dirty="0"/>
                    </a:p>
                  </a:txBody>
                  <a:tcPr/>
                </a:tc>
                <a:tc>
                  <a:txBody>
                    <a:bodyPr/>
                    <a:lstStyle/>
                    <a:p>
                      <a:pPr algn="ctr" fontAlgn="ctr"/>
                      <a:r>
                        <a:rPr lang="ru-RU" sz="1600" u="none" strike="noStrike" dirty="0">
                          <a:effectLst/>
                        </a:rPr>
                        <a:t>2017 год (Факт)</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ctr"/>
                      <a:r>
                        <a:rPr lang="ru-RU" sz="1600" u="none" strike="noStrike" dirty="0">
                          <a:effectLst/>
                        </a:rPr>
                        <a:t>2018 год </a:t>
                      </a:r>
                      <a:r>
                        <a:rPr lang="ru-RU" sz="1600" u="none" strike="noStrike" dirty="0" smtClean="0">
                          <a:effectLst/>
                        </a:rPr>
                        <a:t>(Факт)</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ctr"/>
                      <a:r>
                        <a:rPr lang="ru-RU" sz="1600" u="none" strike="noStrike" dirty="0">
                          <a:effectLst/>
                        </a:rPr>
                        <a:t>2019 год </a:t>
                      </a:r>
                      <a:r>
                        <a:rPr lang="ru-RU" sz="1600" u="none" strike="noStrike" dirty="0" smtClean="0">
                          <a:effectLst/>
                        </a:rPr>
                        <a:t>(Оценка)</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ctr"/>
                      <a:r>
                        <a:rPr lang="ru-RU" sz="1600" u="none" strike="noStrike" dirty="0" smtClean="0">
                          <a:effectLst/>
                        </a:rPr>
                        <a:t>2020 </a:t>
                      </a:r>
                      <a:r>
                        <a:rPr lang="ru-RU" sz="1600" u="none" strike="noStrike" dirty="0">
                          <a:effectLst/>
                        </a:rPr>
                        <a:t>год (Прогноз)</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algn="ctr" fontAlgn="ctr"/>
                      <a:r>
                        <a:rPr lang="ru-RU" sz="1600" u="none" strike="noStrike" dirty="0" smtClean="0">
                          <a:effectLst/>
                        </a:rPr>
                        <a:t>2021 </a:t>
                      </a:r>
                      <a:r>
                        <a:rPr lang="ru-RU" sz="1600" u="none" strike="noStrike" dirty="0">
                          <a:effectLst/>
                        </a:rPr>
                        <a:t>год (Прогноз)</a:t>
                      </a:r>
                      <a:endParaRPr lang="ru-RU" sz="1600" b="1" i="0" u="none" strike="noStrike" dirty="0">
                        <a:solidFill>
                          <a:srgbClr val="000000"/>
                        </a:solidFill>
                        <a:effectLst/>
                        <a:latin typeface="Calibri"/>
                      </a:endParaRPr>
                    </a:p>
                  </a:txBody>
                  <a:tcPr marL="9525" marR="9525" marT="9525" marB="0" anchor="ctr">
                    <a:solidFill>
                      <a:srgbClr val="FBCD8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u="none" strike="noStrike" dirty="0" smtClean="0">
                          <a:effectLst/>
                        </a:rPr>
                        <a:t>2022 год (Прогноз)</a:t>
                      </a:r>
                      <a:endParaRPr lang="ru-RU" sz="1600" dirty="0"/>
                    </a:p>
                  </a:txBody>
                  <a:tcPr marL="9525" marR="9525" marT="9525" marB="0" anchor="ctr">
                    <a:solidFill>
                      <a:srgbClr val="FBCD8F"/>
                    </a:solidFill>
                  </a:tcPr>
                </a:tc>
              </a:tr>
            </a:tbl>
          </a:graphicData>
        </a:graphic>
      </p:graphicFrame>
      <p:pic>
        <p:nvPicPr>
          <p:cNvPr id="3080" name="Picture 8" descr="C:\Users\kuharenkoaa\Desktop\Для Зайковой А.В\2018\Бюджет для граждан 2019-2021\рабочий материал\картинки\família-feliz-grande-46078487.jpg"/>
          <p:cNvPicPr>
            <a:picLocks noChangeAspect="1" noChangeArrowheads="1"/>
          </p:cNvPicPr>
          <p:nvPr/>
        </p:nvPicPr>
        <p:blipFill rotWithShape="1">
          <a:blip r:embed="rId4" cstate="print">
            <a:clrChange>
              <a:clrFrom>
                <a:srgbClr val="FEFEFE"/>
              </a:clrFrom>
              <a:clrTo>
                <a:srgbClr val="FEFEFE">
                  <a:alpha val="0"/>
                </a:srgbClr>
              </a:clrTo>
            </a:clrChange>
            <a:biLevel thresh="75000"/>
            <a:extLst>
              <a:ext uri="{28A0092B-C50C-407E-A947-70E740481C1C}">
                <a14:useLocalDpi xmlns:a14="http://schemas.microsoft.com/office/drawing/2010/main" val="0"/>
              </a:ext>
            </a:extLst>
          </a:blip>
          <a:srcRect b="14835"/>
          <a:stretch/>
        </p:blipFill>
        <p:spPr bwMode="auto">
          <a:xfrm>
            <a:off x="144826" y="3382381"/>
            <a:ext cx="2699259" cy="15773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Documents and Settings\Kuharenkoaa\Рабочий стол\original-2-900x400111.JPG"/>
          <p:cNvPicPr>
            <a:picLocks noChangeAspect="1" noChangeArrowheads="1"/>
          </p:cNvPicPr>
          <p:nvPr/>
        </p:nvPicPr>
        <p:blipFill>
          <a:blip r:embed="rId5"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7797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0375" y="312737"/>
            <a:ext cx="8229600" cy="476672"/>
          </a:xfrm>
        </p:spPr>
        <p:txBody>
          <a:bodyPr vert="horz" lIns="91440" tIns="45720" rIns="91440" bIns="45720" rtlCol="0" anchor="b">
            <a:noAutofit/>
          </a:bodyPr>
          <a:lstStyle/>
          <a:p>
            <a:pPr algn="ctr">
              <a:lnSpc>
                <a:spcPct val="100000"/>
              </a:lnSpc>
            </a:pP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Расходы бюджета района</a:t>
            </a:r>
          </a:p>
        </p:txBody>
      </p:sp>
      <p:sp>
        <p:nvSpPr>
          <p:cNvPr id="8" name="TextBox 7"/>
          <p:cNvSpPr txBox="1"/>
          <p:nvPr/>
        </p:nvSpPr>
        <p:spPr>
          <a:xfrm>
            <a:off x="5845460" y="2508062"/>
            <a:ext cx="3059832" cy="646331"/>
          </a:xfrm>
          <a:prstGeom prst="rect">
            <a:avLst/>
          </a:prstGeom>
          <a:noFill/>
        </p:spPr>
        <p:txBody>
          <a:bodyPr wrap="square" rtlCol="0">
            <a:spAutoFit/>
          </a:bodyPr>
          <a:lstStyle>
            <a:defPPr>
              <a:defRPr lang="ru-RU"/>
            </a:defPPr>
            <a:lvl1pPr algn="ctr">
              <a:defRPr b="1" cap="all">
                <a:ln w="9000" cmpd="sng">
                  <a:solidFill>
                    <a:schemeClr val="accent5">
                      <a:lumMod val="50000"/>
                    </a:schemeClr>
                  </a:solidFill>
                  <a:prstDash val="solid"/>
                </a:ln>
                <a:solidFill>
                  <a:schemeClr val="tx1">
                    <a:lumMod val="95000"/>
                    <a:lumOff val="5000"/>
                  </a:schemeClr>
                </a:solidFill>
                <a:effectLst>
                  <a:reflection blurRad="12700" stA="28000" endPos="45000" dist="1000" dir="5400000" sy="-100000" algn="bl" rotWithShape="0"/>
                </a:effectLst>
              </a:defRPr>
            </a:lvl1pPr>
          </a:lstStyle>
          <a:p>
            <a:r>
              <a:rPr lang="ru-RU" dirty="0"/>
              <a:t>непрограммные расходы</a:t>
            </a:r>
          </a:p>
        </p:txBody>
      </p:sp>
      <p:sp>
        <p:nvSpPr>
          <p:cNvPr id="11" name="TextBox 10"/>
          <p:cNvSpPr txBox="1"/>
          <p:nvPr/>
        </p:nvSpPr>
        <p:spPr>
          <a:xfrm>
            <a:off x="971600" y="2516449"/>
            <a:ext cx="2655472" cy="646331"/>
          </a:xfrm>
          <a:prstGeom prst="rect">
            <a:avLst/>
          </a:prstGeom>
          <a:noFill/>
        </p:spPr>
        <p:txBody>
          <a:bodyPr wrap="square" rtlCol="0">
            <a:spAutoFit/>
          </a:bodyPr>
          <a:lstStyle>
            <a:defPPr>
              <a:defRPr lang="ru-RU"/>
            </a:defPPr>
            <a:lvl1pPr algn="ctr">
              <a:defRPr sz="1600" b="1" cap="all">
                <a:ln w="9000" cmpd="sng">
                  <a:solidFill>
                    <a:schemeClr val="accent1">
                      <a:lumMod val="75000"/>
                    </a:schemeClr>
                  </a:solidFill>
                  <a:prstDash val="solid"/>
                </a:ln>
                <a:effectLst>
                  <a:reflection blurRad="12700" stA="28000" endPos="45000" dist="1000" dir="5400000" sy="-100000" algn="bl" rotWithShape="0"/>
                </a:effectLst>
              </a:defRPr>
            </a:lvl1pPr>
          </a:lstStyle>
          <a:p>
            <a:r>
              <a:rPr lang="ru-RU" sz="1800" dirty="0">
                <a:ln w="9000" cmpd="sng">
                  <a:solidFill>
                    <a:schemeClr val="accent5">
                      <a:lumMod val="50000"/>
                    </a:schemeClr>
                  </a:solidFill>
                  <a:prstDash val="solid"/>
                </a:ln>
                <a:solidFill>
                  <a:schemeClr val="tx1">
                    <a:lumMod val="95000"/>
                    <a:lumOff val="5000"/>
                  </a:schemeClr>
                </a:solidFill>
              </a:rPr>
              <a:t>программные расходы</a:t>
            </a:r>
          </a:p>
        </p:txBody>
      </p:sp>
      <p:graphicFrame>
        <p:nvGraphicFramePr>
          <p:cNvPr id="2" name="Таблица 1"/>
          <p:cNvGraphicFramePr>
            <a:graphicFrameLocks noGrp="1"/>
          </p:cNvGraphicFramePr>
          <p:nvPr>
            <p:extLst>
              <p:ext uri="{D42A27DB-BD31-4B8C-83A1-F6EECF244321}">
                <p14:modId xmlns:p14="http://schemas.microsoft.com/office/powerpoint/2010/main" val="1779220274"/>
              </p:ext>
            </p:extLst>
          </p:nvPr>
        </p:nvGraphicFramePr>
        <p:xfrm>
          <a:off x="460375" y="3741007"/>
          <a:ext cx="8444918" cy="2496305"/>
        </p:xfrm>
        <a:graphic>
          <a:graphicData uri="http://schemas.openxmlformats.org/drawingml/2006/table">
            <a:tbl>
              <a:tblPr firstRow="1" bandRow="1">
                <a:tableStyleId>{5FD0F851-EC5A-4D38-B0AD-8093EC10F338}</a:tableStyleId>
              </a:tblPr>
              <a:tblGrid>
                <a:gridCol w="2839046"/>
                <a:gridCol w="1868624"/>
                <a:gridCol w="1943369"/>
                <a:gridCol w="1793879"/>
              </a:tblGrid>
              <a:tr h="784097">
                <a:tc>
                  <a:txBody>
                    <a:bodyPr/>
                    <a:lstStyle/>
                    <a:p>
                      <a:pPr marL="0" algn="l" defTabSz="914400" rtl="0" eaLnBrk="1" fontAlgn="ctr" latinLnBrk="0" hangingPunct="1">
                        <a:lnSpc>
                          <a:spcPct val="115000"/>
                        </a:lnSpc>
                        <a:spcAft>
                          <a:spcPts val="0"/>
                        </a:spcAft>
                      </a:pPr>
                      <a:r>
                        <a:rPr lang="ru-RU" sz="1800" kern="1200" dirty="0" smtClean="0"/>
                        <a:t>Наименование</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2020 год</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2021 год</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2022 год</a:t>
                      </a:r>
                      <a:endParaRPr lang="ru-RU" sz="1800" b="1" kern="1200" dirty="0">
                        <a:solidFill>
                          <a:schemeClr val="accent3">
                            <a:lumMod val="50000"/>
                          </a:schemeClr>
                        </a:solidFill>
                        <a:latin typeface="+mn-lt"/>
                        <a:ea typeface="+mn-ea"/>
                        <a:cs typeface="+mn-cs"/>
                      </a:endParaRPr>
                    </a:p>
                  </a:txBody>
                  <a:tcPr anchor="ctr"/>
                </a:tc>
              </a:tr>
              <a:tr h="856104">
                <a:tc>
                  <a:txBody>
                    <a:bodyPr/>
                    <a:lstStyle/>
                    <a:p>
                      <a:pPr marL="0" algn="l" defTabSz="914400" rtl="0" eaLnBrk="1" fontAlgn="ctr" latinLnBrk="0" hangingPunct="1">
                        <a:lnSpc>
                          <a:spcPct val="115000"/>
                        </a:lnSpc>
                        <a:spcAft>
                          <a:spcPts val="0"/>
                        </a:spcAft>
                      </a:pPr>
                      <a:r>
                        <a:rPr lang="ru-RU" sz="1800" kern="1200" dirty="0" smtClean="0"/>
                        <a:t>Программные расходы, млн. руб.</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4 624,9</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3 469,8</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3 768,5</a:t>
                      </a:r>
                      <a:endParaRPr lang="ru-RU" sz="1800" b="1" kern="1200" dirty="0">
                        <a:solidFill>
                          <a:schemeClr val="accent3">
                            <a:lumMod val="50000"/>
                          </a:schemeClr>
                        </a:solidFill>
                        <a:latin typeface="+mn-lt"/>
                        <a:ea typeface="+mn-ea"/>
                        <a:cs typeface="+mn-cs"/>
                      </a:endParaRPr>
                    </a:p>
                  </a:txBody>
                  <a:tcPr anchor="ctr"/>
                </a:tc>
              </a:tr>
              <a:tr h="856104">
                <a:tc>
                  <a:txBody>
                    <a:bodyPr/>
                    <a:lstStyle/>
                    <a:p>
                      <a:pPr marL="0" algn="l" defTabSz="914400" rtl="0" eaLnBrk="1" fontAlgn="ctr" latinLnBrk="0" hangingPunct="1">
                        <a:lnSpc>
                          <a:spcPct val="115000"/>
                        </a:lnSpc>
                        <a:spcAft>
                          <a:spcPts val="0"/>
                        </a:spcAft>
                      </a:pPr>
                      <a:r>
                        <a:rPr lang="ru-RU" sz="1800" kern="1200" dirty="0" smtClean="0"/>
                        <a:t>Непрограммные расходы, млн. руб.</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41,5</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27,1</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800" kern="1200" dirty="0" smtClean="0"/>
                        <a:t>27,3</a:t>
                      </a:r>
                      <a:endParaRPr lang="ru-RU" sz="1800" b="1" kern="1200" dirty="0">
                        <a:solidFill>
                          <a:schemeClr val="accent3">
                            <a:lumMod val="50000"/>
                          </a:schemeClr>
                        </a:solidFill>
                        <a:latin typeface="+mn-lt"/>
                        <a:ea typeface="+mn-ea"/>
                        <a:cs typeface="+mn-cs"/>
                      </a:endParaRPr>
                    </a:p>
                  </a:txBody>
                  <a:tcPr anchor="ctr"/>
                </a:tc>
              </a:tr>
            </a:tbl>
          </a:graphicData>
        </a:graphic>
      </p:graphicFrame>
      <p:pic>
        <p:nvPicPr>
          <p:cNvPr id="1052" name="Picture 28" descr="https://image.jimcdn.com/app/cms/image/transf/none/path/s67711f0bf29c924d/image/ia21d34b2ae7b1912/version/1481909858/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9997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8" descr="https://image.jimcdn.com/app/cms/image/transf/none/path/s67711f0bf29c924d/image/ia21d34b2ae7b1912/version/1481909858/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78110" y="965143"/>
            <a:ext cx="1160512" cy="121920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35" descr="http://liveofofo.com/wpmain/uploads/2013/01/money_sca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5" name="AutoShape 37" descr="http://liveofofo.com/wpmain/uploads/2013/01/money_sca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6" name="AutoShape 39" descr="http://liveofofo.com/wpmain/uploads/2013/01/money_scale.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69" name="Picture 45" descr="http://stavkibankov.ru/uploads/posts/2013-12/1387896536_foreks.jpg"/>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176448" y="1045102"/>
            <a:ext cx="3112962" cy="22784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Documents and Settings\Kuharenkoaa\Рабочий стол\original-2-900x400111.JPG"/>
          <p:cNvPicPr>
            <a:picLocks noChangeAspect="1" noChangeArrowheads="1"/>
          </p:cNvPicPr>
          <p:nvPr/>
        </p:nvPicPr>
        <p:blipFill>
          <a:blip r:embed="rId4" cstate="print"/>
          <a:srcRect l="31099" r="34627" b="313"/>
          <a:stretch>
            <a:fillRect/>
          </a:stretch>
        </p:blipFill>
        <p:spPr bwMode="auto">
          <a:xfrm>
            <a:off x="2486" y="-33498"/>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9267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251520" y="116632"/>
            <a:ext cx="8676456" cy="476672"/>
          </a:xfrm>
        </p:spPr>
        <p:txBody>
          <a:bodyPr vert="horz" lIns="91440" tIns="45720" rIns="91440" bIns="45720" rtlCol="0" anchor="b">
            <a:noAutofit/>
          </a:bodyPr>
          <a:lstStyle/>
          <a:p>
            <a:pPr algn="ctr">
              <a:lnSpc>
                <a:spcPct val="100000"/>
              </a:lnSpc>
            </a:pP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Расходы бюджета района на </a:t>
            </a: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млн. руб.</a:t>
            </a:r>
          </a:p>
        </p:txBody>
      </p:sp>
      <p:graphicFrame>
        <p:nvGraphicFramePr>
          <p:cNvPr id="4" name="Таблица 3"/>
          <p:cNvGraphicFramePr>
            <a:graphicFrameLocks noGrp="1"/>
          </p:cNvGraphicFramePr>
          <p:nvPr>
            <p:extLst>
              <p:ext uri="{D42A27DB-BD31-4B8C-83A1-F6EECF244321}">
                <p14:modId xmlns:p14="http://schemas.microsoft.com/office/powerpoint/2010/main" val="3991354723"/>
              </p:ext>
            </p:extLst>
          </p:nvPr>
        </p:nvGraphicFramePr>
        <p:xfrm>
          <a:off x="179512" y="692698"/>
          <a:ext cx="8784977" cy="6215897"/>
        </p:xfrm>
        <a:graphic>
          <a:graphicData uri="http://schemas.openxmlformats.org/drawingml/2006/table">
            <a:tbl>
              <a:tblPr firstRow="1" bandRow="1">
                <a:tableStyleId>{5FD0F851-EC5A-4D38-B0AD-8093EC10F338}</a:tableStyleId>
              </a:tblPr>
              <a:tblGrid>
                <a:gridCol w="5400600"/>
                <a:gridCol w="1152128"/>
                <a:gridCol w="1152128"/>
                <a:gridCol w="1080121"/>
              </a:tblGrid>
              <a:tr h="569287">
                <a:tc>
                  <a:txBody>
                    <a:bodyPr/>
                    <a:lstStyle/>
                    <a:p>
                      <a:pPr marL="0" algn="l" defTabSz="914400" rtl="0" eaLnBrk="1" fontAlgn="ctr" latinLnBrk="0" hangingPunct="1">
                        <a:lnSpc>
                          <a:spcPct val="115000"/>
                        </a:lnSpc>
                        <a:spcAft>
                          <a:spcPts val="0"/>
                        </a:spcAft>
                      </a:pPr>
                      <a:r>
                        <a:rPr lang="ru-RU" sz="1600" kern="1200" dirty="0" smtClean="0"/>
                        <a:t>Наименование</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2020 год</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2021 год</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2022 год</a:t>
                      </a:r>
                      <a:endParaRPr lang="ru-RU" sz="1600" b="1" kern="1200" dirty="0">
                        <a:solidFill>
                          <a:schemeClr val="tx1"/>
                        </a:solidFill>
                        <a:latin typeface="Times New Roman" panose="02020603050405020304" pitchFamily="18" charset="0"/>
                        <a:ea typeface="+mn-ea"/>
                        <a:cs typeface="Times New Roman" panose="02020603050405020304" pitchFamily="18" charset="0"/>
                      </a:endParaRPr>
                    </a:p>
                  </a:txBody>
                  <a:tcPr anchor="ctr"/>
                </a:tc>
              </a:tr>
              <a:tr h="74223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экономического потенциала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dirty="0">
                          <a:solidFill>
                            <a:schemeClr val="tx1"/>
                          </a:solidFill>
                          <a:latin typeface="+mn-lt"/>
                          <a:ea typeface="+mn-ea"/>
                          <a:cs typeface="+mn-cs"/>
                        </a:rPr>
                        <a:t>0.6</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0.5</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0.7</a:t>
                      </a:r>
                    </a:p>
                  </a:txBody>
                  <a:tcPr marL="9525" marR="9525" marT="9525" marB="0" anchor="ctr"/>
                </a:tc>
              </a:tr>
              <a:tr h="528103">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дорожного хозяйства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dirty="0">
                          <a:solidFill>
                            <a:schemeClr val="tx1"/>
                          </a:solidFill>
                          <a:latin typeface="+mn-lt"/>
                          <a:ea typeface="+mn-ea"/>
                          <a:cs typeface="+mn-cs"/>
                        </a:rPr>
                        <a:t>66.3</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22.2</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15.8</a:t>
                      </a:r>
                    </a:p>
                  </a:txBody>
                  <a:tcPr marL="9525" marR="9525" marT="9525" marB="0" anchor="ctr"/>
                </a:tc>
              </a:tr>
              <a:tr h="74223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"Организация муниципального управления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291.8</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266.7</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266.6</a:t>
                      </a:r>
                    </a:p>
                  </a:txBody>
                  <a:tcPr marL="9525" marR="9525" marT="9525" marB="0" anchor="ctr"/>
                </a:tc>
              </a:tr>
              <a:tr h="74223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"Совершенствование управления в сфере градостроительной политики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2.5</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1.1</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1.0</a:t>
                      </a:r>
                    </a:p>
                  </a:txBody>
                  <a:tcPr marL="9525" marR="9525" marT="9525" marB="0" anchor="ctr"/>
                </a:tc>
              </a:tr>
              <a:tr h="74223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"Управление муниципальными финансами Иркутского районного муниципального образования"</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251.7</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231.4</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225.6</a:t>
                      </a:r>
                    </a:p>
                  </a:txBody>
                  <a:tcPr marL="9525" marR="9525" marT="9525" marB="0" anchor="ctr"/>
                </a:tc>
              </a:tr>
              <a:tr h="74223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"Совершенствование управления в сфере муниципального имущества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51.7</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50.4</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50.3</a:t>
                      </a:r>
                    </a:p>
                  </a:txBody>
                  <a:tcPr marL="9525" marR="9525" marT="9525" marB="0" anchor="ctr"/>
                </a:tc>
              </a:tr>
              <a:tr h="599646">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образования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3 525.7</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2 345.5</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2 031.6</a:t>
                      </a:r>
                    </a:p>
                  </a:txBody>
                  <a:tcPr marL="9525" marR="9525" marT="9525" marB="0" anchor="ctr"/>
                </a:tc>
              </a:tr>
              <a:tr h="640830">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культуры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62.8</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56.1</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56.1</a:t>
                      </a:r>
                    </a:p>
                  </a:txBody>
                  <a:tcPr marL="9525" marR="9525" marT="9525" marB="0" anchor="ctr"/>
                </a:tc>
              </a:tr>
            </a:tbl>
          </a:graphicData>
        </a:graphic>
      </p:graphicFrame>
    </p:spTree>
    <p:extLst>
      <p:ext uri="{BB962C8B-B14F-4D97-AF65-F5344CB8AC3E}">
        <p14:creationId xmlns:p14="http://schemas.microsoft.com/office/powerpoint/2010/main" val="26357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67544" y="260648"/>
            <a:ext cx="8676456" cy="476672"/>
          </a:xfrm>
        </p:spPr>
        <p:txBody>
          <a:bodyPr vert="horz" lIns="91440" tIns="45720" rIns="91440" bIns="45720" rtlCol="0" anchor="b">
            <a:noAutofit/>
          </a:bodyPr>
          <a:lstStyle/>
          <a:p>
            <a:pPr algn="ctr">
              <a:lnSpc>
                <a:spcPct val="100000"/>
              </a:lnSpc>
            </a:pP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Расходы бюджета района на </a:t>
            </a: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млн. руб.</a:t>
            </a:r>
          </a:p>
        </p:txBody>
      </p:sp>
      <p:graphicFrame>
        <p:nvGraphicFramePr>
          <p:cNvPr id="4" name="Таблица 3"/>
          <p:cNvGraphicFramePr>
            <a:graphicFrameLocks noGrp="1"/>
          </p:cNvGraphicFramePr>
          <p:nvPr>
            <p:extLst>
              <p:ext uri="{D42A27DB-BD31-4B8C-83A1-F6EECF244321}">
                <p14:modId xmlns:p14="http://schemas.microsoft.com/office/powerpoint/2010/main" val="3802347466"/>
              </p:ext>
            </p:extLst>
          </p:nvPr>
        </p:nvGraphicFramePr>
        <p:xfrm>
          <a:off x="179512" y="1052736"/>
          <a:ext cx="8856983" cy="5838930"/>
        </p:xfrm>
        <a:graphic>
          <a:graphicData uri="http://schemas.openxmlformats.org/drawingml/2006/table">
            <a:tbl>
              <a:tblPr firstRow="1" bandRow="1">
                <a:tableStyleId>{5FD0F851-EC5A-4D38-B0AD-8093EC10F338}</a:tableStyleId>
              </a:tblPr>
              <a:tblGrid>
                <a:gridCol w="5616624"/>
                <a:gridCol w="1080120"/>
                <a:gridCol w="1080120"/>
                <a:gridCol w="1080119"/>
              </a:tblGrid>
              <a:tr h="520704">
                <a:tc>
                  <a:txBody>
                    <a:bodyPr/>
                    <a:lstStyle/>
                    <a:p>
                      <a:pPr marL="0" algn="l" defTabSz="914400" rtl="0" eaLnBrk="1" fontAlgn="ctr" latinLnBrk="0" hangingPunct="1">
                        <a:lnSpc>
                          <a:spcPct val="115000"/>
                        </a:lnSpc>
                        <a:spcAft>
                          <a:spcPts val="0"/>
                        </a:spcAft>
                      </a:pPr>
                      <a:r>
                        <a:rPr lang="ru-RU" sz="1600" kern="1200" dirty="0" smtClean="0"/>
                        <a:t>Наименование</a:t>
                      </a:r>
                      <a:endParaRPr lang="ru-RU" sz="16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2020 год</a:t>
                      </a:r>
                      <a:endParaRPr lang="ru-RU" sz="16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2021 год</a:t>
                      </a:r>
                      <a:endParaRPr lang="ru-RU" sz="16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2022 год</a:t>
                      </a:r>
                      <a:endParaRPr lang="ru-RU" sz="1600" b="1" kern="1200" dirty="0">
                        <a:solidFill>
                          <a:schemeClr val="accent3">
                            <a:lumMod val="50000"/>
                          </a:schemeClr>
                        </a:solidFill>
                        <a:latin typeface="+mn-lt"/>
                        <a:ea typeface="+mn-ea"/>
                        <a:cs typeface="+mn-cs"/>
                      </a:endParaRPr>
                    </a:p>
                  </a:txBody>
                  <a:tcPr anchor="ctr"/>
                </a:tc>
              </a:tr>
              <a:tr h="631424">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физической культуры и спорта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dirty="0">
                          <a:solidFill>
                            <a:schemeClr val="tx1"/>
                          </a:solidFill>
                          <a:latin typeface="+mn-lt"/>
                          <a:ea typeface="+mn-ea"/>
                          <a:cs typeface="+mn-cs"/>
                        </a:rPr>
                        <a:t>27.5</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22.8</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22.8</a:t>
                      </a:r>
                    </a:p>
                  </a:txBody>
                  <a:tcPr marL="9525" marR="9525" marT="9525" marB="0" anchor="ctr"/>
                </a:tc>
              </a:tr>
              <a:tr h="576064">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"Молодежная политика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dirty="0">
                          <a:solidFill>
                            <a:schemeClr val="tx1"/>
                          </a:solidFill>
                          <a:latin typeface="+mn-lt"/>
                          <a:ea typeface="+mn-ea"/>
                          <a:cs typeface="+mn-cs"/>
                        </a:rPr>
                        <a:t>12.5</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11.7</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11.7</a:t>
                      </a:r>
                    </a:p>
                  </a:txBody>
                  <a:tcPr marL="9525" marR="9525" marT="9525" marB="0" anchor="ctr"/>
                </a:tc>
              </a:tr>
              <a:tr h="1008112">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"Обеспечение безопасности, профилактика правонарушений, социально-негативных явлений, в том числе среди несовершеннолетних и участие в реализации мероприятий по охране здоровья населения на территории Иркутского районного муниципального образования"</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1.5</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0.4</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0.4</a:t>
                      </a:r>
                    </a:p>
                  </a:txBody>
                  <a:tcPr marL="9525" marR="9525" marT="9525" marB="0" anchor="ctr"/>
                </a:tc>
              </a:tr>
              <a:tr h="87360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коммунально-инженерной инфраструктуры и энергосбережение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185.3</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73.8</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13.8</a:t>
                      </a:r>
                    </a:p>
                  </a:txBody>
                  <a:tcPr marL="9525" marR="9525" marT="9525" marB="0" anchor="ctr"/>
                </a:tc>
              </a:tr>
              <a:tr h="873608">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институтов гражданского общества в Иркутском районном муниципальном образовании"</a:t>
                      </a:r>
                    </a:p>
                  </a:txBody>
                  <a:tcPr marL="68580" marR="68580" marT="0" marB="0"/>
                </a:tc>
                <a:tc>
                  <a:txBody>
                    <a:bodyPr/>
                    <a:lstStyle/>
                    <a:p>
                      <a:pPr marL="0" algn="ctr" defTabSz="914400" rtl="0" eaLnBrk="1" fontAlgn="t" latinLnBrk="0" hangingPunct="1"/>
                      <a:r>
                        <a:rPr lang="ru-RU" sz="1600" kern="1200">
                          <a:solidFill>
                            <a:schemeClr val="tx1"/>
                          </a:solidFill>
                          <a:latin typeface="+mn-lt"/>
                          <a:ea typeface="+mn-ea"/>
                          <a:cs typeface="+mn-cs"/>
                        </a:rPr>
                        <a:t>3.3</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2.5</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2.5</a:t>
                      </a:r>
                    </a:p>
                  </a:txBody>
                  <a:tcPr marL="9525" marR="9525" marT="9525" marB="0" anchor="ctr"/>
                </a:tc>
              </a:tr>
              <a:tr h="910114">
                <a:tc>
                  <a:txBody>
                    <a:bodyPr/>
                    <a:lstStyle/>
                    <a:p>
                      <a:pPr>
                        <a:lnSpc>
                          <a:spcPct val="95000"/>
                        </a:lnSpc>
                        <a:spcAft>
                          <a:spcPts val="0"/>
                        </a:spcAft>
                      </a:pPr>
                      <a:r>
                        <a:rPr lang="ru-RU" sz="1600" kern="1200" dirty="0">
                          <a:solidFill>
                            <a:schemeClr val="tx1"/>
                          </a:solidFill>
                          <a:effectLst/>
                          <a:latin typeface="+mn-lt"/>
                          <a:ea typeface="+mn-ea"/>
                          <a:cs typeface="+mn-cs"/>
                        </a:rPr>
                        <a:t>Муниципальная программа "Развитие сельского хозяйства и устойчивое развитие сельских территорий Иркутского районного муниципального образования"</a:t>
                      </a:r>
                    </a:p>
                  </a:txBody>
                  <a:tcPr marL="68580" marR="68580" marT="0" marB="0" anchor="ctr"/>
                </a:tc>
                <a:tc>
                  <a:txBody>
                    <a:bodyPr/>
                    <a:lstStyle/>
                    <a:p>
                      <a:pPr marL="0" algn="ctr" defTabSz="914400" rtl="0" eaLnBrk="1" fontAlgn="t" latinLnBrk="0" hangingPunct="1"/>
                      <a:r>
                        <a:rPr lang="ru-RU" sz="1600" kern="1200">
                          <a:solidFill>
                            <a:schemeClr val="tx1"/>
                          </a:solidFill>
                          <a:latin typeface="+mn-lt"/>
                          <a:ea typeface="+mn-ea"/>
                          <a:cs typeface="+mn-cs"/>
                        </a:rPr>
                        <a:t>0.6</a:t>
                      </a:r>
                    </a:p>
                  </a:txBody>
                  <a:tcPr marL="9525" marR="9525" marT="9525" marB="0" anchor="ctr"/>
                </a:tc>
                <a:tc>
                  <a:txBody>
                    <a:bodyPr/>
                    <a:lstStyle/>
                    <a:p>
                      <a:pPr marL="0" algn="ctr" defTabSz="914400" rtl="0" eaLnBrk="1" fontAlgn="t" latinLnBrk="0" hangingPunct="1"/>
                      <a:r>
                        <a:rPr lang="ru-RU" sz="1600" kern="1200">
                          <a:solidFill>
                            <a:schemeClr val="tx1"/>
                          </a:solidFill>
                          <a:latin typeface="+mn-lt"/>
                          <a:ea typeface="+mn-ea"/>
                          <a:cs typeface="+mn-cs"/>
                        </a:rPr>
                        <a:t>0.6</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0.6</a:t>
                      </a:r>
                    </a:p>
                  </a:txBody>
                  <a:tcPr marL="9525" marR="9525" marT="9525" marB="0" anchor="ctr"/>
                </a:tc>
              </a:tr>
            </a:tbl>
          </a:graphicData>
        </a:graphic>
      </p:graphicFrame>
    </p:spTree>
    <p:extLst>
      <p:ext uri="{BB962C8B-B14F-4D97-AF65-F5344CB8AC3E}">
        <p14:creationId xmlns:p14="http://schemas.microsoft.com/office/powerpoint/2010/main" val="3786195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449288"/>
            <a:ext cx="8676456" cy="476672"/>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z="2400" b="1" spc="-1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Расходы бюджета района на </a:t>
            </a:r>
            <a:r>
              <a:rPr lang="ru-RU" sz="2400" b="1" spc="-1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2020 </a:t>
            </a:r>
            <a:r>
              <a:rPr lang="ru-RU" sz="2400" b="1" spc="-1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 </a:t>
            </a:r>
            <a:r>
              <a:rPr lang="ru-RU" sz="2400" b="1" spc="-100" dirty="0" smtClean="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2022 </a:t>
            </a:r>
            <a:r>
              <a:rPr lang="ru-RU" sz="2400" b="1" spc="-100"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годы, млн. руб.</a:t>
            </a:r>
          </a:p>
        </p:txBody>
      </p:sp>
      <p:graphicFrame>
        <p:nvGraphicFramePr>
          <p:cNvPr id="5" name="Таблица 4"/>
          <p:cNvGraphicFramePr>
            <a:graphicFrameLocks noGrp="1"/>
          </p:cNvGraphicFramePr>
          <p:nvPr>
            <p:extLst>
              <p:ext uri="{D42A27DB-BD31-4B8C-83A1-F6EECF244321}">
                <p14:modId xmlns:p14="http://schemas.microsoft.com/office/powerpoint/2010/main" val="2323956498"/>
              </p:ext>
            </p:extLst>
          </p:nvPr>
        </p:nvGraphicFramePr>
        <p:xfrm>
          <a:off x="251520" y="1340768"/>
          <a:ext cx="8856983" cy="2529772"/>
        </p:xfrm>
        <a:graphic>
          <a:graphicData uri="http://schemas.openxmlformats.org/drawingml/2006/table">
            <a:tbl>
              <a:tblPr firstRow="1" bandRow="1">
                <a:tableStyleId>{5FD0F851-EC5A-4D38-B0AD-8093EC10F338}</a:tableStyleId>
              </a:tblPr>
              <a:tblGrid>
                <a:gridCol w="5616624"/>
                <a:gridCol w="1080120"/>
                <a:gridCol w="1102359"/>
                <a:gridCol w="1057880"/>
              </a:tblGrid>
              <a:tr h="520704">
                <a:tc>
                  <a:txBody>
                    <a:bodyPr/>
                    <a:lstStyle/>
                    <a:p>
                      <a:pPr marL="0" algn="l" defTabSz="914400" rtl="0" eaLnBrk="1" fontAlgn="ctr" latinLnBrk="0" hangingPunct="1">
                        <a:lnSpc>
                          <a:spcPct val="115000"/>
                        </a:lnSpc>
                        <a:spcAft>
                          <a:spcPts val="0"/>
                        </a:spcAft>
                      </a:pPr>
                      <a:r>
                        <a:rPr lang="ru-RU" sz="1600" kern="1200" dirty="0" smtClean="0"/>
                        <a:t>Наименование</a:t>
                      </a:r>
                      <a:endParaRPr lang="ru-RU" sz="16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2020 год</a:t>
                      </a:r>
                      <a:endParaRPr lang="ru-RU" sz="16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2021 год</a:t>
                      </a:r>
                      <a:endParaRPr lang="ru-RU" sz="16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1600" kern="1200" dirty="0" smtClean="0"/>
                        <a:t>2022 год</a:t>
                      </a:r>
                      <a:endParaRPr lang="ru-RU" sz="1600" b="1" kern="1200" dirty="0">
                        <a:solidFill>
                          <a:schemeClr val="accent3">
                            <a:lumMod val="50000"/>
                          </a:schemeClr>
                        </a:solidFill>
                        <a:latin typeface="+mn-lt"/>
                        <a:ea typeface="+mn-ea"/>
                        <a:cs typeface="+mn-cs"/>
                      </a:endParaRPr>
                    </a:p>
                  </a:txBody>
                  <a:tcPr anchor="ctr"/>
                </a:tc>
              </a:tr>
              <a:tr h="703432">
                <a:tc>
                  <a:txBody>
                    <a:bodyPr/>
                    <a:lstStyle/>
                    <a:p>
                      <a:pPr marL="0" algn="l" defTabSz="914400" rtl="0" eaLnBrk="1" latinLnBrk="0" hangingPunct="1">
                        <a:lnSpc>
                          <a:spcPct val="95000"/>
                        </a:lnSpc>
                        <a:spcAft>
                          <a:spcPts val="0"/>
                        </a:spcAft>
                      </a:pPr>
                      <a:r>
                        <a:rPr lang="ru-RU" sz="1600" kern="1200" dirty="0">
                          <a:effectLst/>
                        </a:rPr>
                        <a:t>Муниципальная программа </a:t>
                      </a:r>
                      <a:r>
                        <a:rPr lang="ru-RU" sz="1600" kern="1200" dirty="0" smtClean="0">
                          <a:effectLst/>
                        </a:rPr>
                        <a:t>"Охрана окружающей среды в Иркутском районном муниципальном образовании"</a:t>
                      </a:r>
                      <a:endParaRPr lang="ru-RU"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fontAlgn="t" latinLnBrk="0" hangingPunct="1"/>
                      <a:r>
                        <a:rPr lang="ru-RU" sz="1600" kern="1200" dirty="0">
                          <a:solidFill>
                            <a:schemeClr val="tx1"/>
                          </a:solidFill>
                          <a:latin typeface="+mn-lt"/>
                          <a:ea typeface="+mn-ea"/>
                          <a:cs typeface="+mn-cs"/>
                        </a:rPr>
                        <a:t>141.1</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384.3</a:t>
                      </a:r>
                    </a:p>
                  </a:txBody>
                  <a:tcPr marL="9525" marR="9525" marT="9525" marB="0" anchor="ctr"/>
                </a:tc>
                <a:tc>
                  <a:txBody>
                    <a:bodyPr/>
                    <a:lstStyle/>
                    <a:p>
                      <a:pPr marL="0" algn="ctr" defTabSz="914400" rtl="0" eaLnBrk="1" fontAlgn="t" latinLnBrk="0" hangingPunct="1"/>
                      <a:r>
                        <a:rPr lang="ru-RU" sz="1600" kern="1200" dirty="0">
                          <a:solidFill>
                            <a:schemeClr val="tx1"/>
                          </a:solidFill>
                          <a:latin typeface="+mn-lt"/>
                          <a:ea typeface="+mn-ea"/>
                          <a:cs typeface="+mn-cs"/>
                        </a:rPr>
                        <a:t>1 069.1</a:t>
                      </a:r>
                    </a:p>
                  </a:txBody>
                  <a:tcPr marL="9525" marR="9525" marT="9525" marB="0" anchor="ctr"/>
                </a:tc>
              </a:tr>
              <a:tr h="403198">
                <a:tc>
                  <a:txBody>
                    <a:bodyPr/>
                    <a:lstStyle/>
                    <a:p>
                      <a:pPr marL="0" algn="l" defTabSz="914400" rtl="0" eaLnBrk="1" latinLnBrk="0" hangingPunct="1">
                        <a:lnSpc>
                          <a:spcPct val="95000"/>
                        </a:lnSpc>
                        <a:spcAft>
                          <a:spcPts val="0"/>
                        </a:spcAft>
                      </a:pPr>
                      <a:r>
                        <a:rPr lang="ru-RU" sz="1600" b="1" kern="1200" dirty="0" smtClean="0">
                          <a:effectLst/>
                        </a:rPr>
                        <a:t>Итого по муниципальным программам</a:t>
                      </a:r>
                      <a:endParaRPr lang="ru-RU"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r>
                        <a:rPr lang="ru-RU" sz="1600" b="1" kern="1200" dirty="0" smtClean="0"/>
                        <a:t>4 624,9</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ru-RU" sz="1600" b="1" kern="1200" dirty="0" smtClean="0"/>
                        <a:t>3 469,8</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r>
                        <a:rPr lang="ru-RU" sz="1600" b="1" kern="1200" dirty="0" smtClean="0"/>
                        <a:t>3 768,5</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r>
              <a:tr h="389894">
                <a:tc>
                  <a:txBody>
                    <a:bodyPr/>
                    <a:lstStyle/>
                    <a:p>
                      <a:pPr marL="0" algn="l" defTabSz="914400" rtl="0" eaLnBrk="1" latinLnBrk="0" hangingPunct="1">
                        <a:lnSpc>
                          <a:spcPct val="95000"/>
                        </a:lnSpc>
                        <a:spcAft>
                          <a:spcPts val="0"/>
                        </a:spcAft>
                      </a:pPr>
                      <a:r>
                        <a:rPr lang="ru-RU" sz="1600" b="1" kern="1200" dirty="0" smtClean="0">
                          <a:effectLst/>
                        </a:rPr>
                        <a:t>Непрограммные расходы</a:t>
                      </a:r>
                      <a:endParaRPr lang="ru-RU"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lnSpc>
                          <a:spcPct val="95000"/>
                        </a:lnSpc>
                        <a:spcAft>
                          <a:spcPts val="0"/>
                        </a:spcAft>
                      </a:pPr>
                      <a:r>
                        <a:rPr lang="ru-RU" sz="1600" b="1" kern="1200" dirty="0" smtClean="0"/>
                        <a:t>41,5</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ct val="95000"/>
                        </a:lnSpc>
                        <a:spcAft>
                          <a:spcPts val="0"/>
                        </a:spcAft>
                      </a:pPr>
                      <a:r>
                        <a:rPr lang="ru-RU" sz="1600" b="1" kern="1200" dirty="0" smtClean="0"/>
                        <a:t>27,1</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ct val="95000"/>
                        </a:lnSpc>
                        <a:spcAft>
                          <a:spcPts val="0"/>
                        </a:spcAft>
                      </a:pPr>
                      <a:r>
                        <a:rPr lang="ru-RU" sz="1600" b="1" kern="1200" dirty="0" smtClean="0"/>
                        <a:t>27,3</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r>
              <a:tr h="512544">
                <a:tc>
                  <a:txBody>
                    <a:bodyPr/>
                    <a:lstStyle/>
                    <a:p>
                      <a:pPr marL="0" algn="l" defTabSz="914400" rtl="0" eaLnBrk="1" latinLnBrk="0" hangingPunct="1">
                        <a:lnSpc>
                          <a:spcPct val="95000"/>
                        </a:lnSpc>
                        <a:spcAft>
                          <a:spcPts val="0"/>
                        </a:spcAft>
                      </a:pPr>
                      <a:r>
                        <a:rPr lang="ru-RU" sz="1600" b="1" kern="1200" dirty="0" smtClean="0">
                          <a:effectLst/>
                        </a:rPr>
                        <a:t>ВСЕГО расходы бюджета</a:t>
                      </a:r>
                      <a:endParaRPr lang="ru-RU" sz="1600" b="1"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tc>
                <a:tc>
                  <a:txBody>
                    <a:bodyPr/>
                    <a:lstStyle/>
                    <a:p>
                      <a:pPr marL="0" algn="ctr" defTabSz="914400" rtl="0" eaLnBrk="1" latinLnBrk="0" hangingPunct="1">
                        <a:lnSpc>
                          <a:spcPct val="95000"/>
                        </a:lnSpc>
                        <a:spcAft>
                          <a:spcPts val="0"/>
                        </a:spcAft>
                      </a:pPr>
                      <a:r>
                        <a:rPr lang="ru-RU" sz="1600" b="1" kern="1200" dirty="0" smtClean="0"/>
                        <a:t>4 666,4</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ct val="95000"/>
                        </a:lnSpc>
                        <a:spcAft>
                          <a:spcPts val="0"/>
                        </a:spcAft>
                      </a:pPr>
                      <a:r>
                        <a:rPr lang="ru-RU" sz="1600" b="1" kern="1200" dirty="0" smtClean="0"/>
                        <a:t>3 496,9</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algn="ctr" defTabSz="914400" rtl="0" eaLnBrk="1" latinLnBrk="0" hangingPunct="1">
                        <a:lnSpc>
                          <a:spcPct val="95000"/>
                        </a:lnSpc>
                        <a:spcAft>
                          <a:spcPts val="0"/>
                        </a:spcAft>
                      </a:pPr>
                      <a:r>
                        <a:rPr lang="ru-RU" sz="1600" b="1" kern="1200" dirty="0" smtClean="0"/>
                        <a:t>3 795,7</a:t>
                      </a:r>
                      <a:endParaRPr lang="ru-RU" sz="16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371941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03848" y="116632"/>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"Развитие экономического потенциала в Иркутском районном муниципальном образовании"</a:t>
            </a:r>
          </a:p>
        </p:txBody>
      </p:sp>
      <p:grpSp>
        <p:nvGrpSpPr>
          <p:cNvPr id="9" name="Группа 8"/>
          <p:cNvGrpSpPr/>
          <p:nvPr/>
        </p:nvGrpSpPr>
        <p:grpSpPr>
          <a:xfrm>
            <a:off x="3635896" y="1124744"/>
            <a:ext cx="5346624" cy="792088"/>
            <a:chOff x="3635896" y="1196752"/>
            <a:chExt cx="5346624" cy="792088"/>
          </a:xfrm>
        </p:grpSpPr>
        <p:sp>
          <p:nvSpPr>
            <p:cNvPr id="6" name="TextBox 5"/>
            <p:cNvSpPr txBox="1"/>
            <p:nvPr/>
          </p:nvSpPr>
          <p:spPr>
            <a:xfrm>
              <a:off x="3635896" y="1650286"/>
              <a:ext cx="1961256"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0,6  млн. руб.</a:t>
              </a:r>
              <a:endParaRPr lang="ru-RU" dirty="0">
                <a:ln w="10541" cmpd="sng">
                  <a:solidFill>
                    <a:srgbClr val="0070C0"/>
                  </a:solidFill>
                  <a:prstDash val="solid"/>
                </a:ln>
              </a:endParaRPr>
            </a:p>
          </p:txBody>
        </p:sp>
        <p:sp>
          <p:nvSpPr>
            <p:cNvPr id="7" name="TextBox 6"/>
            <p:cNvSpPr txBox="1"/>
            <p:nvPr/>
          </p:nvSpPr>
          <p:spPr>
            <a:xfrm>
              <a:off x="5679852" y="1650286"/>
              <a:ext cx="170046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0,6 </a:t>
              </a:r>
              <a:r>
                <a:rPr lang="ru-RU" sz="1600" dirty="0"/>
                <a:t>млн. руб</a:t>
              </a:r>
              <a:r>
                <a:rPr lang="ru-RU" sz="1600" dirty="0" smtClean="0"/>
                <a:t>.</a:t>
              </a:r>
              <a:endParaRPr lang="ru-RU" sz="1600" dirty="0"/>
            </a:p>
          </p:txBody>
        </p:sp>
        <p:sp>
          <p:nvSpPr>
            <p:cNvPr id="8" name="TextBox 7"/>
            <p:cNvSpPr txBox="1"/>
            <p:nvPr/>
          </p:nvSpPr>
          <p:spPr>
            <a:xfrm>
              <a:off x="7308304" y="1650286"/>
              <a:ext cx="1674216"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0,7 </a:t>
              </a:r>
              <a:r>
                <a:rPr lang="ru-RU" sz="1600" dirty="0"/>
                <a:t>млн. руб.</a:t>
              </a:r>
            </a:p>
          </p:txBody>
        </p:sp>
        <p:sp>
          <p:nvSpPr>
            <p:cNvPr id="11" name="TextBox 10"/>
            <p:cNvSpPr txBox="1"/>
            <p:nvPr/>
          </p:nvSpPr>
          <p:spPr>
            <a:xfrm>
              <a:off x="4478033"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733659"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3" name="TextBox 12"/>
            <p:cNvSpPr txBox="1"/>
            <p:nvPr/>
          </p:nvSpPr>
          <p:spPr>
            <a:xfrm>
              <a:off x="7125061"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4216144" y="1959223"/>
            <a:ext cx="1075936"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a:t>
            </a:r>
          </a:p>
        </p:txBody>
      </p:sp>
      <p:sp>
        <p:nvSpPr>
          <p:cNvPr id="17" name="Прямоугольник 16"/>
          <p:cNvSpPr/>
          <p:nvPr/>
        </p:nvSpPr>
        <p:spPr>
          <a:xfrm>
            <a:off x="4224872" y="3471391"/>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395537" y="2492896"/>
            <a:ext cx="8208911" cy="923330"/>
          </a:xfrm>
          <a:prstGeom prst="rect">
            <a:avLst/>
          </a:prstGeom>
          <a:noFill/>
        </p:spPr>
        <p:txBody>
          <a:bodyPr wrap="square" rtlCol="0">
            <a:spAutoFit/>
          </a:bodyPr>
          <a:lstStyle/>
          <a:p>
            <a:pPr algn="ctr"/>
            <a:r>
              <a:rPr lang="ru-RU" b="1" dirty="0">
                <a:ln w="1905">
                  <a:solidFill>
                    <a:schemeClr val="bg2">
                      <a:lumMod val="50000"/>
                    </a:schemeClr>
                  </a:solidFill>
                </a:ln>
                <a:effectLst>
                  <a:innerShdw blurRad="69850" dist="43180" dir="5400000">
                    <a:srgbClr val="000000">
                      <a:alpha val="65000"/>
                    </a:srgbClr>
                  </a:innerShdw>
                </a:effectLst>
              </a:rPr>
              <a:t>Увеличение экономического потенциала Иркутского района, формирование </a:t>
            </a:r>
            <a:r>
              <a:rPr lang="ru-RU" sz="1600" b="1" dirty="0">
                <a:ln w="1905">
                  <a:solidFill>
                    <a:schemeClr val="bg2">
                      <a:lumMod val="50000"/>
                    </a:schemeClr>
                  </a:solidFill>
                </a:ln>
                <a:effectLst>
                  <a:innerShdw blurRad="69850" dist="43180" dir="5400000">
                    <a:srgbClr val="000000">
                      <a:alpha val="65000"/>
                    </a:srgbClr>
                  </a:innerShdw>
                </a:effectLst>
              </a:rPr>
              <a:t>благоприятного</a:t>
            </a:r>
            <a:r>
              <a:rPr lang="ru-RU" b="1" dirty="0">
                <a:ln w="1905">
                  <a:solidFill>
                    <a:schemeClr val="bg2">
                      <a:lumMod val="50000"/>
                    </a:schemeClr>
                  </a:solidFill>
                </a:ln>
                <a:effectLst>
                  <a:innerShdw blurRad="69850" dist="43180" dir="5400000">
                    <a:srgbClr val="000000">
                      <a:alpha val="65000"/>
                    </a:srgbClr>
                  </a:innerShdw>
                </a:effectLst>
              </a:rPr>
              <a:t> предпринимательского климата и повышение инвестиционной  активности бизнеса в районе</a:t>
            </a:r>
          </a:p>
        </p:txBody>
      </p:sp>
      <p:pic>
        <p:nvPicPr>
          <p:cNvPr id="1028" name="Picture 4" descr="C:\Users\vaschenkoev\Desktop\2016\примеры\Новая папка\2008675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08" y="240162"/>
            <a:ext cx="3464117" cy="194856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707904" y="6453336"/>
            <a:ext cx="5334969" cy="276999"/>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200" dirty="0"/>
              <a:t>Срок реализации муниципальной </a:t>
            </a:r>
            <a:r>
              <a:rPr lang="ru-RU" sz="1200" dirty="0" smtClean="0"/>
              <a:t>программы </a:t>
            </a:r>
            <a:r>
              <a:rPr lang="ru-RU" sz="1200" dirty="0"/>
              <a:t> 2018-2023 </a:t>
            </a:r>
            <a:r>
              <a:rPr lang="ru-RU" sz="1200" dirty="0" smtClean="0"/>
              <a:t>годы</a:t>
            </a:r>
            <a:endParaRPr lang="ru-RU" sz="1200" dirty="0"/>
          </a:p>
        </p:txBody>
      </p:sp>
      <p:sp>
        <p:nvSpPr>
          <p:cNvPr id="2" name="Прямоугольник 1"/>
          <p:cNvSpPr/>
          <p:nvPr/>
        </p:nvSpPr>
        <p:spPr>
          <a:xfrm>
            <a:off x="1438018" y="4005064"/>
            <a:ext cx="5942294"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Формирование благоприятных условий для развития субъектов малого и среднего предпринимательства</a:t>
            </a:r>
          </a:p>
        </p:txBody>
      </p:sp>
      <p:pic>
        <p:nvPicPr>
          <p:cNvPr id="23"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718" y="4005063"/>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6" y="4536123"/>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5212983"/>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s://admin.umt.edu.pk/Media/Site/iib1/Post/Programs/636026239766875474687.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492" y="5192640"/>
            <a:ext cx="2975300" cy="1692744"/>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vaschenkoev\Desktop\2016\примеры\Новая папка\3d-business-earth-bar-chart-26074257.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1886"/>
          <a:stretch/>
        </p:blipFill>
        <p:spPr bwMode="auto">
          <a:xfrm>
            <a:off x="6953929" y="3401178"/>
            <a:ext cx="2382966" cy="2188727"/>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2195736" y="4509120"/>
            <a:ext cx="5112568" cy="738664"/>
          </a:xfrm>
          <a:prstGeom prst="rect">
            <a:avLst/>
          </a:prstGeom>
          <a:noFill/>
        </p:spPr>
        <p:txBody>
          <a:bodyPr wrap="square" rtlCol="0">
            <a:spAutoFit/>
          </a:bodyPr>
          <a:lstStyle/>
          <a:p>
            <a:r>
              <a:rPr lang="ru-RU" sz="1400" b="1" dirty="0" smtClean="0">
                <a:ln w="1905">
                  <a:solidFill>
                    <a:schemeClr val="bg2">
                      <a:lumMod val="50000"/>
                    </a:schemeClr>
                  </a:solidFill>
                </a:ln>
                <a:effectLst>
                  <a:innerShdw blurRad="69850" dist="43180" dir="5400000">
                    <a:srgbClr val="000000">
                      <a:alpha val="65000"/>
                    </a:srgbClr>
                  </a:innerShdw>
                </a:effectLst>
              </a:rPr>
              <a:t>Увеличение объемов и качества услуг торговли, общественного питания и бытового обслуживания населения в Иркутском районе</a:t>
            </a:r>
            <a:endParaRPr lang="ru-RU" sz="1400" b="1" dirty="0">
              <a:ln w="1905">
                <a:solidFill>
                  <a:schemeClr val="bg2">
                    <a:lumMod val="50000"/>
                  </a:schemeClr>
                </a:solidFill>
              </a:ln>
              <a:effectLst>
                <a:innerShdw blurRad="69850" dist="43180" dir="5400000">
                  <a:srgbClr val="000000">
                    <a:alpha val="65000"/>
                  </a:srgbClr>
                </a:innerShdw>
              </a:effectLst>
            </a:endParaRPr>
          </a:p>
        </p:txBody>
      </p:sp>
      <p:sp>
        <p:nvSpPr>
          <p:cNvPr id="16" name="Прямоугольник 15"/>
          <p:cNvSpPr/>
          <p:nvPr/>
        </p:nvSpPr>
        <p:spPr>
          <a:xfrm>
            <a:off x="2843808" y="5210036"/>
            <a:ext cx="4502271"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С</a:t>
            </a:r>
            <a:r>
              <a:rPr lang="ru-RU" sz="1400" b="1" dirty="0" smtClean="0">
                <a:ln w="1905">
                  <a:solidFill>
                    <a:schemeClr val="bg2">
                      <a:lumMod val="50000"/>
                    </a:schemeClr>
                  </a:solidFill>
                </a:ln>
                <a:effectLst>
                  <a:innerShdw blurRad="69850" dist="43180" dir="5400000">
                    <a:srgbClr val="000000">
                      <a:alpha val="65000"/>
                    </a:srgbClr>
                  </a:innerShdw>
                </a:effectLst>
              </a:rPr>
              <a:t>оздание </a:t>
            </a:r>
            <a:r>
              <a:rPr lang="ru-RU" sz="1400" b="1" dirty="0">
                <a:ln w="1905">
                  <a:solidFill>
                    <a:schemeClr val="bg2">
                      <a:lumMod val="50000"/>
                    </a:schemeClr>
                  </a:solidFill>
                </a:ln>
                <a:effectLst>
                  <a:innerShdw blurRad="69850" dist="43180" dir="5400000">
                    <a:srgbClr val="000000">
                      <a:alpha val="65000"/>
                    </a:srgbClr>
                  </a:innerShdw>
                </a:effectLst>
              </a:rPr>
              <a:t>условий для развития туризма на территории </a:t>
            </a:r>
            <a:r>
              <a:rPr lang="ru-RU" sz="1400" b="1" dirty="0" smtClean="0">
                <a:ln w="1905">
                  <a:solidFill>
                    <a:schemeClr val="bg2">
                      <a:lumMod val="50000"/>
                    </a:schemeClr>
                  </a:solidFill>
                </a:ln>
                <a:effectLst>
                  <a:innerShdw blurRad="69850" dist="43180" dir="5400000">
                    <a:srgbClr val="000000">
                      <a:alpha val="65000"/>
                    </a:srgbClr>
                  </a:innerShdw>
                </a:effectLst>
              </a:rPr>
              <a:t>Иркутского </a:t>
            </a:r>
            <a:r>
              <a:rPr lang="ru-RU" sz="1400" b="1" dirty="0">
                <a:ln w="1905">
                  <a:solidFill>
                    <a:schemeClr val="bg2">
                      <a:lumMod val="50000"/>
                    </a:schemeClr>
                  </a:solidFill>
                </a:ln>
                <a:effectLst>
                  <a:innerShdw blurRad="69850" dist="43180" dir="5400000">
                    <a:srgbClr val="000000">
                      <a:alpha val="65000"/>
                    </a:srgbClr>
                  </a:innerShdw>
                </a:effectLst>
              </a:rPr>
              <a:t>района</a:t>
            </a:r>
          </a:p>
        </p:txBody>
      </p:sp>
      <p:sp>
        <p:nvSpPr>
          <p:cNvPr id="18" name="Прямоугольник 17"/>
          <p:cNvSpPr/>
          <p:nvPr/>
        </p:nvSpPr>
        <p:spPr>
          <a:xfrm>
            <a:off x="3059832" y="5733256"/>
            <a:ext cx="6264696"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a:t>
            </a:r>
            <a:r>
              <a:rPr lang="ru-RU" sz="1400" b="1" dirty="0" smtClean="0">
                <a:ln w="1905">
                  <a:solidFill>
                    <a:schemeClr val="bg2">
                      <a:lumMod val="50000"/>
                    </a:schemeClr>
                  </a:solidFill>
                </a:ln>
                <a:effectLst>
                  <a:innerShdw blurRad="69850" dist="43180" dir="5400000">
                    <a:srgbClr val="000000">
                      <a:alpha val="65000"/>
                    </a:srgbClr>
                  </a:innerShdw>
                </a:effectLst>
              </a:rPr>
              <a:t>беспечение проведения </a:t>
            </a:r>
            <a:r>
              <a:rPr lang="ru-RU" sz="1400" b="1" dirty="0">
                <a:ln w="1905">
                  <a:solidFill>
                    <a:schemeClr val="bg2">
                      <a:lumMod val="50000"/>
                    </a:schemeClr>
                  </a:solidFill>
                </a:ln>
                <a:effectLst>
                  <a:innerShdw blurRad="69850" dist="43180" dir="5400000">
                    <a:srgbClr val="000000">
                      <a:alpha val="65000"/>
                    </a:srgbClr>
                  </a:innerShdw>
                </a:effectLst>
              </a:rPr>
              <a:t>государственной политики по вопросам мобилизационной подготовки и мобилизации, защите государственной тайны и информации.</a:t>
            </a:r>
          </a:p>
        </p:txBody>
      </p:sp>
      <p:pic>
        <p:nvPicPr>
          <p:cNvPr id="28"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7046" y="5814879"/>
            <a:ext cx="439300" cy="44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9301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582" y="376752"/>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a:t>
            </a:r>
            <a:r>
              <a:rPr lang="ru-RU" sz="20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"Развитие </a:t>
            </a: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дорожного хозяйства в Иркутском районном муниципальном </a:t>
            </a:r>
            <a:r>
              <a:rPr lang="ru-RU" sz="20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образовании"</a:t>
            </a:r>
            <a:endPar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endParaRPr>
          </a:p>
        </p:txBody>
      </p:sp>
      <p:grpSp>
        <p:nvGrpSpPr>
          <p:cNvPr id="10" name="Группа 9"/>
          <p:cNvGrpSpPr/>
          <p:nvPr/>
        </p:nvGrpSpPr>
        <p:grpSpPr>
          <a:xfrm>
            <a:off x="354825" y="1392415"/>
            <a:ext cx="4995998" cy="792088"/>
            <a:chOff x="800138" y="1196752"/>
            <a:chExt cx="4995998" cy="792088"/>
          </a:xfrm>
        </p:grpSpPr>
        <p:sp>
          <p:nvSpPr>
            <p:cNvPr id="6" name="TextBox 5"/>
            <p:cNvSpPr txBox="1"/>
            <p:nvPr/>
          </p:nvSpPr>
          <p:spPr>
            <a:xfrm>
              <a:off x="800138" y="1650286"/>
              <a:ext cx="1467606"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rgbClr val="0070C0"/>
                    </a:solidFill>
                    <a:prstDash val="solid"/>
                  </a:ln>
                </a:rPr>
                <a:t>66,3 млн. руб.</a:t>
              </a:r>
              <a:endParaRPr lang="ru-RU" sz="1400" dirty="0">
                <a:ln w="10541" cmpd="sng">
                  <a:solidFill>
                    <a:srgbClr val="0070C0"/>
                  </a:solidFill>
                  <a:prstDash val="solid"/>
                </a:ln>
              </a:endParaRPr>
            </a:p>
          </p:txBody>
        </p:sp>
        <p:sp>
          <p:nvSpPr>
            <p:cNvPr id="7" name="TextBox 6"/>
            <p:cNvSpPr txBox="1"/>
            <p:nvPr/>
          </p:nvSpPr>
          <p:spPr>
            <a:xfrm>
              <a:off x="2439492" y="1650286"/>
              <a:ext cx="1628452"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t>22,2 млн</a:t>
              </a:r>
              <a:r>
                <a:rPr lang="ru-RU" dirty="0"/>
                <a:t>. руб</a:t>
              </a:r>
              <a:r>
                <a:rPr lang="ru-RU" dirty="0" smtClean="0"/>
                <a:t>.</a:t>
              </a:r>
              <a:endParaRPr lang="ru-RU" dirty="0"/>
            </a:p>
          </p:txBody>
        </p:sp>
        <p:sp>
          <p:nvSpPr>
            <p:cNvPr id="8" name="TextBox 7"/>
            <p:cNvSpPr txBox="1"/>
            <p:nvPr/>
          </p:nvSpPr>
          <p:spPr>
            <a:xfrm>
              <a:off x="3960440" y="1650286"/>
              <a:ext cx="1835696"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t>15,8 млн</a:t>
              </a:r>
              <a:r>
                <a:rPr lang="ru-RU" dirty="0"/>
                <a:t>. руб.</a:t>
              </a:r>
            </a:p>
          </p:txBody>
        </p:sp>
        <p:sp>
          <p:nvSpPr>
            <p:cNvPr id="11" name="TextBox 10"/>
            <p:cNvSpPr txBox="1"/>
            <p:nvPr/>
          </p:nvSpPr>
          <p:spPr>
            <a:xfrm>
              <a:off x="1237673"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2493299"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3" name="TextBox 12"/>
            <p:cNvSpPr txBox="1"/>
            <p:nvPr/>
          </p:nvSpPr>
          <p:spPr>
            <a:xfrm>
              <a:off x="3884701"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2658677" y="2155583"/>
            <a:ext cx="1075936"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a:t>
            </a:r>
          </a:p>
        </p:txBody>
      </p:sp>
      <p:sp>
        <p:nvSpPr>
          <p:cNvPr id="17" name="Прямоугольник 16"/>
          <p:cNvSpPr/>
          <p:nvPr/>
        </p:nvSpPr>
        <p:spPr>
          <a:xfrm>
            <a:off x="4779518" y="3733982"/>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pic>
        <p:nvPicPr>
          <p:cNvPr id="2050" name="Picture 2" descr="C:\Users\vaschenkoev\Desktop\2016\примеры\Новая папка\Dorog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0375" y="116632"/>
            <a:ext cx="3422450" cy="2139031"/>
          </a:xfrm>
          <a:prstGeom prst="rect">
            <a:avLst/>
          </a:prstGeom>
          <a:ln>
            <a:noFill/>
          </a:ln>
          <a:effectLst>
            <a:outerShdw blurRad="292100" dist="139700" dir="2700000" algn="tl" rotWithShape="0">
              <a:srgbClr val="333333">
                <a:alpha val="65000"/>
              </a:srgbClr>
            </a:outerShdw>
            <a:softEdge rad="63500"/>
          </a:effectLst>
          <a:extLst>
            <a:ext uri="{909E8E84-426E-40DD-AFC4-6F175D3DCCD1}">
              <a14:hiddenFill xmlns:a14="http://schemas.microsoft.com/office/drawing/2010/main">
                <a:solidFill>
                  <a:srgbClr val="FFFFFF"/>
                </a:solidFill>
              </a14:hiddenFill>
            </a:ext>
          </a:extLst>
        </p:spPr>
      </p:pic>
      <p:pic>
        <p:nvPicPr>
          <p:cNvPr id="2051" name="Picture 3" descr="C:\Users\vaschenkoev\Desktop\2016\примеры\Новая папка\9060500210b9974ae25f6c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6" y="4221088"/>
            <a:ext cx="3413517" cy="2160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8520" y="2720810"/>
            <a:ext cx="8181640" cy="707886"/>
          </a:xfrm>
          <a:prstGeom prst="rect">
            <a:avLst/>
          </a:prstGeom>
          <a:noFill/>
        </p:spPr>
        <p:txBody>
          <a:bodyPr wrap="square" rtlCol="0">
            <a:spAutoFit/>
          </a:bodyPr>
          <a:lstStyle/>
          <a:p>
            <a:pPr algn="ctr"/>
            <a:r>
              <a:rPr lang="ru-RU" sz="2000" b="1" dirty="0">
                <a:ln w="1905">
                  <a:solidFill>
                    <a:schemeClr val="bg2">
                      <a:lumMod val="50000"/>
                    </a:schemeClr>
                  </a:solidFill>
                </a:ln>
                <a:effectLst>
                  <a:innerShdw blurRad="69850" dist="43180" dir="5400000">
                    <a:srgbClr val="000000">
                      <a:alpha val="65000"/>
                    </a:srgbClr>
                  </a:innerShdw>
                </a:effectLst>
              </a:rPr>
              <a:t>Обеспечение бесперебойного и безопасного функционирования дорожного хозяйства Иркутского района</a:t>
            </a:r>
          </a:p>
        </p:txBody>
      </p:sp>
      <p:pic>
        <p:nvPicPr>
          <p:cNvPr id="35" name="Picture 8" descr="C:\Users\vaschenkoev\Desktop\2016\примеры\Новая папка\rTjrpq4y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5313" y="4910689"/>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t.depositphotos.com/1064545/3590/i/950/depositphotos_35902343-stock-photo-3d-white-people-worker-with.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3920" y="2608972"/>
            <a:ext cx="1738905" cy="173890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3573021" y="6218148"/>
            <a:ext cx="4383355" cy="523220"/>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муниципальной </a:t>
            </a:r>
            <a:r>
              <a:rPr lang="ru-RU" sz="1400" dirty="0" smtClean="0"/>
              <a:t>программы </a:t>
            </a:r>
            <a:r>
              <a:rPr lang="ru-RU" sz="1400" dirty="0"/>
              <a:t> 2018-2023 </a:t>
            </a:r>
            <a:r>
              <a:rPr lang="ru-RU" sz="1400" dirty="0" smtClean="0"/>
              <a:t>годы</a:t>
            </a:r>
            <a:endParaRPr lang="ru-RU" sz="1400" dirty="0"/>
          </a:p>
        </p:txBody>
      </p:sp>
      <p:sp>
        <p:nvSpPr>
          <p:cNvPr id="15" name="Прямоугольник 14"/>
          <p:cNvSpPr/>
          <p:nvPr/>
        </p:nvSpPr>
        <p:spPr>
          <a:xfrm>
            <a:off x="3842281" y="4534111"/>
            <a:ext cx="5176475" cy="1477328"/>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Обеспечение сохранности автомобильных дорог общего пользования, находящихся в перечне автомобильных дорог общего пользования Иркутского районного муниципального </a:t>
            </a:r>
            <a:r>
              <a:rPr lang="ru-RU" b="1" dirty="0" smtClean="0">
                <a:ln w="1905">
                  <a:solidFill>
                    <a:schemeClr val="bg2">
                      <a:lumMod val="50000"/>
                    </a:schemeClr>
                  </a:solidFill>
                </a:ln>
                <a:effectLst>
                  <a:innerShdw blurRad="69850" dist="43180" dir="5400000">
                    <a:srgbClr val="000000">
                      <a:alpha val="65000"/>
                    </a:srgbClr>
                  </a:innerShdw>
                </a:effectLst>
              </a:rPr>
              <a:t>образования</a:t>
            </a:r>
            <a:endParaRPr lang="ru-RU" b="1" dirty="0">
              <a:ln w="1905">
                <a:solidFill>
                  <a:schemeClr val="bg2">
                    <a:lumMod val="50000"/>
                  </a:schemeClr>
                </a:solidFill>
              </a:ln>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55346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12705" y="427390"/>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 Организация муниципального управления в Иркутском районном муниципальном образовании "</a:t>
            </a:r>
          </a:p>
        </p:txBody>
      </p:sp>
      <p:grpSp>
        <p:nvGrpSpPr>
          <p:cNvPr id="2" name="Группа 1"/>
          <p:cNvGrpSpPr/>
          <p:nvPr/>
        </p:nvGrpSpPr>
        <p:grpSpPr>
          <a:xfrm>
            <a:off x="3112705" y="1454406"/>
            <a:ext cx="5998159" cy="836410"/>
            <a:chOff x="3326369" y="1158090"/>
            <a:chExt cx="5998159" cy="836410"/>
          </a:xfrm>
        </p:grpSpPr>
        <p:sp>
          <p:nvSpPr>
            <p:cNvPr id="6" name="TextBox 5"/>
            <p:cNvSpPr txBox="1"/>
            <p:nvPr/>
          </p:nvSpPr>
          <p:spPr>
            <a:xfrm>
              <a:off x="3326369" y="1650285"/>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291,8 млн. руб.</a:t>
              </a:r>
              <a:endParaRPr lang="ru-RU" dirty="0">
                <a:ln w="10541" cmpd="sng">
                  <a:solidFill>
                    <a:srgbClr val="0070C0"/>
                  </a:solidFill>
                  <a:prstDash val="solid"/>
                </a:ln>
              </a:endParaRPr>
            </a:p>
          </p:txBody>
        </p:sp>
        <p:sp>
          <p:nvSpPr>
            <p:cNvPr id="7" name="TextBox 6"/>
            <p:cNvSpPr txBox="1"/>
            <p:nvPr/>
          </p:nvSpPr>
          <p:spPr>
            <a:xfrm>
              <a:off x="5334944" y="1611624"/>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266,7 млн</a:t>
              </a:r>
              <a:r>
                <a:rPr lang="ru-RU" sz="1600" dirty="0"/>
                <a:t>. руб</a:t>
              </a:r>
              <a:r>
                <a:rPr lang="ru-RU" sz="1600" dirty="0" smtClean="0"/>
                <a:t>.</a:t>
              </a:r>
              <a:endParaRPr lang="ru-RU" sz="1600" dirty="0"/>
            </a:p>
          </p:txBody>
        </p:sp>
        <p:sp>
          <p:nvSpPr>
            <p:cNvPr id="8" name="TextBox 7"/>
            <p:cNvSpPr txBox="1"/>
            <p:nvPr/>
          </p:nvSpPr>
          <p:spPr>
            <a:xfrm>
              <a:off x="7262151" y="1617285"/>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266,6 млн</a:t>
              </a:r>
              <a:r>
                <a:rPr lang="ru-RU" sz="1600" dirty="0"/>
                <a:t>. руб.</a:t>
              </a:r>
            </a:p>
          </p:txBody>
        </p:sp>
        <p:sp>
          <p:nvSpPr>
            <p:cNvPr id="11" name="TextBox 10"/>
            <p:cNvSpPr txBox="1"/>
            <p:nvPr/>
          </p:nvSpPr>
          <p:spPr>
            <a:xfrm>
              <a:off x="3779912" y="1158090"/>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69019" y="117578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3" name="TextBox 12"/>
            <p:cNvSpPr txBox="1"/>
            <p:nvPr/>
          </p:nvSpPr>
          <p:spPr>
            <a:xfrm>
              <a:off x="7737992" y="1158090"/>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3933256" y="2262063"/>
            <a:ext cx="1075936"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a:t>
            </a:r>
          </a:p>
        </p:txBody>
      </p:sp>
      <p:sp>
        <p:nvSpPr>
          <p:cNvPr id="17" name="Прямоугольник 16"/>
          <p:cNvSpPr/>
          <p:nvPr/>
        </p:nvSpPr>
        <p:spPr>
          <a:xfrm>
            <a:off x="3685592" y="3583360"/>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173620" y="2723728"/>
            <a:ext cx="8808899" cy="707886"/>
          </a:xfrm>
          <a:prstGeom prst="rect">
            <a:avLst/>
          </a:prstGeom>
          <a:noFill/>
        </p:spPr>
        <p:txBody>
          <a:bodyPr wrap="square" rtlCol="0">
            <a:spAutoFit/>
          </a:bodyPr>
          <a:lstStyle/>
          <a:p>
            <a:pPr algn="ctr"/>
            <a:r>
              <a:rPr lang="ru-RU" sz="2000" b="1" dirty="0" smtClean="0">
                <a:ln w="1905">
                  <a:solidFill>
                    <a:schemeClr val="bg2">
                      <a:lumMod val="50000"/>
                    </a:schemeClr>
                  </a:solidFill>
                </a:ln>
                <a:effectLst>
                  <a:innerShdw blurRad="69850" dist="43180" dir="5400000">
                    <a:srgbClr val="000000">
                      <a:alpha val="65000"/>
                    </a:srgbClr>
                  </a:innerShdw>
                </a:effectLst>
              </a:rPr>
              <a:t>Совершенствование </a:t>
            </a:r>
            <a:r>
              <a:rPr lang="ru-RU" sz="2000" b="1" dirty="0">
                <a:ln w="1905">
                  <a:solidFill>
                    <a:schemeClr val="bg2">
                      <a:lumMod val="50000"/>
                    </a:schemeClr>
                  </a:solidFill>
                </a:ln>
                <a:effectLst>
                  <a:innerShdw blurRad="69850" dist="43180" dir="5400000">
                    <a:srgbClr val="000000">
                      <a:alpha val="65000"/>
                    </a:srgbClr>
                  </a:innerShdw>
                </a:effectLst>
              </a:rPr>
              <a:t>муниципального управления в </a:t>
            </a:r>
            <a:r>
              <a:rPr lang="ru-RU" sz="2000" b="1" dirty="0" smtClean="0">
                <a:ln w="1905">
                  <a:solidFill>
                    <a:schemeClr val="bg2">
                      <a:lumMod val="50000"/>
                    </a:schemeClr>
                  </a:solidFill>
                </a:ln>
                <a:effectLst>
                  <a:innerShdw blurRad="69850" dist="43180" dir="5400000">
                    <a:srgbClr val="000000">
                      <a:alpha val="65000"/>
                    </a:srgbClr>
                  </a:innerShdw>
                </a:effectLst>
              </a:rPr>
              <a:t>Иркутском </a:t>
            </a:r>
            <a:r>
              <a:rPr lang="ru-RU" sz="2000" b="1" dirty="0">
                <a:ln w="1905">
                  <a:solidFill>
                    <a:schemeClr val="bg2">
                      <a:lumMod val="50000"/>
                    </a:schemeClr>
                  </a:solidFill>
                </a:ln>
                <a:effectLst>
                  <a:innerShdw blurRad="69850" dist="43180" dir="5400000">
                    <a:srgbClr val="000000">
                      <a:alpha val="65000"/>
                    </a:srgbClr>
                  </a:innerShdw>
                </a:effectLst>
              </a:rPr>
              <a:t>районе</a:t>
            </a:r>
          </a:p>
        </p:txBody>
      </p:sp>
      <p:sp>
        <p:nvSpPr>
          <p:cNvPr id="25" name="Прямоугольник 24"/>
          <p:cNvSpPr/>
          <p:nvPr/>
        </p:nvSpPr>
        <p:spPr>
          <a:xfrm>
            <a:off x="702858" y="4195803"/>
            <a:ext cx="6241800" cy="646331"/>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Повышение эффективности муниципального управления в Иркутском районе</a:t>
            </a:r>
          </a:p>
        </p:txBody>
      </p:sp>
      <p:sp>
        <p:nvSpPr>
          <p:cNvPr id="26" name="Прямоугольник 25"/>
          <p:cNvSpPr/>
          <p:nvPr/>
        </p:nvSpPr>
        <p:spPr>
          <a:xfrm>
            <a:off x="2934737" y="4933108"/>
            <a:ext cx="6316893" cy="646331"/>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Материально-техническое обеспечение деятельности администрации Иркутского района</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941" y="4294837"/>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6959" y="5032140"/>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vaschenkoev\Desktop\2016\примеры\Новая папка\6ab0ff3b42053bd50e9c7dcc9a67cea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561" y="148266"/>
            <a:ext cx="3010144" cy="2260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9" name="Picture 15" descr="C:\Users\vaschenkoev\Desktop\2016\примеры\Новая папка\about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558" y="4900595"/>
            <a:ext cx="2569051" cy="192678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191524" y="6479550"/>
            <a:ext cx="6130367" cy="338554"/>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a:t>
            </a:r>
            <a:r>
              <a:rPr lang="ru-RU" sz="1600" dirty="0"/>
              <a:t>муниципальной</a:t>
            </a:r>
            <a:r>
              <a:rPr lang="ru-RU" sz="1400" dirty="0"/>
              <a:t> </a:t>
            </a:r>
            <a:r>
              <a:rPr lang="ru-RU" sz="1400" dirty="0" smtClean="0"/>
              <a:t>программы </a:t>
            </a:r>
            <a:r>
              <a:rPr lang="ru-RU" sz="1400" dirty="0"/>
              <a:t> 2018-2023 </a:t>
            </a:r>
            <a:r>
              <a:rPr lang="ru-RU" sz="1400" dirty="0" smtClean="0"/>
              <a:t>годы</a:t>
            </a:r>
            <a:endParaRPr lang="ru-RU" sz="1400" dirty="0"/>
          </a:p>
        </p:txBody>
      </p:sp>
      <p:pic>
        <p:nvPicPr>
          <p:cNvPr id="1041" name="Picture 17" descr="http://murman-school44.ru/aa-istock000019360204small.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82093" y="3046924"/>
            <a:ext cx="2410387" cy="1807790"/>
          </a:xfrm>
          <a:prstGeom prst="rect">
            <a:avLst/>
          </a:prstGeom>
          <a:noFill/>
          <a:extLst>
            <a:ext uri="{909E8E84-426E-40DD-AFC4-6F175D3DCCD1}">
              <a14:hiddenFill xmlns:a14="http://schemas.microsoft.com/office/drawing/2010/main">
                <a:solidFill>
                  <a:srgbClr val="FFFFFF"/>
                </a:solidFill>
              </a14:hiddenFill>
            </a:ext>
          </a:extLst>
        </p:spPr>
      </p:pic>
      <p:sp>
        <p:nvSpPr>
          <p:cNvPr id="20" name="Прямоугольник 19"/>
          <p:cNvSpPr/>
          <p:nvPr/>
        </p:nvSpPr>
        <p:spPr>
          <a:xfrm>
            <a:off x="3180761" y="5748878"/>
            <a:ext cx="6316893" cy="646331"/>
          </a:xfrm>
          <a:prstGeom prst="rect">
            <a:avLst/>
          </a:prstGeom>
          <a:noFill/>
        </p:spPr>
        <p:txBody>
          <a:bodyPr wrap="square" rtlCol="0">
            <a:spAutoFit/>
          </a:bodyPr>
          <a:lstStyle/>
          <a:p>
            <a:r>
              <a:rPr lang="ru-RU" b="1" dirty="0" smtClean="0">
                <a:ln w="1905">
                  <a:solidFill>
                    <a:schemeClr val="bg2">
                      <a:lumMod val="50000"/>
                    </a:schemeClr>
                  </a:solidFill>
                </a:ln>
                <a:effectLst>
                  <a:innerShdw blurRad="69850" dist="43180" dir="5400000">
                    <a:srgbClr val="000000">
                      <a:alpha val="65000"/>
                    </a:srgbClr>
                  </a:innerShdw>
                </a:effectLst>
              </a:rPr>
              <a:t>Осуществление государственных полномочий, переданных Иркутскому району</a:t>
            </a:r>
            <a:endParaRPr lang="ru-RU" b="1" dirty="0">
              <a:ln w="1905">
                <a:solidFill>
                  <a:schemeClr val="bg2">
                    <a:lumMod val="50000"/>
                  </a:schemeClr>
                </a:solidFill>
              </a:ln>
              <a:effectLst>
                <a:innerShdw blurRad="69850" dist="43180" dir="5400000">
                  <a:srgbClr val="000000">
                    <a:alpha val="65000"/>
                  </a:srgbClr>
                </a:innerShdw>
              </a:effectLst>
            </a:endParaRPr>
          </a:p>
        </p:txBody>
      </p:sp>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2224" y="5865873"/>
            <a:ext cx="439300" cy="44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53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512" y="445044"/>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"Совершенствование управления в сфере градостроительной политики в Иркутском районном муниципальном образовании "</a:t>
            </a:r>
          </a:p>
        </p:txBody>
      </p:sp>
      <p:sp>
        <p:nvSpPr>
          <p:cNvPr id="6" name="TextBox 5"/>
          <p:cNvSpPr txBox="1"/>
          <p:nvPr/>
        </p:nvSpPr>
        <p:spPr>
          <a:xfrm>
            <a:off x="539552" y="1938318"/>
            <a:ext cx="142328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rgbClr val="0070C0"/>
                  </a:solidFill>
                  <a:prstDash val="solid"/>
                </a:ln>
              </a:rPr>
              <a:t>2,5 млн. руб.</a:t>
            </a:r>
            <a:endParaRPr lang="ru-RU" sz="1400" dirty="0">
              <a:ln w="10541" cmpd="sng">
                <a:solidFill>
                  <a:srgbClr val="0070C0"/>
                </a:solidFill>
                <a:prstDash val="solid"/>
              </a:ln>
            </a:endParaRPr>
          </a:p>
        </p:txBody>
      </p:sp>
      <p:sp>
        <p:nvSpPr>
          <p:cNvPr id="7" name="TextBox 6"/>
          <p:cNvSpPr txBox="1"/>
          <p:nvPr/>
        </p:nvSpPr>
        <p:spPr>
          <a:xfrm>
            <a:off x="2160240" y="1938318"/>
            <a:ext cx="184315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t>1,1 млн</a:t>
            </a:r>
            <a:r>
              <a:rPr lang="ru-RU" dirty="0"/>
              <a:t>. руб</a:t>
            </a:r>
            <a:r>
              <a:rPr lang="ru-RU" dirty="0" smtClean="0"/>
              <a:t>.</a:t>
            </a:r>
            <a:endParaRPr lang="ru-RU" dirty="0"/>
          </a:p>
        </p:txBody>
      </p:sp>
      <p:sp>
        <p:nvSpPr>
          <p:cNvPr id="8" name="TextBox 7"/>
          <p:cNvSpPr txBox="1"/>
          <p:nvPr/>
        </p:nvSpPr>
        <p:spPr>
          <a:xfrm>
            <a:off x="3960440" y="1938318"/>
            <a:ext cx="1835696"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t>1,0 млн</a:t>
            </a:r>
            <a:r>
              <a:rPr lang="ru-RU" dirty="0"/>
              <a:t>. руб.</a:t>
            </a:r>
          </a:p>
        </p:txBody>
      </p:sp>
      <p:sp>
        <p:nvSpPr>
          <p:cNvPr id="11" name="TextBox 10"/>
          <p:cNvSpPr txBox="1"/>
          <p:nvPr/>
        </p:nvSpPr>
        <p:spPr>
          <a:xfrm>
            <a:off x="755576" y="148478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2339752" y="1502477"/>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3" name="TextBox 12"/>
          <p:cNvSpPr txBox="1"/>
          <p:nvPr/>
        </p:nvSpPr>
        <p:spPr>
          <a:xfrm>
            <a:off x="4044694" y="155679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256426" y="2401918"/>
            <a:ext cx="1075936"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a:t>
            </a:r>
          </a:p>
        </p:txBody>
      </p:sp>
      <p:sp>
        <p:nvSpPr>
          <p:cNvPr id="17" name="Прямоугольник 16"/>
          <p:cNvSpPr/>
          <p:nvPr/>
        </p:nvSpPr>
        <p:spPr>
          <a:xfrm>
            <a:off x="3008762" y="3888600"/>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33" name="TextBox 32"/>
          <p:cNvSpPr txBox="1"/>
          <p:nvPr/>
        </p:nvSpPr>
        <p:spPr>
          <a:xfrm>
            <a:off x="2852824" y="5619958"/>
            <a:ext cx="3477540" cy="1077218"/>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600" dirty="0"/>
              <a:t>Срок реализации муниципальной программы</a:t>
            </a:r>
            <a:br>
              <a:rPr lang="ru-RU" sz="1600" dirty="0"/>
            </a:br>
            <a:r>
              <a:rPr lang="ru-RU" sz="1600" dirty="0"/>
              <a:t/>
            </a:r>
            <a:br>
              <a:rPr lang="ru-RU" sz="1600" dirty="0"/>
            </a:br>
            <a:r>
              <a:rPr lang="ru-RU" sz="1600" dirty="0"/>
              <a:t> 2018-2023 годы</a:t>
            </a:r>
          </a:p>
        </p:txBody>
      </p:sp>
      <p:pic>
        <p:nvPicPr>
          <p:cNvPr id="3074" name="Picture 2" descr="C:\Users\vaschenkoev\Desktop\2016\примеры\Новая папка\b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69632"/>
            <a:ext cx="3201711" cy="19876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vaschenkoev\Desktop\2016\примеры\Новая папка\6ba567efa33ed76b1057fa4eec882a45.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931775"/>
            <a:ext cx="2889337" cy="19262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90615" y="2891534"/>
            <a:ext cx="8564368" cy="830997"/>
          </a:xfrm>
          <a:prstGeom prst="rect">
            <a:avLst/>
          </a:prstGeom>
          <a:noFill/>
        </p:spPr>
        <p:txBody>
          <a:bodyPr wrap="square" rtlCol="0">
            <a:spAutoFit/>
          </a:bodyPr>
          <a:lstStyle/>
          <a:p>
            <a:pPr algn="ctr"/>
            <a:r>
              <a:rPr lang="ru-RU" sz="2400" b="1" dirty="0">
                <a:ln w="1905">
                  <a:solidFill>
                    <a:schemeClr val="bg2">
                      <a:lumMod val="50000"/>
                    </a:schemeClr>
                  </a:solidFill>
                </a:ln>
                <a:effectLst>
                  <a:innerShdw blurRad="69850" dist="43180" dir="5400000">
                    <a:srgbClr val="000000">
                      <a:alpha val="65000"/>
                    </a:srgbClr>
                  </a:innerShdw>
                </a:effectLst>
              </a:rPr>
              <a:t>Устойчивое и комплексное развитие территории Иркутского района</a:t>
            </a:r>
          </a:p>
        </p:txBody>
      </p:sp>
      <p:sp>
        <p:nvSpPr>
          <p:cNvPr id="4" name="Прямоугольник 3"/>
          <p:cNvSpPr/>
          <p:nvPr/>
        </p:nvSpPr>
        <p:spPr>
          <a:xfrm>
            <a:off x="506194" y="4366845"/>
            <a:ext cx="8458294" cy="646331"/>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Создание условий для устойчивого и комплексного развития территории Иркутского района в сфере градостроительства</a:t>
            </a:r>
          </a:p>
        </p:txBody>
      </p:sp>
      <p:pic>
        <p:nvPicPr>
          <p:cNvPr id="3081" name="Picture 9" descr="http://www.loscreditos.net/wp-content/uploads/2013/11/CASA.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5257" y="4544694"/>
            <a:ext cx="2483769" cy="22353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C:\Users\vaschenkoev\Desktop\2016\примеры\Новая папка\rTjrpq4y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483032"/>
            <a:ext cx="439300" cy="448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26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03848" y="314992"/>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 Управление муниципальными финансами Иркутского районного муниципального образования "</a:t>
            </a:r>
          </a:p>
        </p:txBody>
      </p:sp>
      <p:grpSp>
        <p:nvGrpSpPr>
          <p:cNvPr id="9" name="Группа 8"/>
          <p:cNvGrpSpPr/>
          <p:nvPr/>
        </p:nvGrpSpPr>
        <p:grpSpPr>
          <a:xfrm>
            <a:off x="3635896" y="1330655"/>
            <a:ext cx="5508104" cy="792088"/>
            <a:chOff x="3635896" y="1196752"/>
            <a:chExt cx="5508104" cy="792088"/>
          </a:xfrm>
        </p:grpSpPr>
        <p:sp>
          <p:nvSpPr>
            <p:cNvPr id="6" name="TextBox 5"/>
            <p:cNvSpPr txBox="1"/>
            <p:nvPr/>
          </p:nvSpPr>
          <p:spPr>
            <a:xfrm>
              <a:off x="3635896" y="1650286"/>
              <a:ext cx="1961256"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251,7  млн. руб.</a:t>
              </a:r>
              <a:endParaRPr lang="ru-RU" dirty="0">
                <a:ln w="10541" cmpd="sng">
                  <a:solidFill>
                    <a:srgbClr val="0070C0"/>
                  </a:solidFill>
                  <a:prstDash val="solid"/>
                </a:ln>
              </a:endParaRPr>
            </a:p>
          </p:txBody>
        </p:sp>
        <p:sp>
          <p:nvSpPr>
            <p:cNvPr id="7" name="TextBox 6"/>
            <p:cNvSpPr txBox="1"/>
            <p:nvPr/>
          </p:nvSpPr>
          <p:spPr>
            <a:xfrm>
              <a:off x="5508104" y="1650286"/>
              <a:ext cx="1874223"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231,4 млн</a:t>
              </a:r>
              <a:r>
                <a:rPr lang="ru-RU" sz="1600" dirty="0"/>
                <a:t>. руб</a:t>
              </a:r>
              <a:r>
                <a:rPr lang="ru-RU" sz="1600" dirty="0" smtClean="0"/>
                <a:t>.</a:t>
              </a:r>
              <a:endParaRPr lang="ru-RU" sz="1600" dirty="0"/>
            </a:p>
          </p:txBody>
        </p:sp>
        <p:sp>
          <p:nvSpPr>
            <p:cNvPr id="8" name="TextBox 7"/>
            <p:cNvSpPr txBox="1"/>
            <p:nvPr/>
          </p:nvSpPr>
          <p:spPr>
            <a:xfrm>
              <a:off x="7308304" y="1650286"/>
              <a:ext cx="1835696"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225,6 </a:t>
              </a:r>
              <a:r>
                <a:rPr lang="ru-RU" sz="1600" dirty="0"/>
                <a:t>млн. руб.</a:t>
              </a:r>
            </a:p>
          </p:txBody>
        </p:sp>
        <p:sp>
          <p:nvSpPr>
            <p:cNvPr id="11" name="TextBox 10"/>
            <p:cNvSpPr txBox="1"/>
            <p:nvPr/>
          </p:nvSpPr>
          <p:spPr>
            <a:xfrm>
              <a:off x="4149820"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743527"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3" name="TextBox 12"/>
            <p:cNvSpPr txBox="1"/>
            <p:nvPr/>
          </p:nvSpPr>
          <p:spPr>
            <a:xfrm>
              <a:off x="7357062"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3933256" y="2204864"/>
            <a:ext cx="1075936"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a:t>
            </a:r>
          </a:p>
        </p:txBody>
      </p:sp>
      <p:sp>
        <p:nvSpPr>
          <p:cNvPr id="17" name="Прямоугольник 16"/>
          <p:cNvSpPr/>
          <p:nvPr/>
        </p:nvSpPr>
        <p:spPr>
          <a:xfrm>
            <a:off x="3881244" y="3706579"/>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179512" y="2646797"/>
            <a:ext cx="8208911" cy="923330"/>
          </a:xfrm>
          <a:prstGeom prst="rect">
            <a:avLst/>
          </a:prstGeom>
          <a:noFill/>
        </p:spPr>
        <p:txBody>
          <a:bodyPr wrap="square" rtlCol="0">
            <a:spAutoFit/>
          </a:bodyPr>
          <a:lstStyle/>
          <a:p>
            <a:pPr algn="ctr"/>
            <a:r>
              <a:rPr lang="ru-RU" b="1" dirty="0" smtClean="0">
                <a:ln w="1905">
                  <a:solidFill>
                    <a:schemeClr val="bg2">
                      <a:lumMod val="50000"/>
                    </a:schemeClr>
                  </a:solidFill>
                </a:ln>
                <a:effectLst>
                  <a:innerShdw blurRad="69850" dist="43180" dir="5400000">
                    <a:srgbClr val="000000">
                      <a:alpha val="65000"/>
                    </a:srgbClr>
                  </a:innerShdw>
                </a:effectLst>
              </a:rPr>
              <a:t>Обеспечение долгосрочной сбалансированности и устойчивости бюджетной системы Иркутского района, повышение качества управления муниципальными финансами Иркутского района</a:t>
            </a:r>
            <a:endParaRPr lang="ru-RU" b="1" dirty="0">
              <a:ln w="1905">
                <a:solidFill>
                  <a:schemeClr val="bg2">
                    <a:lumMod val="50000"/>
                  </a:schemeClr>
                </a:solidFill>
              </a:ln>
              <a:effectLst>
                <a:innerShdw blurRad="69850" dist="43180" dir="5400000">
                  <a:srgbClr val="000000">
                    <a:alpha val="65000"/>
                  </a:srgbClr>
                </a:innerShdw>
              </a:effectLst>
            </a:endParaRPr>
          </a:p>
        </p:txBody>
      </p:sp>
      <p:pic>
        <p:nvPicPr>
          <p:cNvPr id="4098" name="Picture 2" descr="C:\Users\vaschenkoev\Desktop\2016\примеры\Новая папка\1-9.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207"/>
            <a:ext cx="3960440" cy="25828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aschenkoev\Desktop\2016\примеры\Новая папка\31958_800.jpg"/>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85621" y="5533449"/>
            <a:ext cx="2073207" cy="15134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vaschenkoev\Desktop\2016\примеры\Новая папка\SPIKE_FXDOS_EA.jpg"/>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63216" y="5589240"/>
            <a:ext cx="1248075" cy="125223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vaschenkoev\Desktop\2016\примеры\Новая папка\70077_Procedura_bankrotstva_predpriyatii_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87983" y="3356992"/>
            <a:ext cx="1761673" cy="153467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4724" y="4149080"/>
            <a:ext cx="4572000" cy="646331"/>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Повышение качества управления районными финансами</a:t>
            </a:r>
          </a:p>
        </p:txBody>
      </p:sp>
      <p:sp>
        <p:nvSpPr>
          <p:cNvPr id="4" name="Прямоугольник 3"/>
          <p:cNvSpPr/>
          <p:nvPr/>
        </p:nvSpPr>
        <p:spPr>
          <a:xfrm>
            <a:off x="1894930" y="4837525"/>
            <a:ext cx="6840800" cy="923330"/>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Обеспечение условий для устойчивого исполнения расходных обязательств муниципальных образований Иркутского района</a:t>
            </a:r>
          </a:p>
        </p:txBody>
      </p:sp>
      <p:sp>
        <p:nvSpPr>
          <p:cNvPr id="5" name="Прямоугольник 4"/>
          <p:cNvSpPr/>
          <p:nvPr/>
        </p:nvSpPr>
        <p:spPr>
          <a:xfrm>
            <a:off x="4392688" y="5761540"/>
            <a:ext cx="4572000" cy="646331"/>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Повышение эффективности бюджетных расходов</a:t>
            </a:r>
          </a:p>
        </p:txBody>
      </p:sp>
      <p:pic>
        <p:nvPicPr>
          <p:cNvPr id="27" name="Picture 8" descr="C:\Users\vaschenkoev\Desktop\2016\примеры\Новая папка\rTjrpq4y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24" y="4206422"/>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Users\vaschenkoev\Desktop\2016\примеры\Новая папка\rTjrpq4y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5630" y="4989153"/>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Users\vaschenkoev\Desktop\2016\примеры\Новая папка\rTjrpq4yc.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3256" y="5860572"/>
            <a:ext cx="439300" cy="44826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994925" y="6407871"/>
            <a:ext cx="6130367" cy="338554"/>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a:t>
            </a:r>
            <a:r>
              <a:rPr lang="ru-RU" sz="1600" dirty="0"/>
              <a:t>муниципальной</a:t>
            </a:r>
            <a:r>
              <a:rPr lang="ru-RU" sz="1400" dirty="0"/>
              <a:t> </a:t>
            </a:r>
            <a:r>
              <a:rPr lang="ru-RU" sz="1400" dirty="0" smtClean="0"/>
              <a:t>программы </a:t>
            </a:r>
            <a:r>
              <a:rPr lang="ru-RU" sz="1400" dirty="0"/>
              <a:t> 2018-2023 </a:t>
            </a:r>
            <a:r>
              <a:rPr lang="ru-RU" sz="1400" dirty="0" smtClean="0"/>
              <a:t>годы</a:t>
            </a:r>
            <a:endParaRPr lang="ru-RU" sz="1400" dirty="0"/>
          </a:p>
        </p:txBody>
      </p:sp>
    </p:spTree>
    <p:extLst>
      <p:ext uri="{BB962C8B-B14F-4D97-AF65-F5344CB8AC3E}">
        <p14:creationId xmlns:p14="http://schemas.microsoft.com/office/powerpoint/2010/main" val="3234271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08145" y="332656"/>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"Совершенствование управления в сфере муниципального имущества в Иркутском районном муниципальном образовании "</a:t>
            </a:r>
          </a:p>
        </p:txBody>
      </p:sp>
      <p:sp>
        <p:nvSpPr>
          <p:cNvPr id="6" name="TextBox 5"/>
          <p:cNvSpPr txBox="1"/>
          <p:nvPr/>
        </p:nvSpPr>
        <p:spPr>
          <a:xfrm>
            <a:off x="3851920" y="1938318"/>
            <a:ext cx="142328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400" dirty="0" smtClean="0">
                <a:ln w="10541" cmpd="sng">
                  <a:solidFill>
                    <a:srgbClr val="0070C0"/>
                  </a:solidFill>
                  <a:prstDash val="solid"/>
                </a:ln>
              </a:rPr>
              <a:t>51,7 млн. руб.</a:t>
            </a:r>
            <a:endParaRPr lang="ru-RU" sz="1400" dirty="0">
              <a:ln w="10541" cmpd="sng">
                <a:solidFill>
                  <a:srgbClr val="0070C0"/>
                </a:solidFill>
                <a:prstDash val="solid"/>
              </a:ln>
            </a:endParaRPr>
          </a:p>
        </p:txBody>
      </p:sp>
      <p:sp>
        <p:nvSpPr>
          <p:cNvPr id="7" name="TextBox 6"/>
          <p:cNvSpPr txBox="1"/>
          <p:nvPr/>
        </p:nvSpPr>
        <p:spPr>
          <a:xfrm>
            <a:off x="5472608" y="1938318"/>
            <a:ext cx="184315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t>50,4 млн</a:t>
            </a:r>
            <a:r>
              <a:rPr lang="ru-RU" dirty="0"/>
              <a:t>. руб</a:t>
            </a:r>
            <a:r>
              <a:rPr lang="ru-RU" dirty="0" smtClean="0"/>
              <a:t>.</a:t>
            </a:r>
            <a:endParaRPr lang="ru-RU" dirty="0"/>
          </a:p>
        </p:txBody>
      </p:sp>
      <p:sp>
        <p:nvSpPr>
          <p:cNvPr id="8" name="TextBox 7"/>
          <p:cNvSpPr txBox="1"/>
          <p:nvPr/>
        </p:nvSpPr>
        <p:spPr>
          <a:xfrm>
            <a:off x="7272808" y="1938318"/>
            <a:ext cx="1835696"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t>50,3 млн</a:t>
            </a:r>
            <a:r>
              <a:rPr lang="ru-RU" dirty="0"/>
              <a:t>. руб.</a:t>
            </a:r>
          </a:p>
        </p:txBody>
      </p:sp>
      <p:sp>
        <p:nvSpPr>
          <p:cNvPr id="11" name="TextBox 10"/>
          <p:cNvSpPr txBox="1"/>
          <p:nvPr/>
        </p:nvSpPr>
        <p:spPr>
          <a:xfrm>
            <a:off x="4067944" y="148478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52120" y="1502477"/>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3" name="TextBox 12"/>
          <p:cNvSpPr txBox="1"/>
          <p:nvPr/>
        </p:nvSpPr>
        <p:spPr>
          <a:xfrm>
            <a:off x="7357062" y="155679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4563564" y="2448560"/>
            <a:ext cx="1075936"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a:t>
            </a:r>
          </a:p>
        </p:txBody>
      </p:sp>
      <p:sp>
        <p:nvSpPr>
          <p:cNvPr id="17" name="Прямоугольник 16"/>
          <p:cNvSpPr/>
          <p:nvPr/>
        </p:nvSpPr>
        <p:spPr>
          <a:xfrm>
            <a:off x="3190883" y="4014653"/>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pic>
        <p:nvPicPr>
          <p:cNvPr id="5127" name="Picture 7" descr="C:\Users\vaschenkoev\Desktop\2016\примеры\Новая папка\no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38" y="136306"/>
            <a:ext cx="3357300" cy="21588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76515" y="5796553"/>
            <a:ext cx="4835335" cy="584775"/>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Создание условий для развития рынка наружной рекламы Иркутского района</a:t>
            </a:r>
          </a:p>
        </p:txBody>
      </p:sp>
      <p:sp>
        <p:nvSpPr>
          <p:cNvPr id="4" name="Прямоугольник 3"/>
          <p:cNvSpPr/>
          <p:nvPr/>
        </p:nvSpPr>
        <p:spPr>
          <a:xfrm>
            <a:off x="2252578" y="5076473"/>
            <a:ext cx="7974462" cy="584775"/>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Совершенствование владения, пользования и распоряжения муниципальным имуществом Иркутского района</a:t>
            </a:r>
          </a:p>
        </p:txBody>
      </p:sp>
      <p:sp>
        <p:nvSpPr>
          <p:cNvPr id="5" name="Прямоугольник 4"/>
          <p:cNvSpPr/>
          <p:nvPr/>
        </p:nvSpPr>
        <p:spPr>
          <a:xfrm>
            <a:off x="404056" y="4500409"/>
            <a:ext cx="7336296" cy="584775"/>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Осуществление управления и распоряжения муниципальным имуществом</a:t>
            </a:r>
          </a:p>
        </p:txBody>
      </p:sp>
      <p:sp>
        <p:nvSpPr>
          <p:cNvPr id="9" name="Прямоугольник 8"/>
          <p:cNvSpPr/>
          <p:nvPr/>
        </p:nvSpPr>
        <p:spPr>
          <a:xfrm>
            <a:off x="467544" y="2900642"/>
            <a:ext cx="8964488" cy="1015663"/>
          </a:xfrm>
          <a:prstGeom prst="rect">
            <a:avLst/>
          </a:prstGeom>
        </p:spPr>
        <p:txBody>
          <a:bodyPr wrap="square">
            <a:spAutoFit/>
          </a:bodyPr>
          <a:lstStyle/>
          <a:p>
            <a:pPr algn="ctr"/>
            <a:r>
              <a:rPr lang="ru-RU" sz="2000" b="1" dirty="0">
                <a:ln w="1905">
                  <a:solidFill>
                    <a:schemeClr val="bg2">
                      <a:lumMod val="50000"/>
                    </a:schemeClr>
                  </a:solidFill>
                </a:ln>
                <a:effectLst>
                  <a:innerShdw blurRad="69850" dist="43180" dir="5400000">
                    <a:srgbClr val="000000">
                      <a:alpha val="65000"/>
                    </a:srgbClr>
                  </a:innerShdw>
                </a:effectLst>
              </a:rPr>
              <a:t>Совершенствование управления в сфере муниципального имущества и создание условий для развития </a:t>
            </a:r>
            <a:r>
              <a:rPr lang="ru-RU" sz="2000" b="1" dirty="0" smtClean="0">
                <a:ln w="1905">
                  <a:solidFill>
                    <a:schemeClr val="bg2">
                      <a:lumMod val="50000"/>
                    </a:schemeClr>
                  </a:solidFill>
                </a:ln>
                <a:effectLst>
                  <a:innerShdw blurRad="69850" dist="43180" dir="5400000">
                    <a:srgbClr val="000000">
                      <a:alpha val="65000"/>
                    </a:srgbClr>
                  </a:innerShdw>
                </a:effectLst>
              </a:rPr>
              <a:t>рынка </a:t>
            </a:r>
            <a:r>
              <a:rPr lang="ru-RU" sz="2000" b="1" dirty="0">
                <a:ln w="1905">
                  <a:solidFill>
                    <a:schemeClr val="bg2">
                      <a:lumMod val="50000"/>
                    </a:schemeClr>
                  </a:solidFill>
                </a:ln>
                <a:effectLst>
                  <a:innerShdw blurRad="69850" dist="43180" dir="5400000">
                    <a:srgbClr val="000000">
                      <a:alpha val="65000"/>
                    </a:srgbClr>
                  </a:innerShdw>
                </a:effectLst>
              </a:rPr>
              <a:t>наружной рекламы Иркутского района</a:t>
            </a:r>
          </a:p>
        </p:txBody>
      </p:sp>
      <p:pic>
        <p:nvPicPr>
          <p:cNvPr id="34" name="Picture 8" descr="C:\Users\vaschenkoev\Desktop\2016\примеры\Новая папка\rTjrpq4y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08" y="4564911"/>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C:\Users\vaschenkoev\Desktop\2016\примеры\Новая папка\rTjrpq4y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5166789"/>
            <a:ext cx="439300" cy="4482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C:\Users\vaschenkoev\Desktop\2016\примеры\Новая папка\rTjrpq4yc.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71149" y="5864807"/>
            <a:ext cx="439300" cy="448265"/>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586936" y="6372036"/>
            <a:ext cx="6130367" cy="338554"/>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a:t>
            </a:r>
            <a:r>
              <a:rPr lang="ru-RU" sz="1600" dirty="0"/>
              <a:t>муниципальной</a:t>
            </a:r>
            <a:r>
              <a:rPr lang="ru-RU" sz="1400" dirty="0"/>
              <a:t> </a:t>
            </a:r>
            <a:r>
              <a:rPr lang="ru-RU" sz="1400" dirty="0" smtClean="0"/>
              <a:t>программы </a:t>
            </a:r>
            <a:r>
              <a:rPr lang="ru-RU" sz="1400" dirty="0"/>
              <a:t> 2018-2023 </a:t>
            </a:r>
            <a:r>
              <a:rPr lang="ru-RU" sz="1400" dirty="0" smtClean="0"/>
              <a:t>годы</a:t>
            </a:r>
            <a:endParaRPr lang="ru-RU" sz="1400" dirty="0"/>
          </a:p>
        </p:txBody>
      </p:sp>
      <p:pic>
        <p:nvPicPr>
          <p:cNvPr id="5131" name="Picture 11" descr="https://im0-tub-ru.yandex.net/i?id=f1a70600ffd5684c0d784eb0d59c0867-sr&amp;n=13"/>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44751" y="3581143"/>
            <a:ext cx="994496" cy="150681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vaschenkoev\Desktop\2016\примеры\Новая папка\270.jpg"/>
          <p:cNvPicPr>
            <a:picLocks noChangeAspect="1" noChangeArrowheads="1"/>
          </p:cNvPicPr>
          <p:nvPr/>
        </p:nvPicPr>
        <p:blipFill>
          <a:blip r:embed="rId6"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55808" y="5313500"/>
            <a:ext cx="2196770" cy="165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29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1" y="188640"/>
            <a:ext cx="8089808" cy="990600"/>
          </a:xfrm>
        </p:spPr>
        <p:txBody>
          <a:bodyPr>
            <a:normAutofit fontScale="90000"/>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налоговой  политики Иркутского районного муниципального образования</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Схема 10"/>
          <p:cNvGraphicFramePr/>
          <p:nvPr>
            <p:extLst>
              <p:ext uri="{D42A27DB-BD31-4B8C-83A1-F6EECF244321}">
                <p14:modId xmlns:p14="http://schemas.microsoft.com/office/powerpoint/2010/main" val="2512269443"/>
              </p:ext>
            </p:extLst>
          </p:nvPr>
        </p:nvGraphicFramePr>
        <p:xfrm>
          <a:off x="107504" y="1196752"/>
          <a:ext cx="8928992" cy="5661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068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03848" y="332656"/>
            <a:ext cx="5940152" cy="707886"/>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"Развитие образования в Иркутском районном муниципальном </a:t>
            </a:r>
            <a:r>
              <a:rPr lang="ru-RU" sz="20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образовании"</a:t>
            </a:r>
            <a:endPar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6" name="TextBox 5"/>
          <p:cNvSpPr txBox="1"/>
          <p:nvPr/>
        </p:nvSpPr>
        <p:spPr>
          <a:xfrm>
            <a:off x="3445504" y="1650285"/>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3 525,7 млн. руб.</a:t>
            </a:r>
            <a:endParaRPr lang="ru-RU" dirty="0">
              <a:ln w="10541" cmpd="sng">
                <a:solidFill>
                  <a:srgbClr val="0070C0"/>
                </a:solidFill>
                <a:prstDash val="solid"/>
              </a:ln>
            </a:endParaRPr>
          </a:p>
        </p:txBody>
      </p:sp>
      <p:sp>
        <p:nvSpPr>
          <p:cNvPr id="7" name="TextBox 6"/>
          <p:cNvSpPr txBox="1"/>
          <p:nvPr/>
        </p:nvSpPr>
        <p:spPr>
          <a:xfrm>
            <a:off x="5436096" y="1655947"/>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2 345,5 млн</a:t>
            </a:r>
            <a:r>
              <a:rPr lang="ru-RU" sz="1600" dirty="0"/>
              <a:t>. руб</a:t>
            </a:r>
            <a:r>
              <a:rPr lang="ru-RU" sz="1600" dirty="0" smtClean="0"/>
              <a:t>.</a:t>
            </a:r>
            <a:endParaRPr lang="ru-RU" sz="1600" dirty="0"/>
          </a:p>
        </p:txBody>
      </p:sp>
      <p:sp>
        <p:nvSpPr>
          <p:cNvPr id="8" name="TextBox 7"/>
          <p:cNvSpPr txBox="1"/>
          <p:nvPr/>
        </p:nvSpPr>
        <p:spPr>
          <a:xfrm>
            <a:off x="7273602" y="1655947"/>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2 031,6 млн</a:t>
            </a:r>
            <a:r>
              <a:rPr lang="ru-RU" sz="1600" dirty="0"/>
              <a:t>. руб.</a:t>
            </a:r>
          </a:p>
        </p:txBody>
      </p:sp>
      <p:sp>
        <p:nvSpPr>
          <p:cNvPr id="11" name="TextBox 10"/>
          <p:cNvSpPr txBox="1"/>
          <p:nvPr/>
        </p:nvSpPr>
        <p:spPr>
          <a:xfrm>
            <a:off x="4067944"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69019"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7717102"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923928" y="2204864"/>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747095" y="3284984"/>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377504" y="2636912"/>
            <a:ext cx="8803008" cy="646331"/>
          </a:xfrm>
          <a:prstGeom prst="rect">
            <a:avLst/>
          </a:prstGeom>
          <a:noFill/>
        </p:spPr>
        <p:txBody>
          <a:bodyPr wrap="square" rtlCol="0">
            <a:spAutoFit/>
          </a:bodyPr>
          <a:lstStyle/>
          <a:p>
            <a:pPr algn="ctr"/>
            <a:r>
              <a:rPr lang="ru-RU" b="1" dirty="0" smtClean="0">
                <a:ln w="1905">
                  <a:solidFill>
                    <a:schemeClr val="bg2">
                      <a:lumMod val="50000"/>
                    </a:schemeClr>
                  </a:solidFill>
                </a:ln>
                <a:effectLst>
                  <a:innerShdw blurRad="69850" dist="43180" dir="5400000">
                    <a:srgbClr val="000000">
                      <a:alpha val="65000"/>
                    </a:srgbClr>
                  </a:innerShdw>
                </a:effectLst>
              </a:rPr>
              <a:t>Повышение </a:t>
            </a:r>
            <a:r>
              <a:rPr lang="ru-RU" b="1" dirty="0">
                <a:ln w="1905">
                  <a:solidFill>
                    <a:schemeClr val="bg2">
                      <a:lumMod val="50000"/>
                    </a:schemeClr>
                  </a:solidFill>
                </a:ln>
                <a:effectLst>
                  <a:innerShdw blurRad="69850" dist="43180" dir="5400000">
                    <a:srgbClr val="000000">
                      <a:alpha val="65000"/>
                    </a:srgbClr>
                  </a:innerShdw>
                </a:effectLst>
              </a:rPr>
              <a:t>доступности качественного образования, обеспечение его соответствия потребностям социально-экономического развития</a:t>
            </a:r>
          </a:p>
        </p:txBody>
      </p:sp>
      <p:sp>
        <p:nvSpPr>
          <p:cNvPr id="25" name="Прямоугольник 24"/>
          <p:cNvSpPr/>
          <p:nvPr/>
        </p:nvSpPr>
        <p:spPr>
          <a:xfrm>
            <a:off x="423257" y="3813435"/>
            <a:ext cx="5833451"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Организация предоставления качественного общедоступного и бесплатного образования в образовательных организациях</a:t>
            </a:r>
          </a:p>
        </p:txBody>
      </p:sp>
      <p:sp>
        <p:nvSpPr>
          <p:cNvPr id="26" name="Прямоугольник 25"/>
          <p:cNvSpPr/>
          <p:nvPr/>
        </p:nvSpPr>
        <p:spPr>
          <a:xfrm>
            <a:off x="423257" y="4438853"/>
            <a:ext cx="5669927"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Организация и развитие системы воспитания и социализации детей</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95" y="3813435"/>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693" y="4438853"/>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59667" y="5068341"/>
            <a:ext cx="5336470"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Организация безопасных условий обеспечения жизнедеятельности и общедоступности объектов образования</a:t>
            </a:r>
          </a:p>
        </p:txBody>
      </p:sp>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5184440"/>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vaschenkoev\Desktop\2016\примеры\Новая папка\bda9fe87fcc7a175b1eb6e9f6b021ea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7426"/>
            <a:ext cx="3723419" cy="249934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vaschenkoev\Desktop\2016\примеры\Новая папка\photo.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96137" y="3519971"/>
            <a:ext cx="3450314" cy="345031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384015" y="6009911"/>
            <a:ext cx="4844169" cy="646331"/>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200" dirty="0"/>
              <a:t>Срок реализации муниципальной программы</a:t>
            </a:r>
            <a:br>
              <a:rPr lang="ru-RU" sz="1200" dirty="0"/>
            </a:br>
            <a:r>
              <a:rPr lang="ru-RU" sz="1200" dirty="0"/>
              <a:t/>
            </a:r>
            <a:br>
              <a:rPr lang="ru-RU" sz="1200" dirty="0"/>
            </a:br>
            <a:r>
              <a:rPr lang="ru-RU" sz="1200" dirty="0"/>
              <a:t> 2018-2023 годы</a:t>
            </a:r>
          </a:p>
        </p:txBody>
      </p:sp>
      <p:pic>
        <p:nvPicPr>
          <p:cNvPr id="6150" name="Picture 6" descr="C:\Users\vaschenkoev\Desktop\2016\примеры\Новая папка\6d2d78f73c1becde042455b9deb7a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93" y="5977813"/>
            <a:ext cx="1662292" cy="78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0962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7083" y="306545"/>
            <a:ext cx="5778672" cy="707886"/>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"Развитие культуры в Иркутском районном муниципальном </a:t>
            </a:r>
            <a:r>
              <a:rPr lang="ru-RU" sz="20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образовании"</a:t>
            </a:r>
            <a:endPar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6" name="TextBox 5"/>
          <p:cNvSpPr txBox="1"/>
          <p:nvPr/>
        </p:nvSpPr>
        <p:spPr>
          <a:xfrm>
            <a:off x="446049" y="1650285"/>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62,8 млн. руб.</a:t>
            </a:r>
            <a:endParaRPr lang="ru-RU" dirty="0">
              <a:ln w="10541" cmpd="sng">
                <a:solidFill>
                  <a:srgbClr val="0070C0"/>
                </a:solidFill>
                <a:prstDash val="solid"/>
              </a:ln>
            </a:endParaRPr>
          </a:p>
        </p:txBody>
      </p:sp>
      <p:sp>
        <p:nvSpPr>
          <p:cNvPr id="7" name="TextBox 6"/>
          <p:cNvSpPr txBox="1"/>
          <p:nvPr/>
        </p:nvSpPr>
        <p:spPr>
          <a:xfrm>
            <a:off x="2151330" y="1650286"/>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56,1 млн</a:t>
            </a:r>
            <a:r>
              <a:rPr lang="ru-RU" sz="1600" dirty="0"/>
              <a:t>. руб</a:t>
            </a:r>
            <a:r>
              <a:rPr lang="ru-RU" sz="1600" dirty="0" smtClean="0"/>
              <a:t>.</a:t>
            </a:r>
            <a:endParaRPr lang="ru-RU" sz="1600" dirty="0"/>
          </a:p>
        </p:txBody>
      </p:sp>
      <p:sp>
        <p:nvSpPr>
          <p:cNvPr id="8" name="TextBox 7"/>
          <p:cNvSpPr txBox="1"/>
          <p:nvPr/>
        </p:nvSpPr>
        <p:spPr>
          <a:xfrm>
            <a:off x="3949783" y="1655947"/>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56,1 млн</a:t>
            </a:r>
            <a:r>
              <a:rPr lang="ru-RU" sz="1600" dirty="0"/>
              <a:t>. руб.</a:t>
            </a:r>
          </a:p>
        </p:txBody>
      </p:sp>
      <p:sp>
        <p:nvSpPr>
          <p:cNvPr id="11" name="TextBox 10"/>
          <p:cNvSpPr txBox="1"/>
          <p:nvPr/>
        </p:nvSpPr>
        <p:spPr>
          <a:xfrm>
            <a:off x="683568"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2284643"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4090847"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923928" y="2204864"/>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689466" y="3645024"/>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0" y="2636912"/>
            <a:ext cx="9180512" cy="923330"/>
          </a:xfrm>
          <a:prstGeom prst="rect">
            <a:avLst/>
          </a:prstGeom>
          <a:noFill/>
        </p:spPr>
        <p:txBody>
          <a:bodyPr wrap="square" rtlCol="0">
            <a:spAutoFit/>
          </a:bodyPr>
          <a:lstStyle/>
          <a:p>
            <a:pPr algn="ctr"/>
            <a:r>
              <a:rPr lang="ru-RU" b="1" dirty="0">
                <a:ln w="1905">
                  <a:solidFill>
                    <a:schemeClr val="bg2">
                      <a:lumMod val="50000"/>
                    </a:schemeClr>
                  </a:solidFill>
                </a:ln>
                <a:effectLst>
                  <a:innerShdw blurRad="69850" dist="43180" dir="5400000">
                    <a:srgbClr val="000000">
                      <a:alpha val="65000"/>
                    </a:srgbClr>
                  </a:innerShdw>
                </a:effectLst>
              </a:rPr>
              <a:t>Создание условий и возможностей для максимального вовлечения жителей в различные формы творческой и культурно-досуговой деятельности с использованием современных технологий</a:t>
            </a:r>
          </a:p>
        </p:txBody>
      </p:sp>
      <p:sp>
        <p:nvSpPr>
          <p:cNvPr id="25" name="Прямоугольник 24"/>
          <p:cNvSpPr/>
          <p:nvPr/>
        </p:nvSpPr>
        <p:spPr>
          <a:xfrm>
            <a:off x="3362386" y="4201924"/>
            <a:ext cx="5833451"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a:t>
            </a:r>
            <a:r>
              <a:rPr lang="ru-RU" sz="1400" b="1" dirty="0" smtClean="0">
                <a:ln w="1905">
                  <a:solidFill>
                    <a:schemeClr val="bg2">
                      <a:lumMod val="50000"/>
                    </a:schemeClr>
                  </a:solidFill>
                </a:ln>
                <a:effectLst>
                  <a:innerShdw blurRad="69850" dist="43180" dir="5400000">
                    <a:srgbClr val="000000">
                      <a:alpha val="65000"/>
                    </a:srgbClr>
                  </a:innerShdw>
                </a:effectLst>
              </a:rPr>
              <a:t>рганизация </a:t>
            </a:r>
            <a:r>
              <a:rPr lang="ru-RU" sz="1400" b="1" dirty="0">
                <a:ln w="1905">
                  <a:solidFill>
                    <a:schemeClr val="bg2">
                      <a:lumMod val="50000"/>
                    </a:schemeClr>
                  </a:solidFill>
                </a:ln>
                <a:effectLst>
                  <a:innerShdw blurRad="69850" dist="43180" dir="5400000">
                    <a:srgbClr val="000000">
                      <a:alpha val="65000"/>
                    </a:srgbClr>
                  </a:innerShdw>
                </a:effectLst>
              </a:rPr>
              <a:t>досуга жителей Иркутского района, поддержка и развитие жанров традиционного народного творчества</a:t>
            </a:r>
          </a:p>
        </p:txBody>
      </p:sp>
      <p:sp>
        <p:nvSpPr>
          <p:cNvPr id="26" name="Прямоугольник 25"/>
          <p:cNvSpPr/>
          <p:nvPr/>
        </p:nvSpPr>
        <p:spPr>
          <a:xfrm>
            <a:off x="3442240" y="5518604"/>
            <a:ext cx="5669927"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Совершенствование системы информационно-библиотечного обслуживания</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4201924"/>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1005" y="4869160"/>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1309" y="5612948"/>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3569772" y="6165532"/>
            <a:ext cx="4844169" cy="646331"/>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200" b="0" dirty="0"/>
              <a:t>Срок реализации муниципальной программы</a:t>
            </a:r>
            <a:br>
              <a:rPr lang="ru-RU" sz="1200" b="0" dirty="0"/>
            </a:br>
            <a:r>
              <a:rPr lang="ru-RU" sz="1200" b="0" dirty="0"/>
              <a:t/>
            </a:r>
            <a:br>
              <a:rPr lang="ru-RU" sz="1200" b="0" dirty="0"/>
            </a:br>
            <a:r>
              <a:rPr lang="ru-RU" sz="1200" b="0" dirty="0"/>
              <a:t> 2018-2023 годы</a:t>
            </a:r>
          </a:p>
        </p:txBody>
      </p:sp>
      <p:pic>
        <p:nvPicPr>
          <p:cNvPr id="7172" name="Picture 4" descr="C:\Users\vaschenkoev\Desktop\2016\примеры\Новая папка\212428_7299d4cbe892a.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5167" y="5612948"/>
            <a:ext cx="1242180" cy="122880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vaschenkoev\Desktop\2016\примеры\Новая папка\m2eizs7sbj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1" y="3890799"/>
            <a:ext cx="2644810" cy="2490529"/>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175" name="Picture 7" descr="C:\Users\vaschenkoev\Desktop\2016\примеры\Новая папка\13a4cf27-79b8-4bc5-b9fc-e4a29a19abd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8952" y="281290"/>
            <a:ext cx="2939818" cy="22048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Прямоугольник 3"/>
          <p:cNvSpPr/>
          <p:nvPr/>
        </p:nvSpPr>
        <p:spPr>
          <a:xfrm>
            <a:off x="3460020" y="4779940"/>
            <a:ext cx="5735817"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Р</a:t>
            </a:r>
            <a:r>
              <a:rPr lang="ru-RU" sz="1400" b="1" dirty="0" smtClean="0">
                <a:ln w="1905">
                  <a:solidFill>
                    <a:schemeClr val="bg2">
                      <a:lumMod val="50000"/>
                    </a:schemeClr>
                  </a:solidFill>
                </a:ln>
                <a:effectLst>
                  <a:innerShdw blurRad="69850" dist="43180" dir="5400000">
                    <a:srgbClr val="000000">
                      <a:alpha val="65000"/>
                    </a:srgbClr>
                  </a:innerShdw>
                </a:effectLst>
              </a:rPr>
              <a:t>азвитие </a:t>
            </a:r>
            <a:r>
              <a:rPr lang="ru-RU" sz="1400" b="1" dirty="0">
                <a:ln w="1905">
                  <a:solidFill>
                    <a:schemeClr val="bg2">
                      <a:lumMod val="50000"/>
                    </a:schemeClr>
                  </a:solidFill>
                </a:ln>
                <a:effectLst>
                  <a:innerShdw blurRad="69850" dist="43180" dir="5400000">
                    <a:srgbClr val="000000">
                      <a:alpha val="65000"/>
                    </a:srgbClr>
                  </a:innerShdw>
                </a:effectLst>
              </a:rPr>
              <a:t>учреждений дополнительного образования в сфере культуры и поддержка талантливых детей в Иркутском районе</a:t>
            </a:r>
          </a:p>
        </p:txBody>
      </p:sp>
    </p:spTree>
    <p:extLst>
      <p:ext uri="{BB962C8B-B14F-4D97-AF65-F5344CB8AC3E}">
        <p14:creationId xmlns:p14="http://schemas.microsoft.com/office/powerpoint/2010/main" val="16935427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00716" y="384626"/>
            <a:ext cx="594015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 Развитие физической культуры и спорта в Иркутском районном муниципальном образовании"</a:t>
            </a:r>
          </a:p>
        </p:txBody>
      </p:sp>
      <p:grpSp>
        <p:nvGrpSpPr>
          <p:cNvPr id="4" name="Группа 3"/>
          <p:cNvGrpSpPr/>
          <p:nvPr/>
        </p:nvGrpSpPr>
        <p:grpSpPr>
          <a:xfrm>
            <a:off x="3747095" y="1423517"/>
            <a:ext cx="5839610" cy="797749"/>
            <a:chOff x="3747095" y="1196752"/>
            <a:chExt cx="5839610" cy="797749"/>
          </a:xfrm>
        </p:grpSpPr>
        <p:sp>
          <p:nvSpPr>
            <p:cNvPr id="6" name="TextBox 5"/>
            <p:cNvSpPr txBox="1"/>
            <p:nvPr/>
          </p:nvSpPr>
          <p:spPr>
            <a:xfrm>
              <a:off x="3747095" y="1650285"/>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27,5 млн. руб.</a:t>
              </a:r>
              <a:endParaRPr lang="ru-RU" dirty="0">
                <a:ln w="10541" cmpd="sng">
                  <a:solidFill>
                    <a:srgbClr val="0070C0"/>
                  </a:solidFill>
                  <a:prstDash val="solid"/>
                </a:ln>
              </a:endParaRPr>
            </a:p>
          </p:txBody>
        </p:sp>
        <p:sp>
          <p:nvSpPr>
            <p:cNvPr id="7" name="TextBox 6"/>
            <p:cNvSpPr txBox="1"/>
            <p:nvPr/>
          </p:nvSpPr>
          <p:spPr>
            <a:xfrm>
              <a:off x="5535706" y="1650286"/>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22,8 млн</a:t>
              </a:r>
              <a:r>
                <a:rPr lang="ru-RU" sz="1600" dirty="0"/>
                <a:t>. руб</a:t>
              </a:r>
              <a:r>
                <a:rPr lang="ru-RU" sz="1600" dirty="0" smtClean="0"/>
                <a:t>.</a:t>
              </a:r>
              <a:endParaRPr lang="ru-RU" sz="1600" dirty="0"/>
            </a:p>
          </p:txBody>
        </p:sp>
        <p:sp>
          <p:nvSpPr>
            <p:cNvPr id="8" name="TextBox 7"/>
            <p:cNvSpPr txBox="1"/>
            <p:nvPr/>
          </p:nvSpPr>
          <p:spPr>
            <a:xfrm>
              <a:off x="7524328" y="1655947"/>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22,8 млн</a:t>
              </a:r>
              <a:r>
                <a:rPr lang="ru-RU" sz="1600" dirty="0"/>
                <a:t>. руб.</a:t>
              </a:r>
            </a:p>
          </p:txBody>
        </p:sp>
        <p:sp>
          <p:nvSpPr>
            <p:cNvPr id="11" name="TextBox 10"/>
            <p:cNvSpPr txBox="1"/>
            <p:nvPr/>
          </p:nvSpPr>
          <p:spPr>
            <a:xfrm>
              <a:off x="4067944"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69019"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7717102"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3923928" y="2204864"/>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747095" y="3284984"/>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231614" y="2666529"/>
            <a:ext cx="8912386" cy="646331"/>
          </a:xfrm>
          <a:prstGeom prst="rect">
            <a:avLst/>
          </a:prstGeom>
          <a:noFill/>
        </p:spPr>
        <p:txBody>
          <a:bodyPr wrap="square" rtlCol="0">
            <a:spAutoFit/>
          </a:bodyPr>
          <a:lstStyle/>
          <a:p>
            <a:pPr algn="ctr"/>
            <a:r>
              <a:rPr lang="ru-RU" b="1" dirty="0">
                <a:ln w="1905">
                  <a:solidFill>
                    <a:schemeClr val="bg2">
                      <a:lumMod val="50000"/>
                    </a:schemeClr>
                  </a:solidFill>
                </a:ln>
                <a:effectLst>
                  <a:innerShdw blurRad="69850" dist="43180" dir="5400000">
                    <a:srgbClr val="000000">
                      <a:alpha val="65000"/>
                    </a:srgbClr>
                  </a:innerShdw>
                </a:effectLst>
              </a:rPr>
              <a:t>О</a:t>
            </a:r>
            <a:r>
              <a:rPr lang="ru-RU" b="1" dirty="0" smtClean="0">
                <a:ln w="1905">
                  <a:solidFill>
                    <a:schemeClr val="bg2">
                      <a:lumMod val="50000"/>
                    </a:schemeClr>
                  </a:solidFill>
                </a:ln>
                <a:effectLst>
                  <a:innerShdw blurRad="69850" dist="43180" dir="5400000">
                    <a:srgbClr val="000000">
                      <a:alpha val="65000"/>
                    </a:srgbClr>
                  </a:innerShdw>
                </a:effectLst>
              </a:rPr>
              <a:t>беспечения </a:t>
            </a:r>
            <a:r>
              <a:rPr lang="ru-RU" b="1" dirty="0">
                <a:ln w="1905">
                  <a:solidFill>
                    <a:schemeClr val="bg2">
                      <a:lumMod val="50000"/>
                    </a:schemeClr>
                  </a:solidFill>
                </a:ln>
                <a:effectLst>
                  <a:innerShdw blurRad="69850" dist="43180" dir="5400000">
                    <a:srgbClr val="000000">
                      <a:alpha val="65000"/>
                    </a:srgbClr>
                  </a:innerShdw>
                </a:effectLst>
              </a:rPr>
              <a:t>максимальной вовлеченности населения в систематические занятия физической культурой и спортом, развитие массового спорта</a:t>
            </a:r>
          </a:p>
        </p:txBody>
      </p:sp>
      <p:sp>
        <p:nvSpPr>
          <p:cNvPr id="25" name="Прямоугольник 24"/>
          <p:cNvSpPr/>
          <p:nvPr/>
        </p:nvSpPr>
        <p:spPr>
          <a:xfrm>
            <a:off x="589985" y="3839347"/>
            <a:ext cx="6813039"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С</a:t>
            </a:r>
            <a:r>
              <a:rPr lang="ru-RU" sz="1400" b="1" dirty="0" smtClean="0">
                <a:ln w="1905">
                  <a:solidFill>
                    <a:schemeClr val="bg2">
                      <a:lumMod val="50000"/>
                    </a:schemeClr>
                  </a:solidFill>
                </a:ln>
                <a:effectLst>
                  <a:innerShdw blurRad="69850" dist="43180" dir="5400000">
                    <a:srgbClr val="000000">
                      <a:alpha val="65000"/>
                    </a:srgbClr>
                  </a:innerShdw>
                </a:effectLst>
              </a:rPr>
              <a:t>овершенствованию </a:t>
            </a:r>
            <a:r>
              <a:rPr lang="ru-RU" sz="1400" b="1" dirty="0">
                <a:ln w="1905">
                  <a:solidFill>
                    <a:schemeClr val="bg2">
                      <a:lumMod val="50000"/>
                    </a:schemeClr>
                  </a:solidFill>
                </a:ln>
                <a:effectLst>
                  <a:innerShdw blurRad="69850" dist="43180" dir="5400000">
                    <a:srgbClr val="000000">
                      <a:alpha val="65000"/>
                    </a:srgbClr>
                  </a:innerShdw>
                </a:effectLst>
              </a:rPr>
              <a:t>спортивной инфраструктуры и материально-технической базы для занятий физической культурой и спортом</a:t>
            </a:r>
          </a:p>
        </p:txBody>
      </p:sp>
      <p:sp>
        <p:nvSpPr>
          <p:cNvPr id="26" name="Прямоугольник 25"/>
          <p:cNvSpPr/>
          <p:nvPr/>
        </p:nvSpPr>
        <p:spPr>
          <a:xfrm>
            <a:off x="630265" y="4509120"/>
            <a:ext cx="5669927"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Развитие системы физического воспитания детей, подростков и учащейся молодежи Иркутского района</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3886555"/>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581128"/>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32481" y="5182731"/>
            <a:ext cx="5336470"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Обеспечение условий для развития физической культуры и массового спорта на территории Иркутского района</a:t>
            </a:r>
          </a:p>
        </p:txBody>
      </p:sp>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217" y="5184440"/>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0" y="5999032"/>
            <a:ext cx="5535705" cy="738664"/>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муниципальной программы</a:t>
            </a:r>
            <a:br>
              <a:rPr lang="ru-RU" sz="1400" dirty="0"/>
            </a:br>
            <a:r>
              <a:rPr lang="ru-RU" sz="1400" dirty="0"/>
              <a:t/>
            </a:r>
            <a:br>
              <a:rPr lang="ru-RU" sz="1400" dirty="0"/>
            </a:br>
            <a:r>
              <a:rPr lang="ru-RU" sz="1400" dirty="0"/>
              <a:t> 2018-2023 годы</a:t>
            </a:r>
          </a:p>
        </p:txBody>
      </p:sp>
      <p:pic>
        <p:nvPicPr>
          <p:cNvPr id="8198" name="Picture 6" descr="C:\Users\vaschenkoev\Desktop\2016\примеры\Новая папка\us-sports-equipment-market.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4963121"/>
            <a:ext cx="3042084" cy="202779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vaschenkoev\Desktop\2016\примеры\Новая папка\ball_soccer_sport_ukraine_flag_93386.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1361"/>
            <a:ext cx="3352046" cy="2095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202" name="Picture 10" descr="C:\Users\vaschenkoev\Desktop\2016\примеры\Новая папка\depositphotos_5288272-stock-photo-3d-small-hockey.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698" y="3450079"/>
            <a:ext cx="191683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704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8145" y="329095"/>
            <a:ext cx="5544616" cy="1015663"/>
          </a:xfrm>
          <a:prstGeom prst="rect">
            <a:avLst/>
          </a:prstGeom>
          <a:noFill/>
        </p:spPr>
        <p:txBody>
          <a:bodyPr wrap="square" rtlCol="0">
            <a:spAutoFit/>
          </a:bodyPr>
          <a:lstStyle/>
          <a:p>
            <a:pPr algn="ctr"/>
            <a:r>
              <a:rPr lang="ru-RU" sz="2000" b="1" dirty="0" smtClean="0">
                <a:ln w="1905">
                  <a:solidFill>
                    <a:srgbClr val="0070C0"/>
                  </a:solidFill>
                </a:ln>
                <a:effectLst>
                  <a:innerShdw blurRad="69850" dist="43180" dir="5400000">
                    <a:srgbClr val="000000">
                      <a:alpha val="65000"/>
                    </a:srgbClr>
                  </a:innerShdw>
                </a:effectLst>
              </a:rPr>
              <a:t>   </a:t>
            </a: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"Молодежная политика в Иркутском районном муниципальном образовании"</a:t>
            </a:r>
          </a:p>
        </p:txBody>
      </p:sp>
      <p:grpSp>
        <p:nvGrpSpPr>
          <p:cNvPr id="4" name="Группа 3"/>
          <p:cNvGrpSpPr/>
          <p:nvPr/>
        </p:nvGrpSpPr>
        <p:grpSpPr>
          <a:xfrm>
            <a:off x="382507" y="1348695"/>
            <a:ext cx="5396240" cy="797749"/>
            <a:chOff x="446049" y="1196752"/>
            <a:chExt cx="5396240" cy="797749"/>
          </a:xfrm>
        </p:grpSpPr>
        <p:sp>
          <p:nvSpPr>
            <p:cNvPr id="6" name="TextBox 5"/>
            <p:cNvSpPr txBox="1"/>
            <p:nvPr/>
          </p:nvSpPr>
          <p:spPr>
            <a:xfrm>
              <a:off x="446049" y="1650285"/>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12,5 млн. руб.</a:t>
              </a:r>
              <a:endParaRPr lang="ru-RU" dirty="0">
                <a:ln w="10541" cmpd="sng">
                  <a:solidFill>
                    <a:srgbClr val="0070C0"/>
                  </a:solidFill>
                  <a:prstDash val="solid"/>
                </a:ln>
              </a:endParaRPr>
            </a:p>
          </p:txBody>
        </p:sp>
        <p:sp>
          <p:nvSpPr>
            <p:cNvPr id="7" name="TextBox 6"/>
            <p:cNvSpPr txBox="1"/>
            <p:nvPr/>
          </p:nvSpPr>
          <p:spPr>
            <a:xfrm>
              <a:off x="2151330" y="1650286"/>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11,7 млн</a:t>
              </a:r>
              <a:r>
                <a:rPr lang="ru-RU" sz="1600" dirty="0"/>
                <a:t>. руб</a:t>
              </a:r>
              <a:r>
                <a:rPr lang="ru-RU" sz="1600" dirty="0" smtClean="0"/>
                <a:t>.</a:t>
              </a:r>
              <a:endParaRPr lang="ru-RU" sz="1600" dirty="0"/>
            </a:p>
          </p:txBody>
        </p:sp>
        <p:sp>
          <p:nvSpPr>
            <p:cNvPr id="8" name="TextBox 7"/>
            <p:cNvSpPr txBox="1"/>
            <p:nvPr/>
          </p:nvSpPr>
          <p:spPr>
            <a:xfrm>
              <a:off x="3779912" y="1655947"/>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11,7 млн</a:t>
              </a:r>
              <a:r>
                <a:rPr lang="ru-RU" sz="1600" dirty="0"/>
                <a:t>. руб.</a:t>
              </a:r>
            </a:p>
          </p:txBody>
        </p:sp>
        <p:sp>
          <p:nvSpPr>
            <p:cNvPr id="11" name="TextBox 10"/>
            <p:cNvSpPr txBox="1"/>
            <p:nvPr/>
          </p:nvSpPr>
          <p:spPr>
            <a:xfrm>
              <a:off x="683568"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2284643" y="1214445"/>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4090847" y="119675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3319194" y="2205419"/>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599922" y="3519794"/>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3985900"/>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0" y="4678643"/>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1309" y="5614747"/>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92767" y="6165532"/>
            <a:ext cx="4844169" cy="646331"/>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200" b="0" dirty="0"/>
              <a:t>Срок реализации муниципальной программы</a:t>
            </a:r>
            <a:br>
              <a:rPr lang="ru-RU" sz="1200" b="0" dirty="0"/>
            </a:br>
            <a:r>
              <a:rPr lang="ru-RU" sz="1200" b="0" dirty="0"/>
              <a:t/>
            </a:r>
            <a:br>
              <a:rPr lang="ru-RU" sz="1200" b="0" dirty="0"/>
            </a:br>
            <a:r>
              <a:rPr lang="ru-RU" sz="1200" b="0" dirty="0"/>
              <a:t> 2018-2023 годы</a:t>
            </a:r>
          </a:p>
        </p:txBody>
      </p:sp>
      <p:pic>
        <p:nvPicPr>
          <p:cNvPr id="7176" name="Picture 8" descr="C:\Users\vaschenkoev\Desktop\2016\примеры\Новая папка\00_24.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8144" y="55781"/>
            <a:ext cx="3419071" cy="227938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vaschenkoev\Desktop\2016\примеры\Новая папка\d-small-people-training-courses-studying-image-white-background-40864771.jpg"/>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b="7359"/>
          <a:stretch/>
        </p:blipFill>
        <p:spPr bwMode="auto">
          <a:xfrm>
            <a:off x="-156203" y="4701759"/>
            <a:ext cx="2542031" cy="2168371"/>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vaschenkoev\Desktop\2016\примеры\Новая папка\2016_10_29_22_10_55.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07679" y="3340139"/>
            <a:ext cx="1960588" cy="196058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8145" y="2632253"/>
            <a:ext cx="7828967" cy="707886"/>
          </a:xfrm>
          <a:prstGeom prst="rect">
            <a:avLst/>
          </a:prstGeom>
          <a:noFill/>
        </p:spPr>
        <p:txBody>
          <a:bodyPr wrap="square" rtlCol="0">
            <a:spAutoFit/>
          </a:bodyPr>
          <a:lstStyle/>
          <a:p>
            <a:pPr algn="ctr"/>
            <a:r>
              <a:rPr lang="ru-RU" sz="2000" b="1" dirty="0">
                <a:ln w="1905">
                  <a:solidFill>
                    <a:schemeClr val="bg2">
                      <a:lumMod val="50000"/>
                    </a:schemeClr>
                  </a:solidFill>
                </a:ln>
                <a:effectLst>
                  <a:innerShdw blurRad="69850" dist="43180" dir="5400000">
                    <a:srgbClr val="000000">
                      <a:alpha val="65000"/>
                    </a:srgbClr>
                  </a:innerShdw>
                </a:effectLst>
              </a:rPr>
              <a:t>Обеспечение успешной социализации и эффективной самореализации молодежи Иркутского района</a:t>
            </a:r>
          </a:p>
        </p:txBody>
      </p:sp>
      <p:sp>
        <p:nvSpPr>
          <p:cNvPr id="9" name="Прямоугольник 8"/>
          <p:cNvSpPr/>
          <p:nvPr/>
        </p:nvSpPr>
        <p:spPr>
          <a:xfrm>
            <a:off x="1011411" y="3891556"/>
            <a:ext cx="6174432"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К</a:t>
            </a:r>
            <a:r>
              <a:rPr lang="ru-RU" sz="1400" b="1" dirty="0" smtClean="0">
                <a:ln w="1905">
                  <a:solidFill>
                    <a:schemeClr val="bg2">
                      <a:lumMod val="50000"/>
                    </a:schemeClr>
                  </a:solidFill>
                </a:ln>
                <a:effectLst>
                  <a:innerShdw blurRad="69850" dist="43180" dir="5400000">
                    <a:srgbClr val="000000">
                      <a:alpha val="65000"/>
                    </a:srgbClr>
                  </a:innerShdw>
                </a:effectLst>
              </a:rPr>
              <a:t>ачественное </a:t>
            </a:r>
            <a:r>
              <a:rPr lang="ru-RU" sz="1400" b="1" dirty="0">
                <a:ln w="1905">
                  <a:solidFill>
                    <a:schemeClr val="bg2">
                      <a:lumMod val="50000"/>
                    </a:schemeClr>
                  </a:solidFill>
                </a:ln>
                <a:effectLst>
                  <a:innerShdw blurRad="69850" dist="43180" dir="5400000">
                    <a:srgbClr val="000000">
                      <a:alpha val="65000"/>
                    </a:srgbClr>
                  </a:innerShdw>
                </a:effectLst>
              </a:rPr>
              <a:t>развитие  потенциала и воспитание молодежи Иркутского района</a:t>
            </a:r>
          </a:p>
        </p:txBody>
      </p:sp>
      <p:sp>
        <p:nvSpPr>
          <p:cNvPr id="10" name="Прямоугольник 9"/>
          <p:cNvSpPr/>
          <p:nvPr/>
        </p:nvSpPr>
        <p:spPr>
          <a:xfrm>
            <a:off x="2018539" y="4491117"/>
            <a:ext cx="6113115" cy="954107"/>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Ф</a:t>
            </a:r>
            <a:r>
              <a:rPr lang="ru-RU" sz="1400" b="1" dirty="0" smtClean="0">
                <a:ln w="1905">
                  <a:solidFill>
                    <a:schemeClr val="bg2">
                      <a:lumMod val="50000"/>
                    </a:schemeClr>
                  </a:solidFill>
                </a:ln>
                <a:effectLst>
                  <a:innerShdw blurRad="69850" dist="43180" dir="5400000">
                    <a:srgbClr val="000000">
                      <a:alpha val="65000"/>
                    </a:srgbClr>
                  </a:innerShdw>
                </a:effectLst>
              </a:rPr>
              <a:t>ормирование </a:t>
            </a:r>
            <a:r>
              <a:rPr lang="ru-RU" sz="1400" b="1" dirty="0">
                <a:ln w="1905">
                  <a:solidFill>
                    <a:schemeClr val="bg2">
                      <a:lumMod val="50000"/>
                    </a:schemeClr>
                  </a:solidFill>
                </a:ln>
                <a:effectLst>
                  <a:innerShdw blurRad="69850" dist="43180" dir="5400000">
                    <a:srgbClr val="000000">
                      <a:alpha val="65000"/>
                    </a:srgbClr>
                  </a:innerShdw>
                </a:effectLst>
              </a:rPr>
              <a:t>в молодежной среде Иркутского района негативного отношения к незаконному обороту и потреблению наркотиков, курению и связанных с ними социально – негативных явлений</a:t>
            </a:r>
          </a:p>
        </p:txBody>
      </p:sp>
      <p:sp>
        <p:nvSpPr>
          <p:cNvPr id="15" name="Прямоугольник 14"/>
          <p:cNvSpPr/>
          <p:nvPr/>
        </p:nvSpPr>
        <p:spPr>
          <a:xfrm>
            <a:off x="3416760" y="5498648"/>
            <a:ext cx="5403711"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Реализация механизма финансовой поддержки молодых семей в решении жилищной проблемы в Иркутском районе</a:t>
            </a:r>
          </a:p>
        </p:txBody>
      </p:sp>
    </p:spTree>
    <p:extLst>
      <p:ext uri="{BB962C8B-B14F-4D97-AF65-F5344CB8AC3E}">
        <p14:creationId xmlns:p14="http://schemas.microsoft.com/office/powerpoint/2010/main" val="5681991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44624"/>
            <a:ext cx="7196642" cy="1631216"/>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"Обеспечение безопасности, профилактика правонарушений, социально-негативных явлений, в том числе среди несовершеннолетних и участие в реализации мероприятий по охране здоровья населения на территории Иркутского районного муниципального образования"</a:t>
            </a:r>
          </a:p>
        </p:txBody>
      </p:sp>
      <p:sp>
        <p:nvSpPr>
          <p:cNvPr id="6" name="TextBox 5"/>
          <p:cNvSpPr txBox="1"/>
          <p:nvPr/>
        </p:nvSpPr>
        <p:spPr>
          <a:xfrm>
            <a:off x="3129229" y="1977628"/>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1,5 млн. руб.</a:t>
            </a:r>
            <a:endParaRPr lang="ru-RU" dirty="0">
              <a:ln w="10541" cmpd="sng">
                <a:solidFill>
                  <a:srgbClr val="0070C0"/>
                </a:solidFill>
                <a:prstDash val="solid"/>
              </a:ln>
            </a:endParaRPr>
          </a:p>
        </p:txBody>
      </p:sp>
      <p:sp>
        <p:nvSpPr>
          <p:cNvPr id="11" name="TextBox 10"/>
          <p:cNvSpPr txBox="1"/>
          <p:nvPr/>
        </p:nvSpPr>
        <p:spPr>
          <a:xfrm>
            <a:off x="3332345" y="164997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grpSp>
        <p:nvGrpSpPr>
          <p:cNvPr id="5" name="Группа 4"/>
          <p:cNvGrpSpPr/>
          <p:nvPr/>
        </p:nvGrpSpPr>
        <p:grpSpPr>
          <a:xfrm>
            <a:off x="4981638" y="1631216"/>
            <a:ext cx="2420670" cy="671870"/>
            <a:chOff x="5076808" y="1988527"/>
            <a:chExt cx="2420670" cy="671870"/>
          </a:xfrm>
        </p:grpSpPr>
        <p:sp>
          <p:nvSpPr>
            <p:cNvPr id="7" name="TextBox 6"/>
            <p:cNvSpPr txBox="1"/>
            <p:nvPr/>
          </p:nvSpPr>
          <p:spPr>
            <a:xfrm>
              <a:off x="5076808" y="2321843"/>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0,4 млн</a:t>
              </a:r>
              <a:r>
                <a:rPr lang="ru-RU" sz="1600" dirty="0"/>
                <a:t>. руб</a:t>
              </a:r>
              <a:r>
                <a:rPr lang="ru-RU" sz="1600" dirty="0" smtClean="0"/>
                <a:t>.</a:t>
              </a:r>
              <a:endParaRPr lang="ru-RU" sz="1600" dirty="0"/>
            </a:p>
          </p:txBody>
        </p:sp>
        <p:sp>
          <p:nvSpPr>
            <p:cNvPr id="12" name="TextBox 11"/>
            <p:cNvSpPr txBox="1"/>
            <p:nvPr/>
          </p:nvSpPr>
          <p:spPr>
            <a:xfrm>
              <a:off x="5293355" y="1988527"/>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grpSp>
      <p:grpSp>
        <p:nvGrpSpPr>
          <p:cNvPr id="9" name="Группа 8"/>
          <p:cNvGrpSpPr/>
          <p:nvPr/>
        </p:nvGrpSpPr>
        <p:grpSpPr>
          <a:xfrm>
            <a:off x="7036714" y="1649973"/>
            <a:ext cx="2062377" cy="698628"/>
            <a:chOff x="7036714" y="1988527"/>
            <a:chExt cx="2062377" cy="698628"/>
          </a:xfrm>
        </p:grpSpPr>
        <p:sp>
          <p:nvSpPr>
            <p:cNvPr id="8" name="TextBox 7"/>
            <p:cNvSpPr txBox="1"/>
            <p:nvPr/>
          </p:nvSpPr>
          <p:spPr>
            <a:xfrm>
              <a:off x="7036714" y="2348601"/>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0,4 млн</a:t>
              </a:r>
              <a:r>
                <a:rPr lang="ru-RU" sz="1600" dirty="0"/>
                <a:t>. руб.</a:t>
              </a:r>
            </a:p>
          </p:txBody>
        </p:sp>
        <p:sp>
          <p:nvSpPr>
            <p:cNvPr id="13" name="TextBox 12"/>
            <p:cNvSpPr txBox="1"/>
            <p:nvPr/>
          </p:nvSpPr>
          <p:spPr>
            <a:xfrm>
              <a:off x="7241325" y="1988527"/>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grpSp>
      <p:sp>
        <p:nvSpPr>
          <p:cNvPr id="14" name="Прямоугольник 13"/>
          <p:cNvSpPr/>
          <p:nvPr/>
        </p:nvSpPr>
        <p:spPr>
          <a:xfrm>
            <a:off x="4263310" y="2276872"/>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984591" y="3449755"/>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5" name="Прямоугольник 24"/>
          <p:cNvSpPr/>
          <p:nvPr/>
        </p:nvSpPr>
        <p:spPr>
          <a:xfrm>
            <a:off x="340992" y="3854883"/>
            <a:ext cx="3717804" cy="954107"/>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Профилактика </a:t>
            </a:r>
            <a:r>
              <a:rPr lang="ru-RU" sz="1400" b="1" dirty="0" smtClean="0">
                <a:ln w="1905">
                  <a:solidFill>
                    <a:schemeClr val="bg2">
                      <a:lumMod val="50000"/>
                    </a:schemeClr>
                  </a:solidFill>
                </a:ln>
                <a:effectLst>
                  <a:innerShdw blurRad="69850" dist="43180" dir="5400000">
                    <a:srgbClr val="000000">
                      <a:alpha val="65000"/>
                    </a:srgbClr>
                  </a:innerShdw>
                </a:effectLst>
              </a:rPr>
              <a:t>правонарушений, преступлений и обеспечение безопасности </a:t>
            </a:r>
            <a:r>
              <a:rPr lang="ru-RU" sz="1400" b="1" dirty="0">
                <a:ln w="1905">
                  <a:solidFill>
                    <a:schemeClr val="bg2">
                      <a:lumMod val="50000"/>
                    </a:schemeClr>
                  </a:solidFill>
                </a:ln>
                <a:effectLst>
                  <a:innerShdw blurRad="69850" dist="43180" dir="5400000">
                    <a:srgbClr val="000000">
                      <a:alpha val="65000"/>
                    </a:srgbClr>
                  </a:innerShdw>
                </a:effectLst>
              </a:rPr>
              <a:t>на территории </a:t>
            </a:r>
            <a:r>
              <a:rPr lang="ru-RU" sz="1400" b="1" dirty="0" smtClean="0">
                <a:ln w="1905">
                  <a:solidFill>
                    <a:schemeClr val="bg2">
                      <a:lumMod val="50000"/>
                    </a:schemeClr>
                  </a:solidFill>
                </a:ln>
                <a:effectLst>
                  <a:innerShdw blurRad="69850" dist="43180" dir="5400000">
                    <a:srgbClr val="000000">
                      <a:alpha val="65000"/>
                    </a:srgbClr>
                  </a:innerShdw>
                </a:effectLst>
              </a:rPr>
              <a:t>Иркутского района</a:t>
            </a:r>
            <a:endParaRPr lang="ru-RU" sz="1400" b="1" dirty="0">
              <a:ln w="1905">
                <a:solidFill>
                  <a:schemeClr val="bg2">
                    <a:lumMod val="50000"/>
                  </a:schemeClr>
                </a:solidFill>
              </a:ln>
              <a:effectLst>
                <a:innerShdw blurRad="69850" dist="43180" dir="5400000">
                  <a:srgbClr val="000000">
                    <a:alpha val="65000"/>
                  </a:srgbClr>
                </a:innerShdw>
              </a:effectLst>
            </a:endParaRPr>
          </a:p>
        </p:txBody>
      </p:sp>
      <p:sp>
        <p:nvSpPr>
          <p:cNvPr id="26" name="Прямоугольник 25"/>
          <p:cNvSpPr/>
          <p:nvPr/>
        </p:nvSpPr>
        <p:spPr>
          <a:xfrm>
            <a:off x="309691" y="4896162"/>
            <a:ext cx="3398213" cy="523220"/>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П</a:t>
            </a:r>
            <a:r>
              <a:rPr lang="ru-RU" sz="1400" b="1" dirty="0" smtClean="0">
                <a:ln w="1905">
                  <a:solidFill>
                    <a:schemeClr val="bg2">
                      <a:lumMod val="50000"/>
                    </a:schemeClr>
                  </a:solidFill>
                </a:ln>
                <a:effectLst>
                  <a:innerShdw blurRad="69850" dist="43180" dir="5400000">
                    <a:srgbClr val="000000">
                      <a:alpha val="65000"/>
                    </a:srgbClr>
                  </a:innerShdw>
                </a:effectLst>
              </a:rPr>
              <a:t>рофилактика </a:t>
            </a:r>
            <a:r>
              <a:rPr lang="ru-RU" sz="1400" b="1" dirty="0">
                <a:ln w="1905">
                  <a:solidFill>
                    <a:schemeClr val="bg2">
                      <a:lumMod val="50000"/>
                    </a:schemeClr>
                  </a:solidFill>
                </a:ln>
                <a:effectLst>
                  <a:innerShdw blurRad="69850" dist="43180" dir="5400000">
                    <a:srgbClr val="000000">
                      <a:alpha val="65000"/>
                    </a:srgbClr>
                  </a:innerShdw>
                </a:effectLst>
              </a:rPr>
              <a:t>правонарушений </a:t>
            </a:r>
            <a:r>
              <a:rPr lang="ru-RU" sz="1400" b="1" dirty="0" smtClean="0">
                <a:ln w="1905">
                  <a:solidFill>
                    <a:schemeClr val="bg2">
                      <a:lumMod val="50000"/>
                    </a:schemeClr>
                  </a:solidFill>
                </a:ln>
                <a:effectLst>
                  <a:innerShdw blurRad="69850" dist="43180" dir="5400000">
                    <a:srgbClr val="000000">
                      <a:alpha val="65000"/>
                    </a:srgbClr>
                  </a:innerShdw>
                </a:effectLst>
              </a:rPr>
              <a:t>на </a:t>
            </a:r>
            <a:r>
              <a:rPr lang="ru-RU" sz="1400" b="1" dirty="0">
                <a:ln w="1905">
                  <a:solidFill>
                    <a:schemeClr val="bg2">
                      <a:lumMod val="50000"/>
                    </a:schemeClr>
                  </a:solidFill>
                </a:ln>
                <a:effectLst>
                  <a:innerShdw blurRad="69850" dist="43180" dir="5400000">
                    <a:srgbClr val="000000">
                      <a:alpha val="65000"/>
                    </a:srgbClr>
                  </a:innerShdw>
                </a:effectLst>
              </a:rPr>
              <a:t>территории </a:t>
            </a:r>
            <a:r>
              <a:rPr lang="ru-RU" sz="1400" b="1" dirty="0" smtClean="0">
                <a:ln w="1905">
                  <a:solidFill>
                    <a:schemeClr val="bg2">
                      <a:lumMod val="50000"/>
                    </a:schemeClr>
                  </a:solidFill>
                </a:ln>
                <a:effectLst>
                  <a:innerShdw blurRad="69850" dist="43180" dir="5400000">
                    <a:srgbClr val="000000">
                      <a:alpha val="65000"/>
                    </a:srgbClr>
                  </a:innerShdw>
                </a:effectLst>
              </a:rPr>
              <a:t>Иркутского района</a:t>
            </a:r>
            <a:endParaRPr lang="ru-RU" sz="1400" b="1" dirty="0">
              <a:ln w="1905">
                <a:solidFill>
                  <a:schemeClr val="bg2">
                    <a:lumMod val="50000"/>
                  </a:schemeClr>
                </a:solidFill>
              </a:ln>
              <a:effectLst>
                <a:innerShdw blurRad="69850" dist="43180" dir="5400000">
                  <a:srgbClr val="000000">
                    <a:alpha val="65000"/>
                  </a:srgbClr>
                </a:innerShdw>
              </a:effectLst>
            </a:endParaRP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6" y="4197150"/>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4246595"/>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5" y="5877272"/>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265975" y="6515744"/>
            <a:ext cx="5996778" cy="307777"/>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муниципальной </a:t>
            </a:r>
            <a:r>
              <a:rPr lang="ru-RU" sz="1400" dirty="0" smtClean="0"/>
              <a:t>программы</a:t>
            </a:r>
            <a:r>
              <a:rPr lang="ru-RU" sz="1400" dirty="0"/>
              <a:t> 2018-2023 </a:t>
            </a:r>
            <a:r>
              <a:rPr lang="ru-RU" sz="1400" dirty="0" smtClean="0"/>
              <a:t>годы</a:t>
            </a:r>
            <a:endParaRPr lang="ru-RU" sz="1400" dirty="0"/>
          </a:p>
        </p:txBody>
      </p:sp>
      <p:pic>
        <p:nvPicPr>
          <p:cNvPr id="3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52" y="5266620"/>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vaschenkoev\Desktop\2016\примеры\Новая папка\depositphotos_1601240-Man-and-shield-on-whit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9872" y="4197150"/>
            <a:ext cx="1604205" cy="213894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static.wixstatic.com/media/c82920_af88c24905054ab287ffbbc7f2f5a06c.png_srz_979_544_85_22_0.50_1.20_0.00_png_sr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73" y="157491"/>
            <a:ext cx="2366848" cy="14816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5229200"/>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00873" y="2636912"/>
            <a:ext cx="9199965" cy="830997"/>
          </a:xfrm>
          <a:prstGeom prst="rect">
            <a:avLst/>
          </a:prstGeom>
          <a:noFill/>
        </p:spPr>
        <p:txBody>
          <a:bodyPr wrap="square" rtlCol="0">
            <a:spAutoFit/>
          </a:bodyPr>
          <a:lstStyle/>
          <a:p>
            <a:pPr algn="ctr"/>
            <a:r>
              <a:rPr lang="ru-RU" sz="1600" b="1" dirty="0">
                <a:ln w="1905">
                  <a:solidFill>
                    <a:schemeClr val="bg2">
                      <a:lumMod val="50000"/>
                    </a:schemeClr>
                  </a:solidFill>
                </a:ln>
                <a:effectLst>
                  <a:innerShdw blurRad="69850" dist="43180" dir="5400000">
                    <a:srgbClr val="000000">
                      <a:alpha val="65000"/>
                    </a:srgbClr>
                  </a:innerShdw>
                </a:effectLst>
              </a:rPr>
              <a:t>П</a:t>
            </a:r>
            <a:r>
              <a:rPr lang="ru-RU" sz="1600" b="1" dirty="0" smtClean="0">
                <a:ln w="1905">
                  <a:solidFill>
                    <a:schemeClr val="bg2">
                      <a:lumMod val="50000"/>
                    </a:schemeClr>
                  </a:solidFill>
                </a:ln>
                <a:effectLst>
                  <a:innerShdw blurRad="69850" dist="43180" dir="5400000">
                    <a:srgbClr val="000000">
                      <a:alpha val="65000"/>
                    </a:srgbClr>
                  </a:innerShdw>
                </a:effectLst>
              </a:rPr>
              <a:t>рофилактика </a:t>
            </a:r>
            <a:r>
              <a:rPr lang="ru-RU" sz="1600" b="1" dirty="0">
                <a:ln w="1905">
                  <a:solidFill>
                    <a:schemeClr val="bg2">
                      <a:lumMod val="50000"/>
                    </a:schemeClr>
                  </a:solidFill>
                </a:ln>
                <a:effectLst>
                  <a:innerShdw blurRad="69850" dist="43180" dir="5400000">
                    <a:srgbClr val="000000">
                      <a:alpha val="65000"/>
                    </a:srgbClr>
                  </a:innerShdw>
                </a:effectLst>
              </a:rPr>
              <a:t>правонарушений, социально – негативных явлений, в том числе среди несовершеннолетних и участие в реализации мероприятий по охране здоровья населения на территории Иркутского района</a:t>
            </a:r>
          </a:p>
        </p:txBody>
      </p:sp>
      <p:sp>
        <p:nvSpPr>
          <p:cNvPr id="15" name="Прямоугольник 14"/>
          <p:cNvSpPr/>
          <p:nvPr/>
        </p:nvSpPr>
        <p:spPr>
          <a:xfrm>
            <a:off x="340992" y="5571237"/>
            <a:ext cx="3843100" cy="954107"/>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П</a:t>
            </a:r>
            <a:r>
              <a:rPr lang="ru-RU" sz="1400" b="1" dirty="0" smtClean="0">
                <a:ln w="1905">
                  <a:solidFill>
                    <a:schemeClr val="bg2">
                      <a:lumMod val="50000"/>
                    </a:schemeClr>
                  </a:solidFill>
                </a:ln>
                <a:effectLst>
                  <a:innerShdw blurRad="69850" dist="43180" dir="5400000">
                    <a:srgbClr val="000000">
                      <a:alpha val="65000"/>
                    </a:srgbClr>
                  </a:innerShdw>
                </a:effectLst>
              </a:rPr>
              <a:t>рофилактики </a:t>
            </a:r>
            <a:r>
              <a:rPr lang="ru-RU" sz="1400" b="1" dirty="0">
                <a:ln w="1905">
                  <a:solidFill>
                    <a:schemeClr val="bg2">
                      <a:lumMod val="50000"/>
                    </a:schemeClr>
                  </a:solidFill>
                </a:ln>
                <a:effectLst>
                  <a:innerShdw blurRad="69850" dist="43180" dir="5400000">
                    <a:srgbClr val="000000">
                      <a:alpha val="65000"/>
                    </a:srgbClr>
                  </a:innerShdw>
                </a:effectLst>
              </a:rPr>
              <a:t>социально значимых заболеваний, </a:t>
            </a:r>
            <a:r>
              <a:rPr lang="ru-RU" sz="1400" b="1" dirty="0" smtClean="0">
                <a:ln w="1905">
                  <a:solidFill>
                    <a:schemeClr val="bg2">
                      <a:lumMod val="50000"/>
                    </a:schemeClr>
                  </a:solidFill>
                </a:ln>
                <a:effectLst>
                  <a:innerShdw blurRad="69850" dist="43180" dir="5400000">
                    <a:srgbClr val="000000">
                      <a:alpha val="65000"/>
                    </a:srgbClr>
                  </a:innerShdw>
                </a:effectLst>
              </a:rPr>
              <a:t>создание </a:t>
            </a:r>
            <a:r>
              <a:rPr lang="ru-RU" sz="1400" b="1" dirty="0">
                <a:ln w="1905">
                  <a:solidFill>
                    <a:schemeClr val="bg2">
                      <a:lumMod val="50000"/>
                    </a:schemeClr>
                  </a:solidFill>
                </a:ln>
                <a:effectLst>
                  <a:innerShdw blurRad="69850" dist="43180" dir="5400000">
                    <a:srgbClr val="000000">
                      <a:alpha val="65000"/>
                    </a:srgbClr>
                  </a:innerShdw>
                </a:effectLst>
              </a:rPr>
              <a:t>условий и повышение качества оказания медицинской помощи населению</a:t>
            </a:r>
          </a:p>
        </p:txBody>
      </p:sp>
      <p:sp>
        <p:nvSpPr>
          <p:cNvPr id="16" name="Прямоугольник 15"/>
          <p:cNvSpPr/>
          <p:nvPr/>
        </p:nvSpPr>
        <p:spPr>
          <a:xfrm>
            <a:off x="5004048" y="4054629"/>
            <a:ext cx="3869472" cy="954107"/>
          </a:xfrm>
          <a:prstGeom prst="rect">
            <a:avLst/>
          </a:prstGeom>
          <a:noFill/>
        </p:spPr>
        <p:txBody>
          <a:bodyPr wrap="square" rtlCol="0">
            <a:spAutoFit/>
          </a:bodyPr>
          <a:lstStyle/>
          <a:p>
            <a:r>
              <a:rPr lang="ru-RU" sz="1400" b="1" dirty="0" smtClean="0">
                <a:ln w="1905">
                  <a:solidFill>
                    <a:schemeClr val="bg2">
                      <a:lumMod val="50000"/>
                    </a:schemeClr>
                  </a:solidFill>
                </a:ln>
                <a:effectLst>
                  <a:innerShdw blurRad="69850" dist="43180" dir="5400000">
                    <a:srgbClr val="000000">
                      <a:alpha val="65000"/>
                    </a:srgbClr>
                  </a:innerShdw>
                </a:effectLst>
              </a:rPr>
              <a:t>Проведение </a:t>
            </a:r>
            <a:r>
              <a:rPr lang="ru-RU" sz="1400" b="1" dirty="0">
                <a:ln w="1905">
                  <a:solidFill>
                    <a:schemeClr val="bg2">
                      <a:lumMod val="50000"/>
                    </a:schemeClr>
                  </a:solidFill>
                </a:ln>
                <a:effectLst>
                  <a:innerShdw blurRad="69850" dist="43180" dir="5400000">
                    <a:srgbClr val="000000">
                      <a:alpha val="65000"/>
                    </a:srgbClr>
                  </a:innerShdw>
                </a:effectLst>
              </a:rPr>
              <a:t>государственной политики по вопросам мобилизационной подготовки и мобилизации, защите государственной тайны и информации</a:t>
            </a:r>
          </a:p>
        </p:txBody>
      </p:sp>
      <p:sp>
        <p:nvSpPr>
          <p:cNvPr id="18" name="Прямоугольник 17"/>
          <p:cNvSpPr/>
          <p:nvPr/>
        </p:nvSpPr>
        <p:spPr>
          <a:xfrm>
            <a:off x="5004048" y="5157770"/>
            <a:ext cx="4301528" cy="1169551"/>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О</a:t>
            </a:r>
            <a:r>
              <a:rPr lang="ru-RU" sz="1400" b="1" dirty="0" smtClean="0">
                <a:ln w="1905">
                  <a:solidFill>
                    <a:schemeClr val="bg2">
                      <a:lumMod val="50000"/>
                    </a:schemeClr>
                  </a:solidFill>
                </a:ln>
                <a:effectLst>
                  <a:innerShdw blurRad="69850" dist="43180" dir="5400000">
                    <a:srgbClr val="000000">
                      <a:alpha val="65000"/>
                    </a:srgbClr>
                  </a:innerShdw>
                </a:effectLst>
              </a:rPr>
              <a:t>беспечение </a:t>
            </a:r>
            <a:r>
              <a:rPr lang="ru-RU" sz="1400" b="1" dirty="0">
                <a:ln w="1905">
                  <a:solidFill>
                    <a:schemeClr val="bg2">
                      <a:lumMod val="50000"/>
                    </a:schemeClr>
                  </a:solidFill>
                </a:ln>
                <a:effectLst>
                  <a:innerShdw blurRad="69850" dist="43180" dir="5400000">
                    <a:srgbClr val="000000">
                      <a:alpha val="65000"/>
                    </a:srgbClr>
                  </a:innerShdw>
                </a:effectLst>
              </a:rPr>
              <a:t>гражданской обороны, защиты населения и территорий Иркутского </a:t>
            </a:r>
            <a:r>
              <a:rPr lang="ru-RU" sz="1400" b="1" dirty="0" smtClean="0">
                <a:ln w="1905">
                  <a:solidFill>
                    <a:schemeClr val="bg2">
                      <a:lumMod val="50000"/>
                    </a:schemeClr>
                  </a:solidFill>
                </a:ln>
                <a:effectLst>
                  <a:innerShdw blurRad="69850" dist="43180" dir="5400000">
                    <a:srgbClr val="000000">
                      <a:alpha val="65000"/>
                    </a:srgbClr>
                  </a:innerShdw>
                </a:effectLst>
              </a:rPr>
              <a:t>района </a:t>
            </a:r>
            <a:r>
              <a:rPr lang="ru-RU" sz="1400" b="1" dirty="0">
                <a:ln w="1905">
                  <a:solidFill>
                    <a:schemeClr val="bg2">
                      <a:lumMod val="50000"/>
                    </a:schemeClr>
                  </a:solidFill>
                </a:ln>
                <a:effectLst>
                  <a:innerShdw blurRad="69850" dist="43180" dir="5400000">
                    <a:srgbClr val="000000">
                      <a:alpha val="65000"/>
                    </a:srgbClr>
                  </a:innerShdw>
                </a:effectLst>
              </a:rPr>
              <a:t>от чрезвычайных ситуаций природного и техногенного характера и безопасности людей</a:t>
            </a:r>
          </a:p>
        </p:txBody>
      </p:sp>
    </p:spTree>
    <p:extLst>
      <p:ext uri="{BB962C8B-B14F-4D97-AF65-F5344CB8AC3E}">
        <p14:creationId xmlns:p14="http://schemas.microsoft.com/office/powerpoint/2010/main" val="3264888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20689" y="535468"/>
            <a:ext cx="5994696"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"Развитие коммунально-инженерной инфраструктуры и энергосбережение в Иркутском районном муниципальном образовании"</a:t>
            </a:r>
          </a:p>
        </p:txBody>
      </p:sp>
      <p:sp>
        <p:nvSpPr>
          <p:cNvPr id="6" name="TextBox 5"/>
          <p:cNvSpPr txBox="1"/>
          <p:nvPr/>
        </p:nvSpPr>
        <p:spPr>
          <a:xfrm>
            <a:off x="3614401" y="2004664"/>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185,3 млн. руб.</a:t>
            </a:r>
            <a:endParaRPr lang="ru-RU" dirty="0">
              <a:ln w="10541" cmpd="sng">
                <a:solidFill>
                  <a:srgbClr val="0070C0"/>
                </a:solidFill>
                <a:prstDash val="solid"/>
              </a:ln>
            </a:endParaRPr>
          </a:p>
        </p:txBody>
      </p:sp>
      <p:sp>
        <p:nvSpPr>
          <p:cNvPr id="7" name="TextBox 6"/>
          <p:cNvSpPr txBox="1"/>
          <p:nvPr/>
        </p:nvSpPr>
        <p:spPr>
          <a:xfrm>
            <a:off x="5535706" y="2004665"/>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75,8 млн</a:t>
            </a:r>
            <a:r>
              <a:rPr lang="ru-RU" sz="1600" dirty="0"/>
              <a:t>. руб</a:t>
            </a:r>
            <a:r>
              <a:rPr lang="ru-RU" sz="1600" dirty="0" smtClean="0"/>
              <a:t>.</a:t>
            </a:r>
            <a:endParaRPr lang="ru-RU" sz="1600" dirty="0"/>
          </a:p>
        </p:txBody>
      </p:sp>
      <p:sp>
        <p:nvSpPr>
          <p:cNvPr id="8" name="TextBox 7"/>
          <p:cNvSpPr txBox="1"/>
          <p:nvPr/>
        </p:nvSpPr>
        <p:spPr>
          <a:xfrm>
            <a:off x="7308304" y="2010326"/>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13,8 млн</a:t>
            </a:r>
            <a:r>
              <a:rPr lang="ru-RU" sz="1600" dirty="0"/>
              <a:t>. руб.</a:t>
            </a:r>
          </a:p>
        </p:txBody>
      </p:sp>
      <p:sp>
        <p:nvSpPr>
          <p:cNvPr id="11" name="TextBox 10"/>
          <p:cNvSpPr txBox="1"/>
          <p:nvPr/>
        </p:nvSpPr>
        <p:spPr>
          <a:xfrm>
            <a:off x="4067944" y="1551131"/>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69019" y="1568824"/>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7619239" y="1551131"/>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923928" y="2420888"/>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561607" y="4268370"/>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467544" y="2852936"/>
            <a:ext cx="8803008" cy="369332"/>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П</a:t>
            </a:r>
            <a:r>
              <a:rPr lang="ru-RU" b="1" dirty="0" smtClean="0">
                <a:ln w="1905">
                  <a:solidFill>
                    <a:schemeClr val="bg2">
                      <a:lumMod val="50000"/>
                    </a:schemeClr>
                  </a:solidFill>
                </a:ln>
                <a:effectLst>
                  <a:innerShdw blurRad="69850" dist="43180" dir="5400000">
                    <a:srgbClr val="000000">
                      <a:alpha val="65000"/>
                    </a:srgbClr>
                  </a:innerShdw>
                </a:effectLst>
              </a:rPr>
              <a:t>овышение </a:t>
            </a:r>
            <a:r>
              <a:rPr lang="ru-RU" b="1" dirty="0">
                <a:ln w="1905">
                  <a:solidFill>
                    <a:schemeClr val="bg2">
                      <a:lumMod val="50000"/>
                    </a:schemeClr>
                  </a:solidFill>
                </a:ln>
                <a:effectLst>
                  <a:innerShdw blurRad="69850" dist="43180" dir="5400000">
                    <a:srgbClr val="000000">
                      <a:alpha val="65000"/>
                    </a:srgbClr>
                  </a:innerShdw>
                </a:effectLst>
              </a:rPr>
              <a:t>качества предоставляемых </a:t>
            </a:r>
            <a:r>
              <a:rPr lang="ru-RU" b="1" dirty="0" smtClean="0">
                <a:ln w="1905">
                  <a:solidFill>
                    <a:schemeClr val="bg2">
                      <a:lumMod val="50000"/>
                    </a:schemeClr>
                  </a:solidFill>
                </a:ln>
                <a:effectLst>
                  <a:innerShdw blurRad="69850" dist="43180" dir="5400000">
                    <a:srgbClr val="000000">
                      <a:alpha val="65000"/>
                    </a:srgbClr>
                  </a:innerShdw>
                </a:effectLst>
              </a:rPr>
              <a:t>коммунальных услуг</a:t>
            </a:r>
            <a:endParaRPr lang="ru-RU" b="1" dirty="0">
              <a:ln w="1905">
                <a:solidFill>
                  <a:schemeClr val="bg2">
                    <a:lumMod val="50000"/>
                  </a:schemeClr>
                </a:solidFill>
              </a:ln>
              <a:effectLst>
                <a:innerShdw blurRad="69850" dist="43180" dir="5400000">
                  <a:srgbClr val="000000">
                    <a:alpha val="65000"/>
                  </a:srgbClr>
                </a:innerShdw>
              </a:effectLst>
            </a:endParaRPr>
          </a:p>
        </p:txBody>
      </p:sp>
      <p:sp>
        <p:nvSpPr>
          <p:cNvPr id="25" name="Прямоугольник 24"/>
          <p:cNvSpPr/>
          <p:nvPr/>
        </p:nvSpPr>
        <p:spPr>
          <a:xfrm>
            <a:off x="431679" y="4766007"/>
            <a:ext cx="7187559"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Повышение качества предоставляемых коммунальных, услуг, модернизация и развитие коммунальной инфраструктуры, обеспечение комфортных условий проживания граждан на территории Иркутского района</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362" y="4968072"/>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475656" y="6381328"/>
            <a:ext cx="5996778" cy="307777"/>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муниципальной </a:t>
            </a:r>
            <a:r>
              <a:rPr lang="ru-RU" sz="1400" dirty="0" smtClean="0"/>
              <a:t>программы</a:t>
            </a:r>
            <a:r>
              <a:rPr lang="ru-RU" sz="1400" dirty="0"/>
              <a:t> 2018-2023 </a:t>
            </a:r>
            <a:r>
              <a:rPr lang="ru-RU" sz="1400" dirty="0" smtClean="0"/>
              <a:t>годы</a:t>
            </a:r>
            <a:endParaRPr lang="ru-RU" sz="1400" dirty="0"/>
          </a:p>
        </p:txBody>
      </p:sp>
      <p:sp>
        <p:nvSpPr>
          <p:cNvPr id="4" name="Прямоугольник 3"/>
          <p:cNvSpPr/>
          <p:nvPr/>
        </p:nvSpPr>
        <p:spPr>
          <a:xfrm>
            <a:off x="467544" y="5642084"/>
            <a:ext cx="7344816" cy="738664"/>
          </a:xfrm>
          <a:prstGeom prst="rect">
            <a:avLst/>
          </a:prstGeom>
          <a:noFill/>
        </p:spPr>
        <p:txBody>
          <a:bodyPr wrap="square" rtlCol="0">
            <a:spAutoFit/>
          </a:bodyPr>
          <a:lstStyle/>
          <a:p>
            <a:r>
              <a:rPr lang="ru-RU" sz="1400" b="1" dirty="0">
                <a:ln w="1905">
                  <a:solidFill>
                    <a:schemeClr val="bg2">
                      <a:lumMod val="50000"/>
                    </a:schemeClr>
                  </a:solidFill>
                </a:ln>
                <a:effectLst>
                  <a:innerShdw blurRad="69850" dist="43180" dir="5400000">
                    <a:srgbClr val="000000">
                      <a:alpha val="65000"/>
                    </a:srgbClr>
                  </a:innerShdw>
                </a:effectLst>
              </a:rPr>
              <a:t>Внедрение энергосберегающих технологий и </a:t>
            </a:r>
            <a:r>
              <a:rPr lang="ru-RU" sz="1400" b="1" dirty="0" smtClean="0">
                <a:ln w="1905">
                  <a:solidFill>
                    <a:schemeClr val="bg2">
                      <a:lumMod val="50000"/>
                    </a:schemeClr>
                  </a:solidFill>
                </a:ln>
                <a:effectLst>
                  <a:innerShdw blurRad="69850" dist="43180" dir="5400000">
                    <a:srgbClr val="000000">
                      <a:alpha val="65000"/>
                    </a:srgbClr>
                  </a:innerShdw>
                </a:effectLst>
              </a:rPr>
              <a:t>повышение</a:t>
            </a:r>
            <a:br>
              <a:rPr lang="ru-RU" sz="1400" b="1" dirty="0" smtClean="0">
                <a:ln w="1905">
                  <a:solidFill>
                    <a:schemeClr val="bg2">
                      <a:lumMod val="50000"/>
                    </a:schemeClr>
                  </a:solidFill>
                </a:ln>
                <a:effectLst>
                  <a:innerShdw blurRad="69850" dist="43180" dir="5400000">
                    <a:srgbClr val="000000">
                      <a:alpha val="65000"/>
                    </a:srgbClr>
                  </a:innerShdw>
                </a:effectLst>
              </a:rPr>
            </a:br>
            <a:r>
              <a:rPr lang="ru-RU" sz="1400" b="1" dirty="0" smtClean="0">
                <a:ln w="1905">
                  <a:solidFill>
                    <a:schemeClr val="bg2">
                      <a:lumMod val="50000"/>
                    </a:schemeClr>
                  </a:solidFill>
                </a:ln>
                <a:effectLst>
                  <a:innerShdw blurRad="69850" dist="43180" dir="5400000">
                    <a:srgbClr val="000000">
                      <a:alpha val="65000"/>
                    </a:srgbClr>
                  </a:innerShdw>
                </a:effectLst>
              </a:rPr>
              <a:t>эффективности </a:t>
            </a:r>
            <a:r>
              <a:rPr lang="ru-RU" sz="1400" b="1" dirty="0">
                <a:ln w="1905">
                  <a:solidFill>
                    <a:schemeClr val="bg2">
                      <a:lumMod val="50000"/>
                    </a:schemeClr>
                  </a:solidFill>
                </a:ln>
                <a:effectLst>
                  <a:innerShdw blurRad="69850" dist="43180" dir="5400000">
                    <a:srgbClr val="000000">
                      <a:alpha val="65000"/>
                    </a:srgbClr>
                  </a:innerShdw>
                </a:effectLst>
              </a:rPr>
              <a:t>использования энергетических ресурсов на </a:t>
            </a:r>
            <a:r>
              <a:rPr lang="ru-RU" sz="1400" b="1" dirty="0" smtClean="0">
                <a:ln w="1905">
                  <a:solidFill>
                    <a:schemeClr val="bg2">
                      <a:lumMod val="50000"/>
                    </a:schemeClr>
                  </a:solidFill>
                </a:ln>
                <a:effectLst>
                  <a:innerShdw blurRad="69850" dist="43180" dir="5400000">
                    <a:srgbClr val="000000">
                      <a:alpha val="65000"/>
                    </a:srgbClr>
                  </a:innerShdw>
                </a:effectLst>
              </a:rPr>
              <a:t>территории</a:t>
            </a:r>
            <a:br>
              <a:rPr lang="ru-RU" sz="1400" b="1" dirty="0" smtClean="0">
                <a:ln w="1905">
                  <a:solidFill>
                    <a:schemeClr val="bg2">
                      <a:lumMod val="50000"/>
                    </a:schemeClr>
                  </a:solidFill>
                </a:ln>
                <a:effectLst>
                  <a:innerShdw blurRad="69850" dist="43180" dir="5400000">
                    <a:srgbClr val="000000">
                      <a:alpha val="65000"/>
                    </a:srgbClr>
                  </a:innerShdw>
                </a:effectLst>
              </a:rPr>
            </a:br>
            <a:r>
              <a:rPr lang="ru-RU" sz="1400" b="1" dirty="0" smtClean="0">
                <a:ln w="1905">
                  <a:solidFill>
                    <a:schemeClr val="bg2">
                      <a:lumMod val="50000"/>
                    </a:schemeClr>
                  </a:solidFill>
                </a:ln>
                <a:effectLst>
                  <a:innerShdw blurRad="69850" dist="43180" dir="5400000">
                    <a:srgbClr val="000000">
                      <a:alpha val="65000"/>
                    </a:srgbClr>
                  </a:innerShdw>
                </a:effectLst>
              </a:rPr>
              <a:t>Иркутского </a:t>
            </a:r>
            <a:r>
              <a:rPr lang="ru-RU" sz="1400" b="1" dirty="0">
                <a:ln w="1905">
                  <a:solidFill>
                    <a:schemeClr val="bg2">
                      <a:lumMod val="50000"/>
                    </a:schemeClr>
                  </a:solidFill>
                </a:ln>
                <a:effectLst>
                  <a:innerShdw blurRad="69850" dist="43180" dir="5400000">
                    <a:srgbClr val="000000">
                      <a:alpha val="65000"/>
                    </a:srgbClr>
                  </a:innerShdw>
                </a:effectLst>
              </a:rPr>
              <a:t>района</a:t>
            </a:r>
          </a:p>
        </p:txBody>
      </p:sp>
      <p:sp>
        <p:nvSpPr>
          <p:cNvPr id="5" name="Прямоугольник 4"/>
          <p:cNvSpPr/>
          <p:nvPr/>
        </p:nvSpPr>
        <p:spPr>
          <a:xfrm>
            <a:off x="431679" y="3212976"/>
            <a:ext cx="7992888" cy="369332"/>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М</a:t>
            </a:r>
            <a:r>
              <a:rPr lang="ru-RU" b="1" dirty="0" smtClean="0">
                <a:ln w="1905">
                  <a:solidFill>
                    <a:schemeClr val="bg2">
                      <a:lumMod val="50000"/>
                    </a:schemeClr>
                  </a:solidFill>
                </a:ln>
                <a:effectLst>
                  <a:innerShdw blurRad="69850" dist="43180" dir="5400000">
                    <a:srgbClr val="000000">
                      <a:alpha val="65000"/>
                    </a:srgbClr>
                  </a:innerShdw>
                </a:effectLst>
              </a:rPr>
              <a:t>одернизация </a:t>
            </a:r>
            <a:r>
              <a:rPr lang="ru-RU" b="1" dirty="0">
                <a:ln w="1905">
                  <a:solidFill>
                    <a:schemeClr val="bg2">
                      <a:lumMod val="50000"/>
                    </a:schemeClr>
                  </a:solidFill>
                </a:ln>
                <a:effectLst>
                  <a:innerShdw blurRad="69850" dist="43180" dir="5400000">
                    <a:srgbClr val="000000">
                      <a:alpha val="65000"/>
                    </a:srgbClr>
                  </a:innerShdw>
                </a:effectLst>
              </a:rPr>
              <a:t>и развитие коммунальной инфраструктуры</a:t>
            </a:r>
          </a:p>
        </p:txBody>
      </p:sp>
      <p:sp>
        <p:nvSpPr>
          <p:cNvPr id="9" name="Прямоугольник 8"/>
          <p:cNvSpPr/>
          <p:nvPr/>
        </p:nvSpPr>
        <p:spPr>
          <a:xfrm>
            <a:off x="395536" y="3573016"/>
            <a:ext cx="8903136" cy="646331"/>
          </a:xfrm>
          <a:prstGeom prst="rect">
            <a:avLst/>
          </a:prstGeom>
          <a:noFill/>
        </p:spPr>
        <p:txBody>
          <a:bodyPr wrap="square" rtlCol="0">
            <a:spAutoFit/>
          </a:bodyPr>
          <a:lstStyle/>
          <a:p>
            <a:r>
              <a:rPr lang="ru-RU" b="1" dirty="0">
                <a:ln w="1905">
                  <a:solidFill>
                    <a:schemeClr val="bg2">
                      <a:lumMod val="50000"/>
                    </a:schemeClr>
                  </a:solidFill>
                </a:ln>
                <a:effectLst>
                  <a:innerShdw blurRad="69850" dist="43180" dir="5400000">
                    <a:srgbClr val="000000">
                      <a:alpha val="65000"/>
                    </a:srgbClr>
                  </a:innerShdw>
                </a:effectLst>
              </a:rPr>
              <a:t>Внедрение энергосберегающих технологий и повышение энергетической эффективности на территории Иркутского района</a:t>
            </a:r>
          </a:p>
        </p:txBody>
      </p:sp>
      <p:pic>
        <p:nvPicPr>
          <p:cNvPr id="28"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1" y="5736427"/>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vaschenkoev\Desktop\2016\примеры\Новая папка\15658476852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77" y="235139"/>
            <a:ext cx="3454103" cy="2065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43" name="Picture 3" descr="C:\Users\vaschenkoev\Desktop\2016\примеры\Новая папка\20160225_164243_355e0d.jpg"/>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r="3384" b="4482"/>
          <a:stretch/>
        </p:blipFill>
        <p:spPr bwMode="auto">
          <a:xfrm>
            <a:off x="6350070" y="4207443"/>
            <a:ext cx="3212611" cy="232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8573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0528" y="332656"/>
            <a:ext cx="5778672"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"Развитие институтов гражданского общества в Иркутском районном муниципальном образовании"</a:t>
            </a:r>
          </a:p>
        </p:txBody>
      </p:sp>
      <p:sp>
        <p:nvSpPr>
          <p:cNvPr id="6" name="TextBox 5"/>
          <p:cNvSpPr txBox="1"/>
          <p:nvPr/>
        </p:nvSpPr>
        <p:spPr>
          <a:xfrm>
            <a:off x="446049" y="1932656"/>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3,3  млн. руб.</a:t>
            </a:r>
            <a:endParaRPr lang="ru-RU" dirty="0">
              <a:ln w="10541" cmpd="sng">
                <a:solidFill>
                  <a:srgbClr val="0070C0"/>
                </a:solidFill>
                <a:prstDash val="solid"/>
              </a:ln>
            </a:endParaRPr>
          </a:p>
        </p:txBody>
      </p:sp>
      <p:sp>
        <p:nvSpPr>
          <p:cNvPr id="7" name="TextBox 6"/>
          <p:cNvSpPr txBox="1"/>
          <p:nvPr/>
        </p:nvSpPr>
        <p:spPr>
          <a:xfrm>
            <a:off x="2151330" y="1932657"/>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2,5 млн</a:t>
            </a:r>
            <a:r>
              <a:rPr lang="ru-RU" sz="1600" dirty="0"/>
              <a:t>. руб</a:t>
            </a:r>
            <a:r>
              <a:rPr lang="ru-RU" sz="1600" dirty="0" smtClean="0"/>
              <a:t>.</a:t>
            </a:r>
            <a:endParaRPr lang="ru-RU" sz="1600" dirty="0"/>
          </a:p>
        </p:txBody>
      </p:sp>
      <p:sp>
        <p:nvSpPr>
          <p:cNvPr id="8" name="TextBox 7"/>
          <p:cNvSpPr txBox="1"/>
          <p:nvPr/>
        </p:nvSpPr>
        <p:spPr>
          <a:xfrm>
            <a:off x="3779912" y="1938318"/>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2,5 млн</a:t>
            </a:r>
            <a:r>
              <a:rPr lang="ru-RU" sz="1600" dirty="0"/>
              <a:t>. руб.</a:t>
            </a:r>
          </a:p>
        </p:txBody>
      </p:sp>
      <p:sp>
        <p:nvSpPr>
          <p:cNvPr id="11" name="TextBox 10"/>
          <p:cNvSpPr txBox="1"/>
          <p:nvPr/>
        </p:nvSpPr>
        <p:spPr>
          <a:xfrm>
            <a:off x="683568" y="147912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2284643" y="1496816"/>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4090847" y="1479123"/>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011005" y="2580740"/>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4938496" y="3861047"/>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179512" y="3142709"/>
            <a:ext cx="8856984" cy="646331"/>
          </a:xfrm>
          <a:prstGeom prst="rect">
            <a:avLst/>
          </a:prstGeom>
          <a:noFill/>
        </p:spPr>
        <p:txBody>
          <a:bodyPr wrap="square" rtlCol="0">
            <a:spAutoFit/>
          </a:bodyPr>
          <a:lstStyle/>
          <a:p>
            <a:pPr algn="ctr"/>
            <a:r>
              <a:rPr lang="ru-RU" b="1" dirty="0" smtClean="0">
                <a:ln w="1905">
                  <a:solidFill>
                    <a:schemeClr val="bg2">
                      <a:lumMod val="50000"/>
                    </a:schemeClr>
                  </a:solidFill>
                </a:ln>
                <a:effectLst>
                  <a:innerShdw blurRad="69850" dist="43180" dir="5400000">
                    <a:srgbClr val="000000">
                      <a:alpha val="65000"/>
                    </a:srgbClr>
                  </a:innerShdw>
                </a:effectLst>
              </a:rPr>
              <a:t>Поддержка </a:t>
            </a:r>
            <a:r>
              <a:rPr lang="ru-RU" b="1" dirty="0">
                <a:ln w="1905">
                  <a:solidFill>
                    <a:schemeClr val="bg2">
                      <a:lumMod val="50000"/>
                    </a:schemeClr>
                  </a:solidFill>
                </a:ln>
                <a:effectLst>
                  <a:innerShdw blurRad="69850" dist="43180" dir="5400000">
                    <a:srgbClr val="000000">
                      <a:alpha val="65000"/>
                    </a:srgbClr>
                  </a:innerShdw>
                </a:effectLst>
              </a:rPr>
              <a:t>социально </a:t>
            </a:r>
            <a:r>
              <a:rPr lang="ru-RU" b="1" dirty="0" smtClean="0">
                <a:ln w="1905">
                  <a:solidFill>
                    <a:schemeClr val="bg2">
                      <a:lumMod val="50000"/>
                    </a:schemeClr>
                  </a:solidFill>
                </a:ln>
                <a:effectLst>
                  <a:innerShdw blurRad="69850" dist="43180" dir="5400000">
                    <a:srgbClr val="000000">
                      <a:alpha val="65000"/>
                    </a:srgbClr>
                  </a:innerShdw>
                </a:effectLst>
              </a:rPr>
              <a:t>ориентированных некоммерческих организаций </a:t>
            </a:r>
            <a:r>
              <a:rPr lang="ru-RU" b="1" dirty="0">
                <a:ln w="1905">
                  <a:solidFill>
                    <a:schemeClr val="bg2">
                      <a:lumMod val="50000"/>
                    </a:schemeClr>
                  </a:solidFill>
                </a:ln>
                <a:effectLst>
                  <a:innerShdw blurRad="69850" dist="43180" dir="5400000">
                    <a:srgbClr val="000000">
                      <a:alpha val="65000"/>
                    </a:srgbClr>
                  </a:innerShdw>
                </a:effectLst>
              </a:rPr>
              <a:t>и </a:t>
            </a:r>
            <a:r>
              <a:rPr lang="ru-RU" b="1" dirty="0" smtClean="0">
                <a:ln w="1905">
                  <a:solidFill>
                    <a:schemeClr val="bg2">
                      <a:lumMod val="50000"/>
                    </a:schemeClr>
                  </a:solidFill>
                </a:ln>
                <a:effectLst>
                  <a:innerShdw blurRad="69850" dist="43180" dir="5400000">
                    <a:srgbClr val="000000">
                      <a:alpha val="65000"/>
                    </a:srgbClr>
                  </a:innerShdw>
                </a:effectLst>
              </a:rPr>
              <a:t>развитие </a:t>
            </a:r>
            <a:r>
              <a:rPr lang="ru-RU" b="1" dirty="0">
                <a:ln w="1905">
                  <a:solidFill>
                    <a:schemeClr val="bg2">
                      <a:lumMod val="50000"/>
                    </a:schemeClr>
                  </a:solidFill>
                </a:ln>
                <a:effectLst>
                  <a:innerShdw blurRad="69850" dist="43180" dir="5400000">
                    <a:srgbClr val="000000">
                      <a:alpha val="65000"/>
                    </a:srgbClr>
                  </a:innerShdw>
                </a:effectLst>
              </a:rPr>
              <a:t>благотворительной деятельности и </a:t>
            </a:r>
            <a:r>
              <a:rPr lang="ru-RU" b="1" dirty="0" smtClean="0">
                <a:ln w="1905">
                  <a:solidFill>
                    <a:schemeClr val="bg2">
                      <a:lumMod val="50000"/>
                    </a:schemeClr>
                  </a:solidFill>
                </a:ln>
                <a:effectLst>
                  <a:innerShdw blurRad="69850" dist="43180" dir="5400000">
                    <a:srgbClr val="000000">
                      <a:alpha val="65000"/>
                    </a:srgbClr>
                  </a:innerShdw>
                </a:effectLst>
              </a:rPr>
              <a:t>добровольчества</a:t>
            </a:r>
            <a:endParaRPr lang="ru-RU" b="1" dirty="0">
              <a:ln w="1905">
                <a:solidFill>
                  <a:schemeClr val="bg2">
                    <a:lumMod val="50000"/>
                  </a:schemeClr>
                </a:solidFill>
              </a:ln>
              <a:effectLst>
                <a:innerShdw blurRad="69850" dist="43180" dir="5400000">
                  <a:srgbClr val="000000">
                    <a:alpha val="65000"/>
                  </a:srgbClr>
                </a:innerShdw>
              </a:effectLst>
            </a:endParaRPr>
          </a:p>
        </p:txBody>
      </p:sp>
      <p:sp>
        <p:nvSpPr>
          <p:cNvPr id="25" name="Прямоугольник 24"/>
          <p:cNvSpPr/>
          <p:nvPr/>
        </p:nvSpPr>
        <p:spPr>
          <a:xfrm>
            <a:off x="3456210" y="4293096"/>
            <a:ext cx="5833451" cy="584775"/>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Поддержка социально </a:t>
            </a:r>
            <a:r>
              <a:rPr lang="ru-RU" sz="1600" b="1" dirty="0" smtClean="0">
                <a:ln w="1905">
                  <a:solidFill>
                    <a:schemeClr val="bg2">
                      <a:lumMod val="50000"/>
                    </a:schemeClr>
                  </a:solidFill>
                </a:ln>
                <a:effectLst>
                  <a:innerShdw blurRad="69850" dist="43180" dir="5400000">
                    <a:srgbClr val="000000">
                      <a:alpha val="65000"/>
                    </a:srgbClr>
                  </a:innerShdw>
                </a:effectLst>
              </a:rPr>
              <a:t>ориентированных некоммерческих организаций</a:t>
            </a:r>
            <a:endParaRPr lang="ru-RU" sz="1600" b="1" dirty="0">
              <a:ln w="1905">
                <a:solidFill>
                  <a:schemeClr val="bg2">
                    <a:lumMod val="50000"/>
                  </a:schemeClr>
                </a:solidFill>
              </a:ln>
              <a:effectLst>
                <a:innerShdw blurRad="69850" dist="43180" dir="5400000">
                  <a:srgbClr val="000000">
                    <a:alpha val="65000"/>
                  </a:srgbClr>
                </a:innerShdw>
              </a:effectLst>
            </a:endParaRP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2029" y="4365104"/>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3013" y="5157192"/>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47864" y="4941168"/>
            <a:ext cx="5797041" cy="1077218"/>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Развития институтов гражданского общества, содействия развитию благотворительной деятельности и добровольчества </a:t>
            </a:r>
            <a:r>
              <a:rPr lang="ru-RU" sz="1600" b="1" dirty="0" smtClean="0">
                <a:ln w="1905">
                  <a:solidFill>
                    <a:schemeClr val="bg2">
                      <a:lumMod val="50000"/>
                    </a:schemeClr>
                  </a:solidFill>
                </a:ln>
                <a:effectLst>
                  <a:innerShdw blurRad="69850" dist="43180" dir="5400000">
                    <a:srgbClr val="000000">
                      <a:alpha val="65000"/>
                    </a:srgbClr>
                  </a:innerShdw>
                </a:effectLst>
              </a:rPr>
              <a:t/>
            </a:r>
            <a:br>
              <a:rPr lang="ru-RU" sz="1600" b="1" dirty="0" smtClean="0">
                <a:ln w="1905">
                  <a:solidFill>
                    <a:schemeClr val="bg2">
                      <a:lumMod val="50000"/>
                    </a:schemeClr>
                  </a:solidFill>
                </a:ln>
                <a:effectLst>
                  <a:innerShdw blurRad="69850" dist="43180" dir="5400000">
                    <a:srgbClr val="000000">
                      <a:alpha val="65000"/>
                    </a:srgbClr>
                  </a:innerShdw>
                </a:effectLst>
              </a:rPr>
            </a:br>
            <a:r>
              <a:rPr lang="ru-RU" sz="1600" b="1" dirty="0" smtClean="0">
                <a:ln w="1905">
                  <a:solidFill>
                    <a:schemeClr val="bg2">
                      <a:lumMod val="50000"/>
                    </a:schemeClr>
                  </a:solidFill>
                </a:ln>
                <a:effectLst>
                  <a:innerShdw blurRad="69850" dist="43180" dir="5400000">
                    <a:srgbClr val="000000">
                      <a:alpha val="65000"/>
                    </a:srgbClr>
                  </a:innerShdw>
                </a:effectLst>
              </a:rPr>
              <a:t>на </a:t>
            </a:r>
            <a:r>
              <a:rPr lang="ru-RU" sz="1600" b="1" dirty="0">
                <a:ln w="1905">
                  <a:solidFill>
                    <a:schemeClr val="bg2">
                      <a:lumMod val="50000"/>
                    </a:schemeClr>
                  </a:solidFill>
                </a:ln>
                <a:effectLst>
                  <a:innerShdw blurRad="69850" dist="43180" dir="5400000">
                    <a:srgbClr val="000000">
                      <a:alpha val="65000"/>
                    </a:srgbClr>
                  </a:innerShdw>
                </a:effectLst>
              </a:rPr>
              <a:t>территории Иркутского района</a:t>
            </a:r>
          </a:p>
        </p:txBody>
      </p:sp>
      <p:sp>
        <p:nvSpPr>
          <p:cNvPr id="27" name="TextBox 26"/>
          <p:cNvSpPr txBox="1"/>
          <p:nvPr/>
        </p:nvSpPr>
        <p:spPr>
          <a:xfrm>
            <a:off x="3569772" y="6093296"/>
            <a:ext cx="4844169" cy="738664"/>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b="0" dirty="0"/>
              <a:t>Срок реализации муниципальной программы</a:t>
            </a:r>
            <a:br>
              <a:rPr lang="ru-RU" sz="1400" b="0" dirty="0"/>
            </a:br>
            <a:r>
              <a:rPr lang="ru-RU" sz="1400" b="0" dirty="0"/>
              <a:t/>
            </a:r>
            <a:br>
              <a:rPr lang="ru-RU" sz="1400" b="0" dirty="0"/>
            </a:br>
            <a:r>
              <a:rPr lang="ru-RU" sz="1400" b="0" dirty="0"/>
              <a:t> 2018-2023 годы</a:t>
            </a:r>
          </a:p>
        </p:txBody>
      </p:sp>
      <p:pic>
        <p:nvPicPr>
          <p:cNvPr id="11266" name="Picture 2" descr="C:\Users\vaschenkoev\Desktop\2016\примеры\Новая папка\carlos-horacio-rivas-foto.1024x10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50852"/>
            <a:ext cx="2891553" cy="28915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268" name="Picture 4" descr="http://www.clipartsuggest.com/images/519/team-allies-financial-services-alliesfin-W5BfIt-clipart.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93" y="4126834"/>
            <a:ext cx="3043398" cy="2282549"/>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https://static6.depositphotos.com/1000765/639/i/950/depositphotos_6399306-stock-photo-3d-small-global-manager.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42568" y="5319243"/>
            <a:ext cx="1082974" cy="158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089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06050" y="332656"/>
            <a:ext cx="5778672" cy="1323439"/>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"Развитие сельского хозяйства и устойчивое развитие сельских территорий Иркутского районного муниципального образования"</a:t>
            </a:r>
          </a:p>
        </p:txBody>
      </p:sp>
      <p:sp>
        <p:nvSpPr>
          <p:cNvPr id="6" name="TextBox 5"/>
          <p:cNvSpPr txBox="1"/>
          <p:nvPr/>
        </p:nvSpPr>
        <p:spPr>
          <a:xfrm>
            <a:off x="3614401" y="2076672"/>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rPr>
              <a:t>0,6 млн. руб.</a:t>
            </a:r>
            <a:endParaRPr lang="ru-RU" dirty="0">
              <a:ln w="10541" cmpd="sng">
                <a:solidFill>
                  <a:srgbClr val="0070C0"/>
                </a:solidFill>
                <a:prstDash val="solid"/>
              </a:ln>
            </a:endParaRPr>
          </a:p>
        </p:txBody>
      </p:sp>
      <p:sp>
        <p:nvSpPr>
          <p:cNvPr id="7" name="TextBox 6"/>
          <p:cNvSpPr txBox="1"/>
          <p:nvPr/>
        </p:nvSpPr>
        <p:spPr>
          <a:xfrm>
            <a:off x="5535706" y="2076673"/>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0,6 млн</a:t>
            </a:r>
            <a:r>
              <a:rPr lang="ru-RU" sz="1600" dirty="0"/>
              <a:t>. руб</a:t>
            </a:r>
            <a:r>
              <a:rPr lang="ru-RU" sz="1600" dirty="0" smtClean="0"/>
              <a:t>.</a:t>
            </a:r>
            <a:endParaRPr lang="ru-RU" sz="1600" dirty="0"/>
          </a:p>
        </p:txBody>
      </p:sp>
      <p:sp>
        <p:nvSpPr>
          <p:cNvPr id="8" name="TextBox 7"/>
          <p:cNvSpPr txBox="1"/>
          <p:nvPr/>
        </p:nvSpPr>
        <p:spPr>
          <a:xfrm>
            <a:off x="7236296" y="2082334"/>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t>0,6 млн</a:t>
            </a:r>
            <a:r>
              <a:rPr lang="ru-RU" sz="1600" dirty="0"/>
              <a:t>. руб.</a:t>
            </a:r>
          </a:p>
        </p:txBody>
      </p:sp>
      <p:sp>
        <p:nvSpPr>
          <p:cNvPr id="11" name="TextBox 10"/>
          <p:cNvSpPr txBox="1"/>
          <p:nvPr/>
        </p:nvSpPr>
        <p:spPr>
          <a:xfrm>
            <a:off x="4067944" y="16231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69019" y="164083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7547231" y="16231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2022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923928" y="2494637"/>
            <a:ext cx="1152880" cy="461665"/>
          </a:xfrm>
          <a:prstGeom prst="rect">
            <a:avLst/>
          </a:prstGeom>
        </p:spPr>
        <p:txBody>
          <a:bodyPr wrap="none">
            <a:spAutoFit/>
          </a:bodyPr>
          <a:lstStyle/>
          <a:p>
            <a:r>
              <a:rPr lang="ru-RU"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Цель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3623936" y="3955212"/>
            <a:ext cx="1571264" cy="461665"/>
          </a:xfrm>
          <a:prstGeom prst="rect">
            <a:avLst/>
          </a:prstGeom>
        </p:spPr>
        <p:txBody>
          <a:bodyPr wrap="none">
            <a:spAutoFit/>
          </a:bodyPr>
          <a:lstStyle/>
          <a:p>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Задачи</a:t>
            </a:r>
          </a:p>
        </p:txBody>
      </p:sp>
      <p:sp>
        <p:nvSpPr>
          <p:cNvPr id="24" name="Прямоугольник 23"/>
          <p:cNvSpPr/>
          <p:nvPr/>
        </p:nvSpPr>
        <p:spPr>
          <a:xfrm>
            <a:off x="377504" y="2926685"/>
            <a:ext cx="8803008" cy="830997"/>
          </a:xfrm>
          <a:prstGeom prst="rect">
            <a:avLst/>
          </a:prstGeom>
          <a:noFill/>
        </p:spPr>
        <p:txBody>
          <a:bodyPr wrap="square" rtlCol="0">
            <a:spAutoFit/>
          </a:bodyPr>
          <a:lstStyle/>
          <a:p>
            <a:pPr algn="ctr"/>
            <a:r>
              <a:rPr lang="ru-RU" sz="1600" b="1" dirty="0">
                <a:ln w="1905">
                  <a:solidFill>
                    <a:schemeClr val="bg2">
                      <a:lumMod val="50000"/>
                    </a:schemeClr>
                  </a:solidFill>
                </a:ln>
                <a:effectLst>
                  <a:innerShdw blurRad="69850" dist="43180" dir="5400000">
                    <a:srgbClr val="000000">
                      <a:alpha val="65000"/>
                    </a:srgbClr>
                  </a:innerShdw>
                </a:effectLst>
              </a:rPr>
              <a:t>Развития сельскохозяйственного производства в поселениях, расширение рынка сельскохозяйственной продукции, сырья и продовольствия в Иркутском районе и комфортного условия жизнедеятельности в сельской местности</a:t>
            </a:r>
          </a:p>
        </p:txBody>
      </p:sp>
      <p:sp>
        <p:nvSpPr>
          <p:cNvPr id="25" name="Прямоугольник 24"/>
          <p:cNvSpPr/>
          <p:nvPr/>
        </p:nvSpPr>
        <p:spPr>
          <a:xfrm>
            <a:off x="1783658" y="5104854"/>
            <a:ext cx="7361228" cy="830997"/>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Развитие сельскохозяйственного производства в поселениях, расширение рынка сельскохозяйственной продукции, сырья и продовольствия в Иркутском районе</a:t>
            </a: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4622079"/>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187" y="5270969"/>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915837" y="6268633"/>
            <a:ext cx="5996778" cy="307777"/>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t>Срок реализации муниципальной </a:t>
            </a:r>
            <a:r>
              <a:rPr lang="ru-RU" sz="1400" dirty="0" smtClean="0"/>
              <a:t>программы</a:t>
            </a:r>
            <a:r>
              <a:rPr lang="ru-RU" sz="1400" dirty="0"/>
              <a:t> 2018-2023 </a:t>
            </a:r>
            <a:r>
              <a:rPr lang="ru-RU" sz="1400" dirty="0" smtClean="0"/>
              <a:t>годы</a:t>
            </a:r>
            <a:endParaRPr lang="ru-RU" sz="1400" dirty="0"/>
          </a:p>
        </p:txBody>
      </p:sp>
      <p:sp>
        <p:nvSpPr>
          <p:cNvPr id="4" name="Прямоугольник 3"/>
          <p:cNvSpPr/>
          <p:nvPr/>
        </p:nvSpPr>
        <p:spPr>
          <a:xfrm>
            <a:off x="323528" y="4618058"/>
            <a:ext cx="7956642" cy="338554"/>
          </a:xfrm>
          <a:prstGeom prst="rect">
            <a:avLst/>
          </a:prstGeom>
          <a:noFill/>
        </p:spPr>
        <p:txBody>
          <a:bodyPr wrap="square" rtlCol="0">
            <a:spAutoFit/>
          </a:bodyPr>
          <a:lstStyle/>
          <a:p>
            <a:r>
              <a:rPr lang="ru-RU" sz="1600" b="1" dirty="0">
                <a:ln w="1905">
                  <a:solidFill>
                    <a:schemeClr val="bg2">
                      <a:lumMod val="50000"/>
                    </a:schemeClr>
                  </a:solidFill>
                </a:ln>
                <a:effectLst>
                  <a:innerShdw blurRad="69850" dist="43180" dir="5400000">
                    <a:srgbClr val="000000">
                      <a:alpha val="65000"/>
                    </a:srgbClr>
                  </a:innerShdw>
                </a:effectLst>
              </a:rPr>
              <a:t>Создание комфортных условий жизнедеятельности в сельской местности</a:t>
            </a:r>
          </a:p>
        </p:txBody>
      </p:sp>
      <p:pic>
        <p:nvPicPr>
          <p:cNvPr id="14338" name="Picture 2" descr="https://image.jimcdn.com/app/cms/image/transf/none/path/s920137af9aa49737/image/i1233c57eed610e95/version/1467728282/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332656"/>
            <a:ext cx="3567530" cy="19189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341" name="Picture 5" descr="C:\Users\vaschenkoev\Desktop\2016\примеры\Новая папка\agriculture-png-agriculture-png-png-image-63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14" y="5686251"/>
            <a:ext cx="1836544" cy="1158702"/>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https://img3.stockfresh.com/files/a/andreasberheide/m/21/2118243_stock-photo-growth.jpg"/>
          <p:cNvPicPr>
            <a:picLocks noChangeAspect="1" noChangeArrowheads="1"/>
          </p:cNvPicPr>
          <p:nvPr/>
        </p:nvPicPr>
        <p:blipFill>
          <a:blip r:embed="rId6" cstate="print">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7458873" y="3681539"/>
            <a:ext cx="1352094" cy="135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063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60522" y="332656"/>
            <a:ext cx="5450949" cy="1015663"/>
          </a:xfrm>
          <a:prstGeom prst="rect">
            <a:avLst/>
          </a:prstGeom>
          <a:noFill/>
        </p:spPr>
        <p:txBody>
          <a:bodyPr wrap="square" rtlCol="0">
            <a:spAutoFit/>
          </a:bodyPr>
          <a:lstStyle/>
          <a:p>
            <a:pPr algn="ctr"/>
            <a:r>
              <a:rPr lang="ru-RU" sz="20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Муниципальная программа "Охрана окружающей среды в Иркутском районном муниципальном образовании"</a:t>
            </a:r>
          </a:p>
        </p:txBody>
      </p:sp>
      <p:sp>
        <p:nvSpPr>
          <p:cNvPr id="6" name="TextBox 5"/>
          <p:cNvSpPr txBox="1"/>
          <p:nvPr/>
        </p:nvSpPr>
        <p:spPr>
          <a:xfrm>
            <a:off x="3614401" y="2076672"/>
            <a:ext cx="2109727" cy="344215"/>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0070C0"/>
                  </a:solidFill>
                  <a:prstDash val="solid"/>
                </a:ln>
                <a:solidFill>
                  <a:srgbClr val="8CADAE">
                    <a:lumMod val="50000"/>
                  </a:srgbClr>
                </a:solidFill>
              </a:rPr>
              <a:t>141,1 млн. руб.</a:t>
            </a:r>
            <a:endParaRPr lang="ru-RU" dirty="0">
              <a:ln w="10541" cmpd="sng">
                <a:solidFill>
                  <a:srgbClr val="0070C0"/>
                </a:solidFill>
                <a:prstDash val="solid"/>
              </a:ln>
              <a:solidFill>
                <a:srgbClr val="8CADAE">
                  <a:lumMod val="50000"/>
                </a:srgbClr>
              </a:solidFill>
            </a:endParaRPr>
          </a:p>
        </p:txBody>
      </p:sp>
      <p:sp>
        <p:nvSpPr>
          <p:cNvPr id="7" name="TextBox 6"/>
          <p:cNvSpPr txBox="1"/>
          <p:nvPr/>
        </p:nvSpPr>
        <p:spPr>
          <a:xfrm>
            <a:off x="5535706" y="2076673"/>
            <a:ext cx="2420670"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solidFill>
                  <a:srgbClr val="8CADAE">
                    <a:lumMod val="50000"/>
                  </a:srgbClr>
                </a:solidFill>
              </a:rPr>
              <a:t>384,3 млн</a:t>
            </a:r>
            <a:r>
              <a:rPr lang="ru-RU" sz="1600" dirty="0">
                <a:solidFill>
                  <a:srgbClr val="8CADAE">
                    <a:lumMod val="50000"/>
                  </a:srgbClr>
                </a:solidFill>
              </a:rPr>
              <a:t>. руб</a:t>
            </a:r>
            <a:r>
              <a:rPr lang="ru-RU" sz="1600" dirty="0" smtClean="0">
                <a:solidFill>
                  <a:srgbClr val="8CADAE">
                    <a:lumMod val="50000"/>
                  </a:srgbClr>
                </a:solidFill>
              </a:rPr>
              <a:t>.</a:t>
            </a:r>
            <a:endParaRPr lang="ru-RU" sz="1600" dirty="0">
              <a:solidFill>
                <a:srgbClr val="8CADAE">
                  <a:lumMod val="50000"/>
                </a:srgbClr>
              </a:solidFill>
            </a:endParaRPr>
          </a:p>
        </p:txBody>
      </p:sp>
      <p:sp>
        <p:nvSpPr>
          <p:cNvPr id="8" name="TextBox 7"/>
          <p:cNvSpPr txBox="1"/>
          <p:nvPr/>
        </p:nvSpPr>
        <p:spPr>
          <a:xfrm>
            <a:off x="7308304" y="2082334"/>
            <a:ext cx="2062377" cy="338554"/>
          </a:xfrm>
          <a:prstGeom prst="rect">
            <a:avLst/>
          </a:prstGeom>
        </p:spPr>
        <p:txBody>
          <a:bodyPr vert="horz" lIns="91440" tIns="45720" rIns="91440" bIns="45720" rtlCol="0" anchor="ctr">
            <a:noAutofit/>
          </a:bodyPr>
          <a:lstStyle>
            <a:defPPr>
              <a:defRPr lang="ru-RU"/>
            </a:defPPr>
            <a:lvl1pPr>
              <a:spcBef>
                <a:spcPct val="0"/>
              </a:spcBef>
              <a:defRPr sz="1400" b="1">
                <a:ln w="10541" cmpd="sng">
                  <a:solidFill>
                    <a:srgbClr val="0070C0"/>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600" dirty="0" smtClean="0">
                <a:solidFill>
                  <a:srgbClr val="8CADAE">
                    <a:lumMod val="50000"/>
                  </a:srgbClr>
                </a:solidFill>
              </a:rPr>
              <a:t>1 069,1 млн</a:t>
            </a:r>
            <a:r>
              <a:rPr lang="ru-RU" sz="1600" dirty="0">
                <a:solidFill>
                  <a:srgbClr val="8CADAE">
                    <a:lumMod val="50000"/>
                  </a:srgbClr>
                </a:solidFill>
              </a:rPr>
              <a:t>. руб.</a:t>
            </a:r>
          </a:p>
        </p:txBody>
      </p:sp>
      <p:sp>
        <p:nvSpPr>
          <p:cNvPr id="11" name="TextBox 10"/>
          <p:cNvSpPr txBox="1"/>
          <p:nvPr/>
        </p:nvSpPr>
        <p:spPr>
          <a:xfrm>
            <a:off x="4067944" y="16231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2020 год</a:t>
            </a:r>
            <a:endParaRPr lang="ru-RU" dirty="0">
              <a:ln w="10541" cmpd="sng">
                <a:solidFill>
                  <a:srgbClr val="7030A0"/>
                </a:solidFill>
                <a:prstDash val="solid"/>
              </a:ln>
              <a:solidFill>
                <a:srgbClr val="C00000"/>
              </a:solidFill>
            </a:endParaRPr>
          </a:p>
        </p:txBody>
      </p:sp>
      <p:sp>
        <p:nvSpPr>
          <p:cNvPr id="12" name="TextBox 11"/>
          <p:cNvSpPr txBox="1"/>
          <p:nvPr/>
        </p:nvSpPr>
        <p:spPr>
          <a:xfrm>
            <a:off x="5669019" y="1640832"/>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 </a:t>
            </a:r>
            <a:endParaRPr lang="ru-RU" dirty="0">
              <a:ln w="10541" cmpd="sng">
                <a:solidFill>
                  <a:srgbClr val="7030A0"/>
                </a:solidFill>
                <a:prstDash val="solid"/>
              </a:ln>
              <a:solidFill>
                <a:srgbClr val="C00000"/>
              </a:solidFill>
            </a:endParaRPr>
          </a:p>
        </p:txBody>
      </p:sp>
      <p:sp>
        <p:nvSpPr>
          <p:cNvPr id="13" name="TextBox 12"/>
          <p:cNvSpPr txBox="1"/>
          <p:nvPr/>
        </p:nvSpPr>
        <p:spPr>
          <a:xfrm>
            <a:off x="7547231" y="1623139"/>
            <a:ext cx="1175378"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dirty="0" smtClean="0">
                <a:ln w="10541" cmpd="sng">
                  <a:solidFill>
                    <a:srgbClr val="7030A0"/>
                  </a:solidFill>
                  <a:prstDash val="solid"/>
                </a:ln>
                <a:solidFill>
                  <a:srgbClr val="C00000"/>
                </a:solidFill>
              </a:rPr>
              <a:t>2021 год</a:t>
            </a:r>
            <a:endParaRPr lang="ru-RU" dirty="0">
              <a:ln w="10541" cmpd="sng">
                <a:solidFill>
                  <a:srgbClr val="7030A0"/>
                </a:solidFill>
                <a:prstDash val="solid"/>
              </a:ln>
              <a:solidFill>
                <a:srgbClr val="C00000"/>
              </a:solidFill>
            </a:endParaRPr>
          </a:p>
        </p:txBody>
      </p:sp>
      <p:sp>
        <p:nvSpPr>
          <p:cNvPr id="14" name="Прямоугольник 13"/>
          <p:cNvSpPr/>
          <p:nvPr/>
        </p:nvSpPr>
        <p:spPr>
          <a:xfrm>
            <a:off x="3923928" y="2494637"/>
            <a:ext cx="1152880" cy="461665"/>
          </a:xfrm>
          <a:prstGeom prst="rect">
            <a:avLst/>
          </a:prstGeom>
        </p:spPr>
        <p:txBody>
          <a:bodyPr wrap="none">
            <a:spAutoFit/>
          </a:bodyPr>
          <a:lstStyle/>
          <a:p>
            <a:r>
              <a:rPr lang="ru-RU" sz="2400" b="1" cap="all" dirty="0" smtClean="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rPr>
              <a:t>Цель </a:t>
            </a:r>
            <a:endParaRPr lang="ru-RU" sz="2400" b="1" cap="all" dirty="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endParaRPr>
          </a:p>
        </p:txBody>
      </p:sp>
      <p:sp>
        <p:nvSpPr>
          <p:cNvPr id="17" name="Прямоугольник 16"/>
          <p:cNvSpPr/>
          <p:nvPr/>
        </p:nvSpPr>
        <p:spPr>
          <a:xfrm>
            <a:off x="3720816" y="3356992"/>
            <a:ext cx="1571264" cy="461665"/>
          </a:xfrm>
          <a:prstGeom prst="rect">
            <a:avLst/>
          </a:prstGeom>
        </p:spPr>
        <p:txBody>
          <a:bodyPr wrap="none">
            <a:spAutoFit/>
          </a:bodyPr>
          <a:lstStyle/>
          <a:p>
            <a:r>
              <a:rPr lang="ru-RU" sz="2400" b="1" cap="all" dirty="0">
                <a:ln w="9000" cmpd="sng">
                  <a:solidFill>
                    <a:srgbClr val="8C7B70">
                      <a:shade val="50000"/>
                      <a:satMod val="120000"/>
                    </a:srgbClr>
                  </a:solidFill>
                  <a:prstDash val="solid"/>
                </a:ln>
                <a:solidFill>
                  <a:srgbClr val="C00000"/>
                </a:solidFill>
                <a:effectLst>
                  <a:reflection blurRad="12700" stA="28000" endPos="45000" dist="1000" dir="5400000" sy="-100000" algn="bl" rotWithShape="0"/>
                </a:effectLst>
              </a:rPr>
              <a:t>Задачи</a:t>
            </a:r>
          </a:p>
        </p:txBody>
      </p:sp>
      <p:sp>
        <p:nvSpPr>
          <p:cNvPr id="24" name="Прямоугольник 23"/>
          <p:cNvSpPr/>
          <p:nvPr/>
        </p:nvSpPr>
        <p:spPr>
          <a:xfrm>
            <a:off x="377504" y="2926685"/>
            <a:ext cx="8803008" cy="338554"/>
          </a:xfrm>
          <a:prstGeom prst="rect">
            <a:avLst/>
          </a:prstGeom>
          <a:noFill/>
        </p:spPr>
        <p:txBody>
          <a:bodyPr wrap="square" rtlCol="0">
            <a:spAutoFit/>
          </a:bodyPr>
          <a:lstStyle/>
          <a:p>
            <a:pPr algn="ctr"/>
            <a:r>
              <a:rPr lang="ru-RU" sz="1600" b="1" dirty="0" smtClean="0">
                <a:ln w="1905">
                  <a:solidFill>
                    <a:srgbClr val="C5D1D7">
                      <a:lumMod val="50000"/>
                    </a:srgbClr>
                  </a:solidFill>
                </a:ln>
                <a:solidFill>
                  <a:prstClr val="black"/>
                </a:solidFill>
                <a:effectLst>
                  <a:innerShdw blurRad="69850" dist="43180" dir="5400000">
                    <a:srgbClr val="000000">
                      <a:alpha val="65000"/>
                    </a:srgbClr>
                  </a:innerShdw>
                </a:effectLst>
              </a:rPr>
              <a:t>Охрана окружающей среды в Иркутском муниципальном образовании</a:t>
            </a:r>
            <a:endParaRPr lang="ru-RU" sz="1600" b="1" dirty="0">
              <a:ln w="1905">
                <a:solidFill>
                  <a:srgbClr val="C5D1D7">
                    <a:lumMod val="50000"/>
                  </a:srgbClr>
                </a:solidFill>
              </a:ln>
              <a:solidFill>
                <a:prstClr val="black"/>
              </a:solidFill>
              <a:effectLst>
                <a:innerShdw blurRad="69850" dist="43180" dir="5400000">
                  <a:srgbClr val="000000">
                    <a:alpha val="65000"/>
                  </a:srgbClr>
                </a:innerShdw>
              </a:effectLst>
            </a:endParaRPr>
          </a:p>
        </p:txBody>
      </p:sp>
      <p:pic>
        <p:nvPicPr>
          <p:cNvPr id="1032"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899" y="3937077"/>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852253" y="6002704"/>
            <a:ext cx="4798589" cy="738664"/>
          </a:xfrm>
          <a:prstGeom prst="rect">
            <a:avLst/>
          </a:prstGeom>
          <a:noFill/>
        </p:spPr>
        <p:txBody>
          <a:bodyPr wrap="square" rtlCol="0">
            <a:spAutoFit/>
          </a:bodyPr>
          <a:lstStyle>
            <a:defPPr>
              <a:defRPr lang="ru-RU"/>
            </a:defPPr>
            <a:lvl1pPr algn="ctr">
              <a:defRPr sz="2000" b="1">
                <a:ln w="1905">
                  <a:solidFill>
                    <a:srgbClr val="0070C0"/>
                  </a:solidFill>
                </a:ln>
                <a:effectLst>
                  <a:innerShdw blurRad="69850" dist="43180" dir="5400000">
                    <a:srgbClr val="000000">
                      <a:alpha val="65000"/>
                    </a:srgbClr>
                  </a:innerShdw>
                </a:effectLst>
              </a:defRPr>
            </a:lvl1pPr>
          </a:lstStyle>
          <a:p>
            <a:r>
              <a:rPr lang="ru-RU" sz="1400" dirty="0">
                <a:solidFill>
                  <a:prstClr val="black"/>
                </a:solidFill>
              </a:rPr>
              <a:t>Срок реализации муниципальной </a:t>
            </a:r>
            <a:r>
              <a:rPr lang="ru-RU" sz="1400" dirty="0" smtClean="0">
                <a:solidFill>
                  <a:prstClr val="black"/>
                </a:solidFill>
              </a:rPr>
              <a:t>программы</a:t>
            </a:r>
          </a:p>
          <a:p>
            <a:r>
              <a:rPr lang="ru-RU" sz="1400" dirty="0" smtClean="0">
                <a:solidFill>
                  <a:prstClr val="black"/>
                </a:solidFill>
              </a:rPr>
              <a:t> </a:t>
            </a:r>
          </a:p>
          <a:p>
            <a:r>
              <a:rPr lang="ru-RU" sz="1400" dirty="0" smtClean="0">
                <a:solidFill>
                  <a:prstClr val="black"/>
                </a:solidFill>
              </a:rPr>
              <a:t>2019-2023 годы</a:t>
            </a:r>
            <a:endParaRPr lang="ru-RU" sz="1400" dirty="0">
              <a:solidFill>
                <a:prstClr val="black"/>
              </a:solidFill>
            </a:endParaRPr>
          </a:p>
        </p:txBody>
      </p:sp>
      <p:sp>
        <p:nvSpPr>
          <p:cNvPr id="9" name="Прямоугольник 8"/>
          <p:cNvSpPr/>
          <p:nvPr/>
        </p:nvSpPr>
        <p:spPr>
          <a:xfrm>
            <a:off x="684163" y="3789040"/>
            <a:ext cx="4809503" cy="584775"/>
          </a:xfrm>
          <a:prstGeom prst="rect">
            <a:avLst/>
          </a:prstGeom>
          <a:noFill/>
        </p:spPr>
        <p:txBody>
          <a:bodyPr wrap="square" rtlCol="0">
            <a:spAutoFit/>
          </a:bodyPr>
          <a:lstStyle/>
          <a:p>
            <a:r>
              <a:rPr lang="ru-RU" sz="1600" b="1" dirty="0" smtClean="0">
                <a:ln w="1905">
                  <a:solidFill>
                    <a:srgbClr val="C5D1D7">
                      <a:lumMod val="50000"/>
                    </a:srgbClr>
                  </a:solidFill>
                </a:ln>
                <a:solidFill>
                  <a:prstClr val="black"/>
                </a:solidFill>
                <a:effectLst>
                  <a:innerShdw blurRad="69850" dist="43180" dir="5400000">
                    <a:srgbClr val="000000">
                      <a:alpha val="65000"/>
                    </a:srgbClr>
                  </a:innerShdw>
                </a:effectLst>
              </a:rPr>
              <a:t>Стабилизация ситуации в сфере обращения с твердыми коммунальными отходами</a:t>
            </a:r>
            <a:endParaRPr lang="ru-RU" sz="1600" b="1" dirty="0">
              <a:ln w="1905">
                <a:solidFill>
                  <a:srgbClr val="C5D1D7">
                    <a:lumMod val="50000"/>
                  </a:srgbClr>
                </a:solidFill>
              </a:ln>
              <a:solidFill>
                <a:prstClr val="black"/>
              </a:solidFill>
              <a:effectLst>
                <a:innerShdw blurRad="69850" dist="43180" dir="5400000">
                  <a:srgbClr val="000000">
                    <a:alpha val="65000"/>
                  </a:srgbClr>
                </a:innerShdw>
              </a:effectLst>
            </a:endParaRPr>
          </a:p>
        </p:txBody>
      </p:sp>
      <p:sp>
        <p:nvSpPr>
          <p:cNvPr id="10" name="Прямоугольник 9"/>
          <p:cNvSpPr/>
          <p:nvPr/>
        </p:nvSpPr>
        <p:spPr>
          <a:xfrm>
            <a:off x="703796" y="4437112"/>
            <a:ext cx="5308364" cy="861774"/>
          </a:xfrm>
          <a:prstGeom prst="rect">
            <a:avLst/>
          </a:prstGeom>
          <a:noFill/>
        </p:spPr>
        <p:txBody>
          <a:bodyPr wrap="square" rtlCol="0">
            <a:spAutoFit/>
          </a:bodyPr>
          <a:lstStyle/>
          <a:p>
            <a:r>
              <a:rPr lang="ru-RU" sz="1600" b="1" dirty="0">
                <a:ln w="1905">
                  <a:solidFill>
                    <a:srgbClr val="C5D1D7">
                      <a:lumMod val="50000"/>
                    </a:srgbClr>
                  </a:solidFill>
                </a:ln>
                <a:solidFill>
                  <a:prstClr val="black"/>
                </a:solidFill>
                <a:effectLst>
                  <a:innerShdw blurRad="69850" dist="43180" dir="5400000">
                    <a:srgbClr val="000000">
                      <a:alpha val="65000"/>
                    </a:srgbClr>
                  </a:innerShdw>
                </a:effectLst>
              </a:rPr>
              <a:t>Обеспечение защищенности населения и объектов экономики от наводнений и иного негативного воздействия</a:t>
            </a:r>
          </a:p>
        </p:txBody>
      </p:sp>
      <p:pic>
        <p:nvPicPr>
          <p:cNvPr id="19"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725144"/>
            <a:ext cx="327843" cy="334533"/>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683568" y="5283902"/>
            <a:ext cx="5135960" cy="584775"/>
          </a:xfrm>
          <a:prstGeom prst="rect">
            <a:avLst/>
          </a:prstGeom>
          <a:noFill/>
        </p:spPr>
        <p:txBody>
          <a:bodyPr wrap="square" rtlCol="0">
            <a:spAutoFit/>
          </a:bodyPr>
          <a:lstStyle/>
          <a:p>
            <a:r>
              <a:rPr lang="ru-RU" sz="1600" b="1" dirty="0">
                <a:ln w="1905">
                  <a:solidFill>
                    <a:srgbClr val="C5D1D7">
                      <a:lumMod val="50000"/>
                    </a:srgbClr>
                  </a:solidFill>
                </a:ln>
                <a:solidFill>
                  <a:prstClr val="black"/>
                </a:solidFill>
                <a:effectLst>
                  <a:innerShdw blurRad="69850" dist="43180" dir="5400000">
                    <a:srgbClr val="000000">
                      <a:alpha val="65000"/>
                    </a:srgbClr>
                  </a:innerShdw>
                </a:effectLst>
              </a:rPr>
              <a:t>П</a:t>
            </a:r>
            <a:r>
              <a:rPr lang="ru-RU" sz="1600" b="1" dirty="0" smtClean="0">
                <a:ln w="1905">
                  <a:solidFill>
                    <a:srgbClr val="C5D1D7">
                      <a:lumMod val="50000"/>
                    </a:srgbClr>
                  </a:solidFill>
                </a:ln>
                <a:solidFill>
                  <a:prstClr val="black"/>
                </a:solidFill>
                <a:effectLst>
                  <a:innerShdw blurRad="69850" dist="43180" dir="5400000">
                    <a:srgbClr val="000000">
                      <a:alpha val="65000"/>
                    </a:srgbClr>
                  </a:innerShdw>
                </a:effectLst>
              </a:rPr>
              <a:t>овышение </a:t>
            </a:r>
            <a:r>
              <a:rPr lang="ru-RU" sz="1600" b="1" dirty="0">
                <a:ln w="1905">
                  <a:solidFill>
                    <a:srgbClr val="C5D1D7">
                      <a:lumMod val="50000"/>
                    </a:srgbClr>
                  </a:solidFill>
                </a:ln>
                <a:solidFill>
                  <a:prstClr val="black"/>
                </a:solidFill>
                <a:effectLst>
                  <a:innerShdw blurRad="69850" dist="43180" dir="5400000">
                    <a:srgbClr val="000000">
                      <a:alpha val="65000"/>
                    </a:srgbClr>
                  </a:innerShdw>
                </a:effectLst>
              </a:rPr>
              <a:t>уровня экологической грамотности населения Иркутского района</a:t>
            </a:r>
          </a:p>
        </p:txBody>
      </p:sp>
      <p:pic>
        <p:nvPicPr>
          <p:cNvPr id="21" name="Picture 8" descr="C:\Users\vaschenkoev\Desktop\2016\примеры\Новая папка\rTjrpq4y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5398723"/>
            <a:ext cx="327843" cy="3345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aschenkoev\Desktop\17735466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019" y="3712050"/>
            <a:ext cx="3127953" cy="23607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aschenkoev\Desktop\88991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236202"/>
            <a:ext cx="3000027" cy="256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4040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292095" y="332656"/>
            <a:ext cx="8772883" cy="523220"/>
          </a:xfrm>
          <a:prstGeom prst="rect">
            <a:avLst/>
          </a:prstGeom>
        </p:spPr>
        <p:txBody>
          <a:bodyPr wrap="square">
            <a:spAutoFit/>
          </a:bodyPr>
          <a:lstStyle/>
          <a:p>
            <a:pPr algn="ctr"/>
            <a:r>
              <a:rPr lang="ru-RU" sz="28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Непрограммные расходы, млн. руб.</a:t>
            </a:r>
          </a:p>
        </p:txBody>
      </p:sp>
      <p:sp>
        <p:nvSpPr>
          <p:cNvPr id="23" name="Прямоугольник 22"/>
          <p:cNvSpPr/>
          <p:nvPr/>
        </p:nvSpPr>
        <p:spPr>
          <a:xfrm>
            <a:off x="2501037" y="4714368"/>
            <a:ext cx="4710861" cy="471470"/>
          </a:xfrm>
          <a:prstGeom prst="rect">
            <a:avLst/>
          </a:prstGeom>
        </p:spPr>
        <p:txBody>
          <a:bodyPr vert="horz" lIns="91440" tIns="45720" rIns="91440" bIns="45720" rtlCol="0" anchor="ctr">
            <a:noAutofit/>
          </a:bodyPr>
          <a:lstStyle/>
          <a:p>
            <a:pPr>
              <a:spcBef>
                <a:spcPct val="0"/>
              </a:spcBef>
            </a:pPr>
            <a:r>
              <a:rPr lang="ru-RU" b="1" dirty="0">
                <a:ln w="1905">
                  <a:solidFill>
                    <a:srgbClr val="0070C0"/>
                  </a:solidFill>
                </a:ln>
                <a:effectLst>
                  <a:innerShdw blurRad="69850" dist="43180" dir="5400000">
                    <a:srgbClr val="000000">
                      <a:alpha val="65000"/>
                    </a:srgbClr>
                  </a:innerShdw>
                </a:effectLst>
              </a:rPr>
              <a:t>Обслуживание муниципального долга</a:t>
            </a:r>
          </a:p>
        </p:txBody>
      </p:sp>
      <p:sp>
        <p:nvSpPr>
          <p:cNvPr id="57" name="Прямоугольник 56"/>
          <p:cNvSpPr/>
          <p:nvPr/>
        </p:nvSpPr>
        <p:spPr>
          <a:xfrm>
            <a:off x="2834959" y="5370923"/>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3,0</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58" name="Прямоугольник 57"/>
          <p:cNvSpPr/>
          <p:nvPr/>
        </p:nvSpPr>
        <p:spPr>
          <a:xfrm>
            <a:off x="4351200" y="5376762"/>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5,9</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59" name="Прямоугольник 58"/>
          <p:cNvSpPr/>
          <p:nvPr/>
        </p:nvSpPr>
        <p:spPr>
          <a:xfrm>
            <a:off x="5632664" y="5376762"/>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5,9</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grpSp>
        <p:nvGrpSpPr>
          <p:cNvPr id="2" name="Группа 1"/>
          <p:cNvGrpSpPr/>
          <p:nvPr/>
        </p:nvGrpSpPr>
        <p:grpSpPr>
          <a:xfrm>
            <a:off x="405664" y="2628727"/>
            <a:ext cx="7856000" cy="796631"/>
            <a:chOff x="405664" y="3415837"/>
            <a:chExt cx="7856000" cy="796631"/>
          </a:xfrm>
        </p:grpSpPr>
        <p:sp>
          <p:nvSpPr>
            <p:cNvPr id="5" name="Прямоугольник 4"/>
            <p:cNvSpPr/>
            <p:nvPr/>
          </p:nvSpPr>
          <p:spPr>
            <a:xfrm>
              <a:off x="405664" y="3415837"/>
              <a:ext cx="7856000" cy="369332"/>
            </a:xfrm>
            <a:prstGeom prst="rect">
              <a:avLst/>
            </a:prstGeom>
          </p:spPr>
          <p:txBody>
            <a:bodyPr vert="horz" lIns="91440" tIns="45720" rIns="91440" bIns="45720" rtlCol="0" anchor="ctr">
              <a:noAutofit/>
            </a:bodyPr>
            <a:lstStyle/>
            <a:p>
              <a:pPr>
                <a:spcBef>
                  <a:spcPct val="0"/>
                </a:spcBef>
              </a:pPr>
              <a:r>
                <a:rPr lang="ru-RU" b="1" dirty="0">
                  <a:ln w="1905">
                    <a:solidFill>
                      <a:srgbClr val="0070C0"/>
                    </a:solidFill>
                  </a:ln>
                  <a:effectLst>
                    <a:innerShdw blurRad="69850" dist="43180" dir="5400000">
                      <a:srgbClr val="000000">
                        <a:alpha val="65000"/>
                      </a:srgbClr>
                    </a:innerShdw>
                  </a:effectLst>
                </a:rPr>
                <a:t>Формирование резервного фонда администрации Иркутского района</a:t>
              </a:r>
            </a:p>
          </p:txBody>
        </p:sp>
        <p:sp>
          <p:nvSpPr>
            <p:cNvPr id="60" name="Прямоугольник 59"/>
            <p:cNvSpPr/>
            <p:nvPr/>
          </p:nvSpPr>
          <p:spPr>
            <a:xfrm>
              <a:off x="2770589" y="3798332"/>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3,0</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61" name="Прямоугольник 60"/>
            <p:cNvSpPr/>
            <p:nvPr/>
          </p:nvSpPr>
          <p:spPr>
            <a:xfrm>
              <a:off x="4210749" y="3812358"/>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1,5</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62" name="Прямоугольник 61"/>
            <p:cNvSpPr/>
            <p:nvPr/>
          </p:nvSpPr>
          <p:spPr>
            <a:xfrm>
              <a:off x="5722917" y="3812358"/>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1,5</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grpSp>
      <p:sp>
        <p:nvSpPr>
          <p:cNvPr id="157" name="TextBox 156"/>
          <p:cNvSpPr txBox="1"/>
          <p:nvPr/>
        </p:nvSpPr>
        <p:spPr>
          <a:xfrm>
            <a:off x="2296507" y="1074222"/>
            <a:ext cx="1332872"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800" dirty="0" smtClean="0">
                <a:ln w="10541" cmpd="sng">
                  <a:solidFill>
                    <a:schemeClr val="accent5">
                      <a:lumMod val="75000"/>
                    </a:schemeClr>
                  </a:solidFill>
                  <a:prstDash val="solid"/>
                </a:ln>
                <a:solidFill>
                  <a:schemeClr val="accent5">
                    <a:lumMod val="50000"/>
                  </a:schemeClr>
                </a:solidFill>
              </a:rPr>
              <a:t>2020 год</a:t>
            </a:r>
            <a:endParaRPr lang="ru-RU" sz="1800" dirty="0">
              <a:ln w="10541" cmpd="sng">
                <a:solidFill>
                  <a:schemeClr val="accent5">
                    <a:lumMod val="75000"/>
                  </a:schemeClr>
                </a:solidFill>
                <a:prstDash val="solid"/>
              </a:ln>
              <a:solidFill>
                <a:schemeClr val="accent5">
                  <a:lumMod val="50000"/>
                </a:schemeClr>
              </a:solidFill>
            </a:endParaRPr>
          </a:p>
        </p:txBody>
      </p:sp>
      <p:sp>
        <p:nvSpPr>
          <p:cNvPr id="158" name="TextBox 157"/>
          <p:cNvSpPr txBox="1"/>
          <p:nvPr/>
        </p:nvSpPr>
        <p:spPr>
          <a:xfrm>
            <a:off x="3900091" y="1074222"/>
            <a:ext cx="1541465"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800" dirty="0" smtClean="0">
                <a:ln w="10541" cmpd="sng">
                  <a:solidFill>
                    <a:schemeClr val="accent5">
                      <a:lumMod val="75000"/>
                    </a:schemeClr>
                  </a:solidFill>
                  <a:prstDash val="solid"/>
                </a:ln>
                <a:solidFill>
                  <a:schemeClr val="accent5">
                    <a:lumMod val="50000"/>
                  </a:schemeClr>
                </a:solidFill>
              </a:rPr>
              <a:t>2021 год</a:t>
            </a:r>
            <a:endParaRPr lang="ru-RU" sz="1800" dirty="0">
              <a:ln w="10541" cmpd="sng">
                <a:solidFill>
                  <a:schemeClr val="accent5">
                    <a:lumMod val="75000"/>
                  </a:schemeClr>
                </a:solidFill>
                <a:prstDash val="solid"/>
              </a:ln>
              <a:solidFill>
                <a:schemeClr val="accent5">
                  <a:lumMod val="50000"/>
                </a:schemeClr>
              </a:solidFill>
            </a:endParaRPr>
          </a:p>
        </p:txBody>
      </p:sp>
      <p:sp>
        <p:nvSpPr>
          <p:cNvPr id="159" name="TextBox 158"/>
          <p:cNvSpPr txBox="1"/>
          <p:nvPr/>
        </p:nvSpPr>
        <p:spPr>
          <a:xfrm>
            <a:off x="5441556" y="1074222"/>
            <a:ext cx="1938756" cy="338554"/>
          </a:xfrm>
          <a:prstGeom prst="rect">
            <a:avLst/>
          </a:prstGeom>
        </p:spPr>
        <p:txBody>
          <a:bodyPr vert="horz" lIns="91440" tIns="45720" rIns="91440" bIns="45720" rtlCol="0" anchor="ctr">
            <a:noAutofit/>
          </a:bodyPr>
          <a:lstStyle>
            <a:defPPr>
              <a:defRPr lang="en-US"/>
            </a:defPPr>
            <a:lvl1pPr>
              <a:spcBef>
                <a:spcPct val="0"/>
              </a:spcBef>
              <a:defRPr sz="1600" b="1">
                <a:ln w="10541" cmpd="sng">
                  <a:solidFill>
                    <a:schemeClr val="accent1">
                      <a:shade val="88000"/>
                      <a:satMod val="110000"/>
                    </a:schemeClr>
                  </a:solidFill>
                  <a:prstDash val="solid"/>
                </a:ln>
                <a:solidFill>
                  <a:schemeClr val="accent3">
                    <a:lumMod val="50000"/>
                  </a:schemeClr>
                </a:solidFill>
                <a:effectLst>
                  <a:outerShdw blurRad="31750" dist="25400" dir="5400000" algn="tl" rotWithShape="0">
                    <a:srgbClr val="000000">
                      <a:alpha val="25000"/>
                    </a:srgbClr>
                  </a:outerShdw>
                </a:effectLst>
                <a:latin typeface="+mj-lt"/>
                <a:ea typeface="+mj-ea"/>
                <a:cs typeface="+mj-cs"/>
              </a:defRPr>
            </a:lvl1pPr>
          </a:lstStyle>
          <a:p>
            <a:r>
              <a:rPr lang="ru-RU" sz="1800" dirty="0" smtClean="0">
                <a:ln w="10541" cmpd="sng">
                  <a:solidFill>
                    <a:schemeClr val="accent5">
                      <a:lumMod val="75000"/>
                    </a:schemeClr>
                  </a:solidFill>
                  <a:prstDash val="solid"/>
                </a:ln>
                <a:solidFill>
                  <a:schemeClr val="accent5">
                    <a:lumMod val="50000"/>
                  </a:schemeClr>
                </a:solidFill>
              </a:rPr>
              <a:t>2022 год </a:t>
            </a:r>
            <a:endParaRPr lang="ru-RU" sz="1800" dirty="0">
              <a:ln w="10541" cmpd="sng">
                <a:solidFill>
                  <a:schemeClr val="accent5">
                    <a:lumMod val="75000"/>
                  </a:schemeClr>
                </a:solidFill>
                <a:prstDash val="solid"/>
              </a:ln>
              <a:solidFill>
                <a:schemeClr val="accent5">
                  <a:lumMod val="50000"/>
                </a:schemeClr>
              </a:solidFill>
            </a:endParaRPr>
          </a:p>
        </p:txBody>
      </p:sp>
      <p:sp>
        <p:nvSpPr>
          <p:cNvPr id="53" name="Прямоугольник 52"/>
          <p:cNvSpPr/>
          <p:nvPr/>
        </p:nvSpPr>
        <p:spPr>
          <a:xfrm>
            <a:off x="405664" y="1469815"/>
            <a:ext cx="8004613" cy="523220"/>
          </a:xfrm>
          <a:prstGeom prst="rect">
            <a:avLst/>
          </a:prstGeom>
        </p:spPr>
        <p:txBody>
          <a:bodyPr vert="horz" lIns="91440" tIns="45720" rIns="91440" bIns="45720" rtlCol="0" anchor="ctr">
            <a:noAutofit/>
          </a:bodyPr>
          <a:lstStyle/>
          <a:p>
            <a:pPr>
              <a:spcBef>
                <a:spcPct val="0"/>
              </a:spcBef>
            </a:pPr>
            <a:r>
              <a:rPr lang="ru-RU" b="1" dirty="0">
                <a:ln w="1905">
                  <a:solidFill>
                    <a:srgbClr val="0070C0"/>
                  </a:solidFill>
                </a:ln>
                <a:effectLst>
                  <a:innerShdw blurRad="69850" dist="43180" dir="5400000">
                    <a:srgbClr val="000000">
                      <a:alpha val="65000"/>
                    </a:srgbClr>
                  </a:innerShdw>
                </a:effectLst>
              </a:rPr>
              <a:t>Обеспечение деятельности органов местного самоуправления</a:t>
            </a:r>
          </a:p>
        </p:txBody>
      </p:sp>
      <p:sp>
        <p:nvSpPr>
          <p:cNvPr id="54" name="Прямоугольник 53"/>
          <p:cNvSpPr/>
          <p:nvPr/>
        </p:nvSpPr>
        <p:spPr>
          <a:xfrm>
            <a:off x="2627784" y="1948770"/>
            <a:ext cx="63350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19,6</a:t>
            </a:r>
          </a:p>
        </p:txBody>
      </p:sp>
      <p:sp>
        <p:nvSpPr>
          <p:cNvPr id="55" name="Прямоугольник 54"/>
          <p:cNvSpPr/>
          <p:nvPr/>
        </p:nvSpPr>
        <p:spPr>
          <a:xfrm>
            <a:off x="4143738" y="1923699"/>
            <a:ext cx="63350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19,6</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56" name="Прямоугольник 55"/>
          <p:cNvSpPr/>
          <p:nvPr/>
        </p:nvSpPr>
        <p:spPr>
          <a:xfrm>
            <a:off x="5666685" y="1948770"/>
            <a:ext cx="63350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19,6</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grpSp>
        <p:nvGrpSpPr>
          <p:cNvPr id="3" name="Группа 2"/>
          <p:cNvGrpSpPr/>
          <p:nvPr/>
        </p:nvGrpSpPr>
        <p:grpSpPr>
          <a:xfrm>
            <a:off x="461519" y="3592727"/>
            <a:ext cx="8527178" cy="936104"/>
            <a:chOff x="452427" y="4293096"/>
            <a:chExt cx="8527178" cy="936104"/>
          </a:xfrm>
        </p:grpSpPr>
        <p:sp>
          <p:nvSpPr>
            <p:cNvPr id="71" name="Прямоугольник 70"/>
            <p:cNvSpPr/>
            <p:nvPr/>
          </p:nvSpPr>
          <p:spPr>
            <a:xfrm>
              <a:off x="452427" y="4293096"/>
              <a:ext cx="8527178" cy="471470"/>
            </a:xfrm>
            <a:prstGeom prst="rect">
              <a:avLst/>
            </a:prstGeom>
          </p:spPr>
          <p:txBody>
            <a:bodyPr vert="horz" lIns="91440" tIns="45720" rIns="91440" bIns="45720" rtlCol="0" anchor="ctr">
              <a:noAutofit/>
            </a:bodyPr>
            <a:lstStyle/>
            <a:p>
              <a:pPr>
                <a:spcBef>
                  <a:spcPct val="0"/>
                </a:spcBef>
              </a:pPr>
              <a:r>
                <a:rPr lang="ru-RU" b="1" dirty="0">
                  <a:ln w="1905">
                    <a:solidFill>
                      <a:srgbClr val="0070C0"/>
                    </a:solidFill>
                  </a:ln>
                  <a:effectLst>
                    <a:innerShdw blurRad="69850" dist="43180" dir="5400000">
                      <a:srgbClr val="000000">
                        <a:alpha val="65000"/>
                      </a:srgbClr>
                    </a:innerShdw>
                  </a:effectLst>
                </a:rPr>
                <a:t>Проведение выборов </a:t>
              </a:r>
              <a:r>
                <a:rPr lang="ru-RU" b="1" dirty="0" smtClean="0">
                  <a:ln w="1905">
                    <a:solidFill>
                      <a:srgbClr val="0070C0"/>
                    </a:solidFill>
                  </a:ln>
                  <a:effectLst>
                    <a:innerShdw blurRad="69850" dist="43180" dir="5400000">
                      <a:srgbClr val="000000">
                        <a:alpha val="65000"/>
                      </a:srgbClr>
                    </a:innerShdw>
                  </a:effectLst>
                </a:rPr>
                <a:t>Мэра Иркутского районного муниципального образования</a:t>
              </a:r>
              <a:endParaRPr lang="ru-RU" b="1" dirty="0">
                <a:ln w="1905">
                  <a:solidFill>
                    <a:srgbClr val="0070C0"/>
                  </a:solidFill>
                </a:ln>
                <a:effectLst>
                  <a:innerShdw blurRad="69850" dist="43180" dir="5400000">
                    <a:srgbClr val="000000">
                      <a:alpha val="65000"/>
                    </a:srgbClr>
                  </a:innerShdw>
                </a:effectLst>
              </a:endParaRPr>
            </a:p>
          </p:txBody>
        </p:sp>
        <p:sp>
          <p:nvSpPr>
            <p:cNvPr id="72" name="Прямоугольник 71"/>
            <p:cNvSpPr/>
            <p:nvPr/>
          </p:nvSpPr>
          <p:spPr>
            <a:xfrm>
              <a:off x="2771800" y="4829090"/>
              <a:ext cx="63350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10,1</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73" name="Прямоугольник 72"/>
            <p:cNvSpPr/>
            <p:nvPr/>
          </p:nvSpPr>
          <p:spPr>
            <a:xfrm>
              <a:off x="4245009" y="4829090"/>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0,0</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sp>
          <p:nvSpPr>
            <p:cNvPr id="74" name="Прямоугольник 73"/>
            <p:cNvSpPr/>
            <p:nvPr/>
          </p:nvSpPr>
          <p:spPr>
            <a:xfrm>
              <a:off x="5722917" y="4797152"/>
              <a:ext cx="505267" cy="400110"/>
            </a:xfrm>
            <a:prstGeom prst="rect">
              <a:avLst/>
            </a:prstGeom>
          </p:spPr>
          <p:txBody>
            <a:bodyPr wrap="none">
              <a:spAutoFit/>
            </a:bodyPr>
            <a:lstStyle/>
            <a:p>
              <a:pPr>
                <a:spcBef>
                  <a:spcPct val="0"/>
                </a:spcBef>
              </a:pPr>
              <a:r>
                <a:rPr lang="ru-RU" sz="2000" b="1" dirty="0" smtClean="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rPr>
                <a:t>0,0</a:t>
              </a:r>
              <a:endParaRPr lang="ru-RU" sz="2000" b="1" dirty="0">
                <a:ln w="10541" cmpd="sng">
                  <a:solidFill>
                    <a:schemeClr val="tx2">
                      <a:lumMod val="60000"/>
                      <a:lumOff val="40000"/>
                    </a:schemeClr>
                  </a:solidFill>
                  <a:prstDash val="solid"/>
                </a:ln>
                <a:solidFill>
                  <a:srgbClr val="FF0000"/>
                </a:solidFill>
                <a:effectLst>
                  <a:outerShdw blurRad="31750" dist="25400" dir="5400000" algn="tl" rotWithShape="0">
                    <a:srgbClr val="000000">
                      <a:alpha val="25000"/>
                    </a:srgbClr>
                  </a:outerShdw>
                </a:effectLst>
              </a:endParaRPr>
            </a:p>
          </p:txBody>
        </p:sp>
      </p:grpSp>
      <p:pic>
        <p:nvPicPr>
          <p:cNvPr id="2056" name="Picture 8" descr="http://maoushili.ru/upload/iblock/ec3/ec3942ba03bd7c1dc454126413589f3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070" y="4714368"/>
            <a:ext cx="2835281" cy="210165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biznesbrend.ru/wp-content/uploads/2016/02/stabilnost.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27" y="5071266"/>
            <a:ext cx="2413110" cy="191246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Documents and Settings\Kuharenkoaa\Рабочий стол\original-2-900x400111.JPG"/>
          <p:cNvPicPr>
            <a:picLocks noChangeAspect="1" noChangeArrowheads="1"/>
          </p:cNvPicPr>
          <p:nvPr/>
        </p:nvPicPr>
        <p:blipFill>
          <a:blip r:embed="rId5" cstate="print"/>
          <a:srcRect l="31099" r="34627" b="313"/>
          <a:stretch>
            <a:fillRect/>
          </a:stretch>
        </p:blipFill>
        <p:spPr bwMode="auto">
          <a:xfrm>
            <a:off x="-28539"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6917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001" y="188640"/>
            <a:ext cx="8089808" cy="990600"/>
          </a:xfrm>
        </p:spPr>
        <p:txBody>
          <a:bodyPr>
            <a:normAutofit fontScale="90000"/>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налоговой  политики Иркутского районного муниципального образования</a:t>
            </a:r>
          </a:p>
        </p:txBody>
      </p:sp>
      <p:pic>
        <p:nvPicPr>
          <p:cNvPr id="3"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4" name="Схема 3"/>
          <p:cNvGraphicFramePr/>
          <p:nvPr>
            <p:extLst>
              <p:ext uri="{D42A27DB-BD31-4B8C-83A1-F6EECF244321}">
                <p14:modId xmlns:p14="http://schemas.microsoft.com/office/powerpoint/2010/main" val="1230016551"/>
              </p:ext>
            </p:extLst>
          </p:nvPr>
        </p:nvGraphicFramePr>
        <p:xfrm>
          <a:off x="107504" y="1124744"/>
          <a:ext cx="8928992" cy="5733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13520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43588" y="443083"/>
            <a:ext cx="8059698" cy="830997"/>
          </a:xfrm>
          <a:prstGeom prst="rect">
            <a:avLst/>
          </a:prstGeom>
        </p:spPr>
        <p:txBody>
          <a:bodyPr wrap="square">
            <a:spAutoFit/>
          </a:bodyPr>
          <a:lstStyle/>
          <a:p>
            <a:pPr algn="ct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М</a:t>
            </a:r>
            <a:r>
              <a:rPr lang="ru-RU" sz="24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ежбюджетные </a:t>
            </a: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трансферты бюджетам поселений, входящим в состав  </a:t>
            </a:r>
            <a:r>
              <a:rPr lang="ru-RU" sz="24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Иркутского </a:t>
            </a: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района</a:t>
            </a:r>
          </a:p>
        </p:txBody>
      </p:sp>
      <p:sp>
        <p:nvSpPr>
          <p:cNvPr id="4" name="Прямоугольник 3"/>
          <p:cNvSpPr/>
          <p:nvPr/>
        </p:nvSpPr>
        <p:spPr>
          <a:xfrm>
            <a:off x="539552" y="1556792"/>
            <a:ext cx="8424936" cy="1569660"/>
          </a:xfrm>
          <a:prstGeom prst="rect">
            <a:avLst/>
          </a:prstGeom>
          <a:noFill/>
        </p:spPr>
        <p:txBody>
          <a:bodyPr wrap="square" rtlCol="0">
            <a:spAutoFit/>
          </a:bodyPr>
          <a:lstStyle/>
          <a:p>
            <a:pPr algn="ctr"/>
            <a:r>
              <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a typeface="+mj-ea"/>
                <a:cs typeface="+mj-cs"/>
              </a:rPr>
              <a:t>Межбюджетные трансферты </a:t>
            </a:r>
            <a:r>
              <a:rPr lang="ru-RU" sz="2400" b="1" dirty="0" smtClean="0">
                <a:ln w="1905">
                  <a:solidFill>
                    <a:schemeClr val="bg2">
                      <a:lumMod val="50000"/>
                    </a:schemeClr>
                  </a:solidFill>
                </a:ln>
                <a:effectLst>
                  <a:innerShdw blurRad="69850" dist="43180" dir="5400000">
                    <a:srgbClr val="000000">
                      <a:alpha val="65000"/>
                    </a:srgbClr>
                  </a:innerShdw>
                </a:effectLst>
              </a:rPr>
              <a:t>-  </a:t>
            </a:r>
            <a:r>
              <a:rPr lang="ru-RU" sz="2400" dirty="0">
                <a:ln w="1905">
                  <a:solidFill>
                    <a:schemeClr val="bg2">
                      <a:lumMod val="50000"/>
                    </a:schemeClr>
                  </a:solidFill>
                </a:ln>
                <a:effectLst>
                  <a:innerShdw blurRad="69850" dist="43180" dir="5400000">
                    <a:srgbClr val="000000">
                      <a:alpha val="65000"/>
                    </a:srgbClr>
                  </a:innerShdw>
                </a:effectLst>
              </a:rPr>
              <a:t>средства, предоставляемые одним бюджетом бюджетной системы Российской Федерации другому бюджету бюджетной системы Российской Федерации</a:t>
            </a:r>
          </a:p>
        </p:txBody>
      </p:sp>
      <p:pic>
        <p:nvPicPr>
          <p:cNvPr id="4100" name="Picture 4" descr="http://creditmfo.ru/wp-content/uploads/2017/08/012615_1844_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5" y="3429000"/>
            <a:ext cx="4781549" cy="3190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Documents and Settings\Kuharenkoaa\Рабочий стол\original-2-900x400111.JPG"/>
          <p:cNvPicPr>
            <a:picLocks noChangeAspect="1" noChangeArrowheads="1"/>
          </p:cNvPicPr>
          <p:nvPr/>
        </p:nvPicPr>
        <p:blipFill>
          <a:blip r:embed="rId3" cstate="print"/>
          <a:srcRect l="31099" r="34627" b="313"/>
          <a:stretch>
            <a:fillRect/>
          </a:stretch>
        </p:blipFill>
        <p:spPr bwMode="auto">
          <a:xfrm>
            <a:off x="-2161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97334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1670" y="404664"/>
            <a:ext cx="7930770" cy="1200329"/>
          </a:xfrm>
          <a:prstGeom prst="rect">
            <a:avLst/>
          </a:prstGeom>
        </p:spPr>
        <p:txBody>
          <a:bodyPr wrap="square">
            <a:spAutoFit/>
          </a:bodyPr>
          <a:lstStyle/>
          <a:p>
            <a:pPr algn="ctr"/>
            <a:r>
              <a:rPr lang="ru-RU" sz="24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Межбюджетные </a:t>
            </a: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трансферты бюджетам поселений, входящим в состав  </a:t>
            </a:r>
            <a:b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b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Иркутского района на 2019 год</a:t>
            </a:r>
          </a:p>
        </p:txBody>
      </p:sp>
      <p:sp>
        <p:nvSpPr>
          <p:cNvPr id="5" name="Прямоугольник 4"/>
          <p:cNvSpPr/>
          <p:nvPr/>
        </p:nvSpPr>
        <p:spPr>
          <a:xfrm>
            <a:off x="3580516" y="2003648"/>
            <a:ext cx="1973077" cy="523220"/>
          </a:xfrm>
          <a:prstGeom prst="rect">
            <a:avLst/>
          </a:prstGeom>
        </p:spPr>
        <p:txBody>
          <a:bodyPr wrap="square">
            <a:spAutoFit/>
          </a:bodyPr>
          <a:lstStyle/>
          <a:p>
            <a:pPr algn="ctr"/>
            <a:r>
              <a:rPr lang="ru-RU" sz="28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2020 год</a:t>
            </a:r>
            <a:endParaRPr lang="ru-RU" sz="28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6" name="Прямоугольник 5"/>
          <p:cNvSpPr/>
          <p:nvPr/>
        </p:nvSpPr>
        <p:spPr>
          <a:xfrm>
            <a:off x="3042938" y="3426552"/>
            <a:ext cx="3240360" cy="461665"/>
          </a:xfrm>
          <a:prstGeom prst="rect">
            <a:avLst/>
          </a:prstGeom>
        </p:spPr>
        <p:txBody>
          <a:bodyPr wrap="square">
            <a:spAutoFit/>
          </a:bodyPr>
          <a:lstStyle/>
          <a:p>
            <a:pPr algn="ctr"/>
            <a:r>
              <a:rPr lang="en-US"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229</a:t>
            </a:r>
            <a:r>
              <a:rPr lang="ru-RU"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a:t>
            </a:r>
            <a:r>
              <a:rPr lang="en-US"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1</a:t>
            </a:r>
            <a:r>
              <a:rPr lang="ru-RU"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 млн. руб.</a:t>
            </a:r>
            <a:endParaRPr lang="ru-RU" sz="24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7" name="Прямоугольник 6"/>
          <p:cNvSpPr/>
          <p:nvPr/>
        </p:nvSpPr>
        <p:spPr>
          <a:xfrm>
            <a:off x="1035562" y="5262299"/>
            <a:ext cx="3240360" cy="461665"/>
          </a:xfrm>
          <a:prstGeom prst="rect">
            <a:avLst/>
          </a:prstGeom>
        </p:spPr>
        <p:txBody>
          <a:bodyPr wrap="square">
            <a:spAutoFit/>
          </a:bodyPr>
          <a:lstStyle/>
          <a:p>
            <a:pPr algn="ctr"/>
            <a:r>
              <a:rPr lang="ru-RU"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61,5 млн. руб.</a:t>
            </a:r>
            <a:endParaRPr lang="ru-RU" sz="24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8" name="Прямоугольник 7"/>
          <p:cNvSpPr/>
          <p:nvPr/>
        </p:nvSpPr>
        <p:spPr>
          <a:xfrm>
            <a:off x="5338351" y="5217922"/>
            <a:ext cx="3240360" cy="461665"/>
          </a:xfrm>
          <a:prstGeom prst="rect">
            <a:avLst/>
          </a:prstGeom>
        </p:spPr>
        <p:txBody>
          <a:bodyPr wrap="square">
            <a:spAutoFit/>
          </a:bodyPr>
          <a:lstStyle/>
          <a:p>
            <a:pPr algn="ctr"/>
            <a:r>
              <a:rPr lang="ru-RU"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167,5 млн. руб.</a:t>
            </a:r>
            <a:endParaRPr lang="ru-RU" sz="24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9" name="Прямоугольник 8"/>
          <p:cNvSpPr/>
          <p:nvPr/>
        </p:nvSpPr>
        <p:spPr>
          <a:xfrm>
            <a:off x="270635" y="5874081"/>
            <a:ext cx="4419800" cy="400110"/>
          </a:xfrm>
          <a:prstGeom prst="rect">
            <a:avLst/>
          </a:prstGeom>
        </p:spPr>
        <p:txBody>
          <a:bodyPr wrap="none">
            <a:spAutoFit/>
          </a:bodyPr>
          <a:lstStyle/>
          <a:p>
            <a:r>
              <a:rPr lang="ru-RU" sz="2000" dirty="0">
                <a:ln w="1905">
                  <a:solidFill>
                    <a:schemeClr val="bg2">
                      <a:lumMod val="50000"/>
                    </a:schemeClr>
                  </a:solidFill>
                </a:ln>
                <a:effectLst>
                  <a:innerShdw blurRad="69850" dist="43180" dir="5400000">
                    <a:srgbClr val="000000">
                      <a:alpha val="65000"/>
                    </a:srgbClr>
                  </a:innerShdw>
                </a:effectLst>
              </a:rPr>
              <a:t>з</a:t>
            </a:r>
            <a:r>
              <a:rPr lang="ru-RU" sz="2000" dirty="0" smtClean="0">
                <a:ln w="1905">
                  <a:solidFill>
                    <a:schemeClr val="bg2">
                      <a:lumMod val="50000"/>
                    </a:schemeClr>
                  </a:solidFill>
                </a:ln>
                <a:effectLst>
                  <a:innerShdw blurRad="69850" dist="43180" dir="5400000">
                    <a:srgbClr val="000000">
                      <a:alpha val="65000"/>
                    </a:srgbClr>
                  </a:innerShdw>
                </a:effectLst>
              </a:rPr>
              <a:t>а счет средств районного бюджета</a:t>
            </a:r>
            <a:endParaRPr lang="ru-RU" sz="2000" dirty="0"/>
          </a:p>
        </p:txBody>
      </p:sp>
      <p:sp>
        <p:nvSpPr>
          <p:cNvPr id="10" name="Прямоугольник 9"/>
          <p:cNvSpPr/>
          <p:nvPr/>
        </p:nvSpPr>
        <p:spPr>
          <a:xfrm>
            <a:off x="4788024" y="5874081"/>
            <a:ext cx="4480714" cy="400110"/>
          </a:xfrm>
          <a:prstGeom prst="rect">
            <a:avLst/>
          </a:prstGeom>
        </p:spPr>
        <p:txBody>
          <a:bodyPr wrap="none">
            <a:spAutoFit/>
          </a:bodyPr>
          <a:lstStyle/>
          <a:p>
            <a:r>
              <a:rPr lang="ru-RU" sz="2000" dirty="0">
                <a:ln w="1905">
                  <a:solidFill>
                    <a:schemeClr val="bg2">
                      <a:lumMod val="50000"/>
                    </a:schemeClr>
                  </a:solidFill>
                </a:ln>
                <a:effectLst>
                  <a:innerShdw blurRad="69850" dist="43180" dir="5400000">
                    <a:srgbClr val="000000">
                      <a:alpha val="65000"/>
                    </a:srgbClr>
                  </a:innerShdw>
                </a:effectLst>
              </a:rPr>
              <a:t>з</a:t>
            </a:r>
            <a:r>
              <a:rPr lang="ru-RU" sz="2000" dirty="0" smtClean="0">
                <a:ln w="1905">
                  <a:solidFill>
                    <a:schemeClr val="bg2">
                      <a:lumMod val="50000"/>
                    </a:schemeClr>
                  </a:solidFill>
                </a:ln>
                <a:effectLst>
                  <a:innerShdw blurRad="69850" dist="43180" dir="5400000">
                    <a:srgbClr val="000000">
                      <a:alpha val="65000"/>
                    </a:srgbClr>
                  </a:innerShdw>
                </a:effectLst>
              </a:rPr>
              <a:t>а счет средств областного бюджета</a:t>
            </a:r>
            <a:endParaRPr lang="ru-RU" sz="2000" dirty="0"/>
          </a:p>
        </p:txBody>
      </p:sp>
      <p:pic>
        <p:nvPicPr>
          <p:cNvPr id="5124" name="Picture 4" descr="https://yt3.ggpht.com/-WDIscfr_fP8/AAAAAAAAAAI/AAAAAAAAAAA/ePcljXXzU4g/s900-c-k-no-mo-rj-c0xffffff/phot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635" y="1952507"/>
            <a:ext cx="2835352" cy="28353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komsomolrf.su/images/news/2013/2013-03-11-b.jpg"/>
          <p:cNvPicPr>
            <a:picLocks noChangeAspect="1" noChangeArrowheads="1"/>
          </p:cNvPicPr>
          <p:nvPr/>
        </p:nvPicPr>
        <p:blipFill>
          <a:blip r:embed="rId3" cstate="print">
            <a:clrChange>
              <a:clrFrom>
                <a:srgbClr val="FDFFFE"/>
              </a:clrFrom>
              <a:clrTo>
                <a:srgbClr val="FDFFFE">
                  <a:alpha val="0"/>
                </a:srgbClr>
              </a:clrTo>
            </a:clrChange>
            <a:extLst>
              <a:ext uri="{28A0092B-C50C-407E-A947-70E740481C1C}">
                <a14:useLocalDpi xmlns:a14="http://schemas.microsoft.com/office/drawing/2010/main" val="0"/>
              </a:ext>
            </a:extLst>
          </a:blip>
          <a:srcRect/>
          <a:stretch>
            <a:fillRect/>
          </a:stretch>
        </p:blipFill>
        <p:spPr bwMode="auto">
          <a:xfrm>
            <a:off x="6108727" y="1952507"/>
            <a:ext cx="3010049" cy="25193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576" y="3097947"/>
            <a:ext cx="1662021" cy="830997"/>
          </a:xfrm>
          <a:prstGeom prst="rect">
            <a:avLst/>
          </a:prstGeom>
          <a:noFill/>
        </p:spPr>
        <p:txBody>
          <a:bodyPr wrap="square" rtlCol="0">
            <a:spAutoFit/>
          </a:bodyPr>
          <a:lstStyle/>
          <a:p>
            <a:pPr algn="ctr"/>
            <a:r>
              <a:rPr lang="ru-RU" sz="1600" b="1" dirty="0" smtClean="0"/>
              <a:t>Бюджет Иркутского района</a:t>
            </a:r>
            <a:endParaRPr lang="ru-RU" sz="1600" b="1" dirty="0"/>
          </a:p>
        </p:txBody>
      </p:sp>
      <p:sp>
        <p:nvSpPr>
          <p:cNvPr id="16" name="TextBox 15"/>
          <p:cNvSpPr txBox="1"/>
          <p:nvPr/>
        </p:nvSpPr>
        <p:spPr>
          <a:xfrm>
            <a:off x="6516217" y="3391458"/>
            <a:ext cx="2160240" cy="830997"/>
          </a:xfrm>
          <a:prstGeom prst="rect">
            <a:avLst/>
          </a:prstGeom>
          <a:noFill/>
        </p:spPr>
        <p:txBody>
          <a:bodyPr wrap="square" rtlCol="0">
            <a:spAutoFit/>
          </a:bodyPr>
          <a:lstStyle/>
          <a:p>
            <a:pPr algn="ctr"/>
            <a:r>
              <a:rPr lang="ru-RU" sz="1600" b="1" dirty="0" smtClean="0"/>
              <a:t>Бюджет поселений Иркутского района</a:t>
            </a:r>
            <a:endParaRPr lang="ru-RU" sz="1600" b="1" dirty="0"/>
          </a:p>
        </p:txBody>
      </p:sp>
      <p:sp>
        <p:nvSpPr>
          <p:cNvPr id="13" name="Стрелка вправо 12"/>
          <p:cNvSpPr/>
          <p:nvPr/>
        </p:nvSpPr>
        <p:spPr>
          <a:xfrm>
            <a:off x="3563617" y="2954685"/>
            <a:ext cx="1989976" cy="41549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pic>
        <p:nvPicPr>
          <p:cNvPr id="22" name="Picture 10" descr="https://st.depositphotos.com/1000407/3152/v/950/depositphotos_31521423-stock-illustration-red-arrow.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18659"/>
          <a:stretch/>
        </p:blipFill>
        <p:spPr bwMode="auto">
          <a:xfrm rot="694658" flipV="1">
            <a:off x="4817124" y="4122744"/>
            <a:ext cx="1183684" cy="11045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https://st.depositphotos.com/1000407/3152/v/950/depositphotos_31521423-stock-illustration-red-arrow.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18659"/>
          <a:stretch/>
        </p:blipFill>
        <p:spPr bwMode="auto">
          <a:xfrm rot="20461593" flipH="1" flipV="1">
            <a:off x="3363084" y="4122743"/>
            <a:ext cx="1053017" cy="11045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Documents and Settings\Kuharenkoaa\Рабочий стол\original-2-900x400111.JPG"/>
          <p:cNvPicPr>
            <a:picLocks noChangeAspect="1" noChangeArrowheads="1"/>
          </p:cNvPicPr>
          <p:nvPr/>
        </p:nvPicPr>
        <p:blipFill>
          <a:blip r:embed="rId6" cstate="print"/>
          <a:srcRect l="31099" r="34627" b="313"/>
          <a:stretch>
            <a:fillRect/>
          </a:stretch>
        </p:blipFill>
        <p:spPr bwMode="auto">
          <a:xfrm>
            <a:off x="-10938" y="-18626"/>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1950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437763"/>
            <a:ext cx="8136904" cy="830997"/>
          </a:xfrm>
          <a:prstGeom prst="rect">
            <a:avLst/>
          </a:prstGeom>
        </p:spPr>
        <p:txBody>
          <a:bodyPr wrap="square">
            <a:spAutoFit/>
          </a:bodyPr>
          <a:lstStyle/>
          <a:p>
            <a:pPr algn="ctr"/>
            <a:r>
              <a:rPr lang="ru-RU" sz="24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Межбюджетные </a:t>
            </a: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трансферты бюджетам поселений, входящим в состав Иркутского района на </a:t>
            </a:r>
            <a:r>
              <a:rPr lang="ru-RU" sz="24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2021 </a:t>
            </a: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 </a:t>
            </a:r>
            <a:r>
              <a:rPr lang="ru-RU" sz="2400" b="1" spc="-100" dirty="0" smtClean="0">
                <a:ln w="1905"/>
                <a:effectLst>
                  <a:innerShdw blurRad="69850" dist="43180" dir="5400000">
                    <a:srgbClr val="000000">
                      <a:alpha val="65000"/>
                    </a:srgbClr>
                  </a:innerShdw>
                </a:effectLst>
                <a:latin typeface="Times New Roman" pitchFamily="18" charset="0"/>
                <a:ea typeface="+mj-ea"/>
                <a:cs typeface="Times New Roman" pitchFamily="18" charset="0"/>
              </a:rPr>
              <a:t>2022  </a:t>
            </a:r>
            <a:r>
              <a:rPr lang="ru-RU" sz="2400" b="1" spc="-100" dirty="0">
                <a:ln w="1905"/>
                <a:effectLst>
                  <a:innerShdw blurRad="69850" dist="43180" dir="5400000">
                    <a:srgbClr val="000000">
                      <a:alpha val="65000"/>
                    </a:srgbClr>
                  </a:innerShdw>
                </a:effectLst>
                <a:latin typeface="Times New Roman" pitchFamily="18" charset="0"/>
                <a:ea typeface="+mj-ea"/>
                <a:cs typeface="Times New Roman" pitchFamily="18" charset="0"/>
              </a:rPr>
              <a:t>годы</a:t>
            </a:r>
          </a:p>
        </p:txBody>
      </p:sp>
      <p:sp>
        <p:nvSpPr>
          <p:cNvPr id="7" name="Прямоугольник 6"/>
          <p:cNvSpPr/>
          <p:nvPr/>
        </p:nvSpPr>
        <p:spPr>
          <a:xfrm>
            <a:off x="1073250" y="2075957"/>
            <a:ext cx="1973077" cy="523220"/>
          </a:xfrm>
          <a:prstGeom prst="rect">
            <a:avLst/>
          </a:prstGeom>
        </p:spPr>
        <p:txBody>
          <a:bodyPr wrap="square">
            <a:spAutoFit/>
          </a:bodyPr>
          <a:lstStyle/>
          <a:p>
            <a:pPr algn="ctr"/>
            <a:r>
              <a:rPr lang="ru-RU" sz="28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2021 год</a:t>
            </a:r>
            <a:endParaRPr lang="ru-RU" sz="28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9" name="Прямоугольник 8"/>
          <p:cNvSpPr/>
          <p:nvPr/>
        </p:nvSpPr>
        <p:spPr>
          <a:xfrm>
            <a:off x="6393771" y="2075957"/>
            <a:ext cx="1973077" cy="523220"/>
          </a:xfrm>
          <a:prstGeom prst="rect">
            <a:avLst/>
          </a:prstGeom>
        </p:spPr>
        <p:txBody>
          <a:bodyPr wrap="square">
            <a:spAutoFit/>
          </a:bodyPr>
          <a:lstStyle/>
          <a:p>
            <a:pPr algn="ctr"/>
            <a:r>
              <a:rPr lang="ru-RU" sz="28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2022 год</a:t>
            </a:r>
            <a:endParaRPr lang="ru-RU" sz="28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1" name="Прямоугольник 10"/>
          <p:cNvSpPr/>
          <p:nvPr/>
        </p:nvSpPr>
        <p:spPr>
          <a:xfrm>
            <a:off x="442103" y="3534924"/>
            <a:ext cx="3240360" cy="461665"/>
          </a:xfrm>
          <a:prstGeom prst="rect">
            <a:avLst/>
          </a:prstGeom>
        </p:spPr>
        <p:txBody>
          <a:bodyPr wrap="square">
            <a:spAutoFit/>
          </a:bodyPr>
          <a:lstStyle/>
          <a:p>
            <a:pPr algn="ctr"/>
            <a:r>
              <a:rPr lang="ru-RU"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208,7 млн. руб.</a:t>
            </a:r>
            <a:endParaRPr lang="ru-RU" sz="24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2" name="Прямоугольник 11"/>
          <p:cNvSpPr/>
          <p:nvPr/>
        </p:nvSpPr>
        <p:spPr>
          <a:xfrm>
            <a:off x="5807432" y="3429000"/>
            <a:ext cx="3240360" cy="461665"/>
          </a:xfrm>
          <a:prstGeom prst="rect">
            <a:avLst/>
          </a:prstGeom>
        </p:spPr>
        <p:txBody>
          <a:bodyPr wrap="square">
            <a:spAutoFit/>
          </a:bodyPr>
          <a:lstStyle/>
          <a:p>
            <a:pPr algn="ctr"/>
            <a:r>
              <a:rPr lang="ru-RU" sz="24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203,0 млн. руб.</a:t>
            </a:r>
            <a:endParaRPr lang="ru-RU" sz="24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3" name="Прямоугольник 12"/>
          <p:cNvSpPr/>
          <p:nvPr/>
        </p:nvSpPr>
        <p:spPr>
          <a:xfrm>
            <a:off x="-74389" y="5364505"/>
            <a:ext cx="2067862" cy="338554"/>
          </a:xfrm>
          <a:prstGeom prst="rect">
            <a:avLst/>
          </a:prstGeom>
        </p:spPr>
        <p:txBody>
          <a:bodyPr wrap="square">
            <a:spAutoFit/>
          </a:bodyPr>
          <a:lstStyle/>
          <a:p>
            <a:pPr algn="ctr"/>
            <a:r>
              <a:rPr lang="ru-RU" sz="16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58,4 млн. руб.</a:t>
            </a:r>
            <a:endParaRPr lang="ru-RU" sz="16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4" name="Прямоугольник 13"/>
          <p:cNvSpPr/>
          <p:nvPr/>
        </p:nvSpPr>
        <p:spPr>
          <a:xfrm>
            <a:off x="4960519" y="5362957"/>
            <a:ext cx="2037797" cy="338554"/>
          </a:xfrm>
          <a:prstGeom prst="rect">
            <a:avLst/>
          </a:prstGeom>
        </p:spPr>
        <p:txBody>
          <a:bodyPr wrap="square">
            <a:spAutoFit/>
          </a:bodyPr>
          <a:lstStyle/>
          <a:p>
            <a:pPr algn="ctr"/>
            <a:r>
              <a:rPr lang="ru-RU" sz="16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60,0 млн. руб.</a:t>
            </a:r>
            <a:endParaRPr lang="ru-RU" sz="16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5" name="Прямоугольник 14"/>
          <p:cNvSpPr/>
          <p:nvPr/>
        </p:nvSpPr>
        <p:spPr>
          <a:xfrm>
            <a:off x="2508762" y="5362957"/>
            <a:ext cx="1857778" cy="338554"/>
          </a:xfrm>
          <a:prstGeom prst="rect">
            <a:avLst/>
          </a:prstGeom>
        </p:spPr>
        <p:txBody>
          <a:bodyPr wrap="square">
            <a:spAutoFit/>
          </a:bodyPr>
          <a:lstStyle/>
          <a:p>
            <a:pPr algn="ctr"/>
            <a:r>
              <a:rPr lang="ru-RU" sz="16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150,3 млн. руб.</a:t>
            </a:r>
            <a:endParaRPr lang="ru-RU" sz="16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7" name="Прямоугольник 16"/>
          <p:cNvSpPr/>
          <p:nvPr/>
        </p:nvSpPr>
        <p:spPr>
          <a:xfrm>
            <a:off x="7087588" y="5333701"/>
            <a:ext cx="1960204" cy="338554"/>
          </a:xfrm>
          <a:prstGeom prst="rect">
            <a:avLst/>
          </a:prstGeom>
        </p:spPr>
        <p:txBody>
          <a:bodyPr wrap="square">
            <a:spAutoFit/>
          </a:bodyPr>
          <a:lstStyle/>
          <a:p>
            <a:pPr algn="ctr"/>
            <a:r>
              <a:rPr lang="ru-RU" sz="1600" b="1" cap="all" dirty="0" smtClean="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rPr>
              <a:t>143,0 млн. руб.</a:t>
            </a:r>
            <a:endParaRPr lang="ru-RU" sz="1600" b="1" cap="all" dirty="0">
              <a:ln w="9000" cmpd="sng">
                <a:solidFill>
                  <a:sysClr val="windowText" lastClr="000000"/>
                </a:solidFill>
                <a:prstDash val="solid"/>
              </a:ln>
              <a:solidFill>
                <a:srgbClr val="C00000"/>
              </a:solidFill>
              <a:effectLst>
                <a:reflection blurRad="12700" stA="28000" endPos="45000" dist="1000" dir="5400000" sy="-100000" algn="bl" rotWithShape="0"/>
              </a:effectLst>
              <a:ea typeface="+mj-ea"/>
              <a:cs typeface="+mj-cs"/>
            </a:endParaRPr>
          </a:p>
        </p:txBody>
      </p:sp>
      <p:sp>
        <p:nvSpPr>
          <p:cNvPr id="19" name="Прямоугольник 18"/>
          <p:cNvSpPr/>
          <p:nvPr/>
        </p:nvSpPr>
        <p:spPr>
          <a:xfrm>
            <a:off x="2346277" y="5733256"/>
            <a:ext cx="2369739" cy="584775"/>
          </a:xfrm>
          <a:prstGeom prst="rect">
            <a:avLst/>
          </a:prstGeom>
        </p:spPr>
        <p:txBody>
          <a:bodyPr wrap="square">
            <a:spAutoFit/>
          </a:bodyPr>
          <a:lstStyle/>
          <a:p>
            <a:pPr algn="ctr"/>
            <a:r>
              <a:rPr lang="ru-RU" sz="1600" dirty="0">
                <a:ln w="1905">
                  <a:solidFill>
                    <a:schemeClr val="bg2">
                      <a:lumMod val="50000"/>
                    </a:schemeClr>
                  </a:solidFill>
                </a:ln>
                <a:effectLst>
                  <a:innerShdw blurRad="69850" dist="43180" dir="5400000">
                    <a:srgbClr val="000000">
                      <a:alpha val="65000"/>
                    </a:srgbClr>
                  </a:innerShdw>
                </a:effectLst>
              </a:rPr>
              <a:t>з</a:t>
            </a:r>
            <a:r>
              <a:rPr lang="ru-RU" sz="1600" dirty="0" smtClean="0">
                <a:ln w="1905">
                  <a:solidFill>
                    <a:schemeClr val="bg2">
                      <a:lumMod val="50000"/>
                    </a:schemeClr>
                  </a:solidFill>
                </a:ln>
                <a:effectLst>
                  <a:innerShdw blurRad="69850" dist="43180" dir="5400000">
                    <a:srgbClr val="000000">
                      <a:alpha val="65000"/>
                    </a:srgbClr>
                  </a:innerShdw>
                </a:effectLst>
              </a:rPr>
              <a:t>а счет средств областного бюджета</a:t>
            </a:r>
            <a:endParaRPr lang="ru-RU" sz="1600" dirty="0"/>
          </a:p>
        </p:txBody>
      </p:sp>
      <p:sp>
        <p:nvSpPr>
          <p:cNvPr id="20" name="Прямоугольник 19"/>
          <p:cNvSpPr/>
          <p:nvPr/>
        </p:nvSpPr>
        <p:spPr>
          <a:xfrm>
            <a:off x="-252536" y="5724545"/>
            <a:ext cx="2498037" cy="584775"/>
          </a:xfrm>
          <a:prstGeom prst="rect">
            <a:avLst/>
          </a:prstGeom>
        </p:spPr>
        <p:txBody>
          <a:bodyPr wrap="square">
            <a:spAutoFit/>
          </a:bodyPr>
          <a:lstStyle/>
          <a:p>
            <a:pPr algn="ctr"/>
            <a:r>
              <a:rPr lang="ru-RU" sz="1600" dirty="0">
                <a:ln w="1905">
                  <a:solidFill>
                    <a:schemeClr val="bg2">
                      <a:lumMod val="50000"/>
                    </a:schemeClr>
                  </a:solidFill>
                </a:ln>
                <a:effectLst>
                  <a:innerShdw blurRad="69850" dist="43180" dir="5400000">
                    <a:srgbClr val="000000">
                      <a:alpha val="65000"/>
                    </a:srgbClr>
                  </a:innerShdw>
                </a:effectLst>
              </a:rPr>
              <a:t>за счет средств </a:t>
            </a:r>
            <a:r>
              <a:rPr lang="ru-RU" sz="1600" dirty="0" smtClean="0">
                <a:ln w="1905">
                  <a:solidFill>
                    <a:schemeClr val="bg2">
                      <a:lumMod val="50000"/>
                    </a:schemeClr>
                  </a:solidFill>
                </a:ln>
                <a:effectLst>
                  <a:innerShdw blurRad="69850" dist="43180" dir="5400000">
                    <a:srgbClr val="000000">
                      <a:alpha val="65000"/>
                    </a:srgbClr>
                  </a:innerShdw>
                </a:effectLst>
              </a:rPr>
              <a:t>районного </a:t>
            </a:r>
            <a:r>
              <a:rPr lang="ru-RU" sz="1600" dirty="0">
                <a:ln w="1905">
                  <a:solidFill>
                    <a:schemeClr val="bg2">
                      <a:lumMod val="50000"/>
                    </a:schemeClr>
                  </a:solidFill>
                </a:ln>
                <a:effectLst>
                  <a:innerShdw blurRad="69850" dist="43180" dir="5400000">
                    <a:srgbClr val="000000">
                      <a:alpha val="65000"/>
                    </a:srgbClr>
                  </a:innerShdw>
                </a:effectLst>
              </a:rPr>
              <a:t>бюджета</a:t>
            </a:r>
          </a:p>
        </p:txBody>
      </p:sp>
      <p:sp>
        <p:nvSpPr>
          <p:cNvPr id="21" name="Прямоугольник 20"/>
          <p:cNvSpPr/>
          <p:nvPr/>
        </p:nvSpPr>
        <p:spPr>
          <a:xfrm>
            <a:off x="4794549" y="5733255"/>
            <a:ext cx="2369739" cy="584775"/>
          </a:xfrm>
          <a:prstGeom prst="rect">
            <a:avLst/>
          </a:prstGeom>
        </p:spPr>
        <p:txBody>
          <a:bodyPr wrap="square">
            <a:spAutoFit/>
          </a:bodyPr>
          <a:lstStyle/>
          <a:p>
            <a:pPr algn="ctr"/>
            <a:r>
              <a:rPr lang="ru-RU" sz="1600" dirty="0">
                <a:ln w="1905">
                  <a:solidFill>
                    <a:schemeClr val="bg2">
                      <a:lumMod val="50000"/>
                    </a:schemeClr>
                  </a:solidFill>
                </a:ln>
                <a:effectLst>
                  <a:innerShdw blurRad="69850" dist="43180" dir="5400000">
                    <a:srgbClr val="000000">
                      <a:alpha val="65000"/>
                    </a:srgbClr>
                  </a:innerShdw>
                </a:effectLst>
              </a:rPr>
              <a:t>з</a:t>
            </a:r>
            <a:r>
              <a:rPr lang="ru-RU" sz="1600" dirty="0" smtClean="0">
                <a:ln w="1905">
                  <a:solidFill>
                    <a:schemeClr val="bg2">
                      <a:lumMod val="50000"/>
                    </a:schemeClr>
                  </a:solidFill>
                </a:ln>
                <a:effectLst>
                  <a:innerShdw blurRad="69850" dist="43180" dir="5400000">
                    <a:srgbClr val="000000">
                      <a:alpha val="65000"/>
                    </a:srgbClr>
                  </a:innerShdw>
                </a:effectLst>
              </a:rPr>
              <a:t>а счет средств районного бюджета</a:t>
            </a:r>
            <a:endParaRPr lang="ru-RU" sz="1600" dirty="0"/>
          </a:p>
        </p:txBody>
      </p:sp>
      <p:sp>
        <p:nvSpPr>
          <p:cNvPr id="22" name="Прямоугольник 21"/>
          <p:cNvSpPr/>
          <p:nvPr/>
        </p:nvSpPr>
        <p:spPr>
          <a:xfrm>
            <a:off x="6818672" y="5733255"/>
            <a:ext cx="2498037" cy="584775"/>
          </a:xfrm>
          <a:prstGeom prst="rect">
            <a:avLst/>
          </a:prstGeom>
        </p:spPr>
        <p:txBody>
          <a:bodyPr wrap="square">
            <a:spAutoFit/>
          </a:bodyPr>
          <a:lstStyle/>
          <a:p>
            <a:pPr algn="ctr"/>
            <a:r>
              <a:rPr lang="ru-RU" sz="1600" dirty="0">
                <a:ln w="1905">
                  <a:solidFill>
                    <a:schemeClr val="bg2">
                      <a:lumMod val="50000"/>
                    </a:schemeClr>
                  </a:solidFill>
                </a:ln>
                <a:effectLst>
                  <a:innerShdw blurRad="69850" dist="43180" dir="5400000">
                    <a:srgbClr val="000000">
                      <a:alpha val="65000"/>
                    </a:srgbClr>
                  </a:innerShdw>
                </a:effectLst>
              </a:rPr>
              <a:t>за счет средств областного бюджета</a:t>
            </a:r>
          </a:p>
        </p:txBody>
      </p:sp>
      <p:pic>
        <p:nvPicPr>
          <p:cNvPr id="6146" name="Picture 2" descr="http://static5.depositphotos.com/1008559/506/v/950/depositphotos_5066910-Money-bag.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5136" y="1643221"/>
            <a:ext cx="2753895" cy="3234483"/>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jgjeyschool.ucoz.ru/strel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448235" y="3569297"/>
            <a:ext cx="1192413" cy="216125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0" descr="http://jgjeyschool.ucoz.ru/strel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491381" y="3434038"/>
            <a:ext cx="1192413" cy="2161259"/>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http://static3.depositphotos.com/1001003/139/i/950/depositphotos_1394598-stock-photo-3d-golden-arro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flipH="1">
            <a:off x="1601791" y="2708919"/>
            <a:ext cx="551543" cy="5515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4" descr="http://static3.depositphotos.com/1001003/139/i/950/depositphotos_1394598-stock-photo-3d-golden-arro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flipH="1">
            <a:off x="7039208" y="2708920"/>
            <a:ext cx="551543" cy="5515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Documents and Settings\Kuharenkoaa\Рабочий стол\original-2-900x400111.JPG"/>
          <p:cNvPicPr>
            <a:picLocks noChangeAspect="1" noChangeArrowheads="1"/>
          </p:cNvPicPr>
          <p:nvPr/>
        </p:nvPicPr>
        <p:blipFill>
          <a:blip r:embed="rId5" cstate="print"/>
          <a:srcRect l="31099" r="34627" b="313"/>
          <a:stretch>
            <a:fillRect/>
          </a:stretch>
        </p:blipFill>
        <p:spPr bwMode="auto">
          <a:xfrm>
            <a:off x="0" y="12003"/>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65056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284455"/>
            <a:ext cx="7632848" cy="1200329"/>
          </a:xfrm>
          <a:prstGeom prst="rect">
            <a:avLst/>
          </a:prstGeom>
        </p:spPr>
        <p:txBody>
          <a:bodyPr wrap="square">
            <a:spAutoFit/>
          </a:bodyPr>
          <a:lstStyle/>
          <a:p>
            <a:pPr algn="ctr"/>
            <a:r>
              <a:rPr lang="ru-RU" sz="2400" b="1" cap="all" dirty="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Ожидаемое исполнения бюджета за </a:t>
            </a:r>
            <a:r>
              <a:rPr lang="ru-RU" sz="24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2019 </a:t>
            </a:r>
            <a:r>
              <a:rPr lang="ru-RU" sz="2400" b="1" cap="all" dirty="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год и основные характеристики бюджета </a:t>
            </a:r>
            <a:r>
              <a:rPr lang="ru-RU" sz="24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на 2020 </a:t>
            </a:r>
            <a:r>
              <a:rPr lang="ru-RU" sz="2400" b="1" cap="all" dirty="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 </a:t>
            </a:r>
            <a:r>
              <a:rPr lang="ru-RU" sz="2400" b="1" cap="all" dirty="0" smtClean="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2022 </a:t>
            </a:r>
            <a:r>
              <a:rPr lang="ru-RU" sz="2400" b="1" cap="all" dirty="0">
                <a:ln w="9000" cmpd="sng">
                  <a:solidFill>
                    <a:sysClr val="windowText" lastClr="000000"/>
                  </a:solidFill>
                  <a:prstDash val="solid"/>
                </a:ln>
                <a:solidFill>
                  <a:srgbClr val="0070C0"/>
                </a:solidFill>
                <a:effectLst>
                  <a:reflection blurRad="12700" stA="28000" endPos="45000" dist="1000" dir="5400000" sy="-100000" algn="bl" rotWithShape="0"/>
                </a:effectLst>
                <a:ea typeface="+mj-ea"/>
                <a:cs typeface="+mj-cs"/>
              </a:rPr>
              <a:t>годы, млн. руб.</a:t>
            </a:r>
          </a:p>
        </p:txBody>
      </p:sp>
      <p:graphicFrame>
        <p:nvGraphicFramePr>
          <p:cNvPr id="4" name="Таблица 3"/>
          <p:cNvGraphicFramePr>
            <a:graphicFrameLocks noGrp="1"/>
          </p:cNvGraphicFramePr>
          <p:nvPr>
            <p:extLst>
              <p:ext uri="{D42A27DB-BD31-4B8C-83A1-F6EECF244321}">
                <p14:modId xmlns:p14="http://schemas.microsoft.com/office/powerpoint/2010/main" val="931439946"/>
              </p:ext>
            </p:extLst>
          </p:nvPr>
        </p:nvGraphicFramePr>
        <p:xfrm>
          <a:off x="340945" y="1916831"/>
          <a:ext cx="8424935" cy="3662055"/>
        </p:xfrm>
        <a:graphic>
          <a:graphicData uri="http://schemas.openxmlformats.org/drawingml/2006/table">
            <a:tbl>
              <a:tblPr firstRow="1" bandRow="1">
                <a:tableStyleId>{5FD0F851-EC5A-4D38-B0AD-8093EC10F338}</a:tableStyleId>
              </a:tblPr>
              <a:tblGrid>
                <a:gridCol w="2232248"/>
                <a:gridCol w="1944216"/>
                <a:gridCol w="1440160"/>
                <a:gridCol w="1440160"/>
                <a:gridCol w="1368151"/>
              </a:tblGrid>
              <a:tr h="803850">
                <a:tc>
                  <a:txBody>
                    <a:bodyPr/>
                    <a:lstStyle/>
                    <a:p>
                      <a:pPr marL="0" algn="ctr" defTabSz="914400" rtl="0" eaLnBrk="1" latinLnBrk="0" hangingPunct="1">
                        <a:lnSpc>
                          <a:spcPct val="115000"/>
                        </a:lnSpc>
                        <a:spcAft>
                          <a:spcPts val="0"/>
                        </a:spcAft>
                      </a:pPr>
                      <a:r>
                        <a:rPr lang="ru-RU" sz="1800" kern="1200" dirty="0" smtClean="0"/>
                        <a:t>Наименование</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1800" kern="1200" dirty="0" smtClean="0"/>
                        <a:t>Ожидаемое исполнение  2019 года</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1800" kern="1200" dirty="0" smtClean="0"/>
                        <a:t>2020 год</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1800" kern="1200" dirty="0" smtClean="0"/>
                        <a:t>2021 год</a:t>
                      </a:r>
                      <a:endParaRPr lang="ru-RU" sz="18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1800" kern="1200" dirty="0" smtClean="0"/>
                        <a:t>2022 год</a:t>
                      </a:r>
                      <a:endParaRPr lang="ru-RU" sz="1800" b="1" kern="1200" dirty="0">
                        <a:solidFill>
                          <a:schemeClr val="accent3">
                            <a:lumMod val="50000"/>
                          </a:schemeClr>
                        </a:solidFill>
                        <a:latin typeface="+mn-lt"/>
                        <a:ea typeface="+mn-ea"/>
                        <a:cs typeface="+mn-cs"/>
                      </a:endParaRPr>
                    </a:p>
                  </a:txBody>
                  <a:tcPr anchor="ctr"/>
                </a:tc>
              </a:tr>
              <a:tr h="880727">
                <a:tc>
                  <a:txBody>
                    <a:bodyPr/>
                    <a:lstStyle/>
                    <a:p>
                      <a:pPr marL="0" algn="ctr" defTabSz="914400" rtl="0" eaLnBrk="1" latinLnBrk="0" hangingPunct="1">
                        <a:lnSpc>
                          <a:spcPct val="115000"/>
                        </a:lnSpc>
                        <a:spcAft>
                          <a:spcPts val="0"/>
                        </a:spcAft>
                      </a:pPr>
                      <a:r>
                        <a:rPr lang="ru-RU" sz="2000" kern="1200" dirty="0" smtClean="0"/>
                        <a:t>Доходы</a:t>
                      </a:r>
                      <a:endParaRPr lang="ru-RU" sz="20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2000" kern="1200" dirty="0" smtClean="0"/>
                        <a:t>4 677,6</a:t>
                      </a:r>
                      <a:endParaRPr lang="ru-RU" sz="20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2000" kern="1200" dirty="0" smtClean="0"/>
                        <a:t>4 </a:t>
                      </a:r>
                      <a:r>
                        <a:rPr lang="ru-RU" sz="2000" kern="1200" dirty="0" smtClean="0"/>
                        <a:t>544,8</a:t>
                      </a:r>
                      <a:endParaRPr lang="ru-RU" sz="2000" b="1" kern="1200" dirty="0">
                        <a:solidFill>
                          <a:schemeClr val="accent3">
                            <a:lumMod val="50000"/>
                          </a:schemeClr>
                        </a:solidFill>
                        <a:latin typeface="+mn-lt"/>
                        <a:ea typeface="+mn-ea"/>
                        <a:cs typeface="+mn-cs"/>
                      </a:endParaRPr>
                    </a:p>
                  </a:txBody>
                  <a:tcPr marL="9525" marR="85725" marT="9525" marB="0" anchor="ctr"/>
                </a:tc>
                <a:tc>
                  <a:txBody>
                    <a:bodyPr/>
                    <a:lstStyle/>
                    <a:p>
                      <a:pPr marL="0" algn="ctr" defTabSz="914400" rtl="0" eaLnBrk="1" fontAlgn="ctr" latinLnBrk="0" hangingPunct="1">
                        <a:lnSpc>
                          <a:spcPct val="115000"/>
                        </a:lnSpc>
                        <a:spcAft>
                          <a:spcPts val="0"/>
                        </a:spcAft>
                      </a:pPr>
                      <a:r>
                        <a:rPr lang="ru-RU" sz="2000" kern="1200" dirty="0" smtClean="0"/>
                        <a:t>3 </a:t>
                      </a:r>
                      <a:r>
                        <a:rPr lang="ru-RU" sz="2000" kern="1200" dirty="0" smtClean="0"/>
                        <a:t>439,6</a:t>
                      </a:r>
                      <a:endParaRPr lang="ru-RU" sz="2000" b="1" kern="1200" dirty="0">
                        <a:solidFill>
                          <a:schemeClr val="accent3">
                            <a:lumMod val="50000"/>
                          </a:schemeClr>
                        </a:solidFill>
                        <a:latin typeface="+mn-lt"/>
                        <a:ea typeface="+mn-ea"/>
                        <a:cs typeface="+mn-cs"/>
                      </a:endParaRPr>
                    </a:p>
                  </a:txBody>
                  <a:tcPr marL="9525" marR="85725" marT="9525" marB="0" anchor="ctr"/>
                </a:tc>
                <a:tc>
                  <a:txBody>
                    <a:bodyPr/>
                    <a:lstStyle/>
                    <a:p>
                      <a:pPr marL="0" algn="ctr" defTabSz="914400" rtl="0" eaLnBrk="1" fontAlgn="ctr" latinLnBrk="0" hangingPunct="1">
                        <a:lnSpc>
                          <a:spcPct val="115000"/>
                        </a:lnSpc>
                        <a:spcAft>
                          <a:spcPts val="0"/>
                        </a:spcAft>
                      </a:pPr>
                      <a:r>
                        <a:rPr lang="ru-RU" sz="2000" kern="1200" dirty="0" smtClean="0"/>
                        <a:t>3 </a:t>
                      </a:r>
                      <a:r>
                        <a:rPr lang="ru-RU" sz="2000" kern="1200" dirty="0" smtClean="0"/>
                        <a:t>769,0</a:t>
                      </a:r>
                      <a:endParaRPr lang="ru-RU" sz="2000" b="1" kern="1200" dirty="0">
                        <a:solidFill>
                          <a:schemeClr val="accent3">
                            <a:lumMod val="50000"/>
                          </a:schemeClr>
                        </a:solidFill>
                        <a:latin typeface="+mn-lt"/>
                        <a:ea typeface="+mn-ea"/>
                        <a:cs typeface="+mn-cs"/>
                      </a:endParaRPr>
                    </a:p>
                  </a:txBody>
                  <a:tcPr marL="9525" marR="85725" marT="9525" marB="0" anchor="ctr"/>
                </a:tc>
              </a:tr>
              <a:tr h="880727">
                <a:tc>
                  <a:txBody>
                    <a:bodyPr/>
                    <a:lstStyle/>
                    <a:p>
                      <a:pPr marL="0" algn="ctr" defTabSz="914400" rtl="0" eaLnBrk="1" latinLnBrk="0" hangingPunct="1">
                        <a:lnSpc>
                          <a:spcPct val="115000"/>
                        </a:lnSpc>
                        <a:spcAft>
                          <a:spcPts val="0"/>
                        </a:spcAft>
                      </a:pPr>
                      <a:r>
                        <a:rPr lang="ru-RU" sz="2000" kern="1200" dirty="0" smtClean="0"/>
                        <a:t>Расходы</a:t>
                      </a:r>
                      <a:endParaRPr lang="ru-RU" sz="20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2000" kern="1200" dirty="0" smtClean="0"/>
                        <a:t>4  951,0</a:t>
                      </a:r>
                      <a:endParaRPr lang="ru-RU" sz="20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2000" kern="1200" dirty="0" smtClean="0"/>
                        <a:t>4 666,4</a:t>
                      </a:r>
                      <a:endParaRPr lang="ru-RU" sz="2000" b="1" kern="1200" dirty="0">
                        <a:solidFill>
                          <a:schemeClr val="accent3">
                            <a:lumMod val="50000"/>
                          </a:schemeClr>
                        </a:solidFill>
                        <a:latin typeface="+mn-lt"/>
                        <a:ea typeface="+mn-ea"/>
                        <a:cs typeface="+mn-cs"/>
                      </a:endParaRPr>
                    </a:p>
                  </a:txBody>
                  <a:tcPr marL="9525" marR="85725" marT="9525" marB="0" anchor="ctr"/>
                </a:tc>
                <a:tc>
                  <a:txBody>
                    <a:bodyPr/>
                    <a:lstStyle/>
                    <a:p>
                      <a:pPr marL="0" algn="ctr" defTabSz="914400" rtl="0" eaLnBrk="1" fontAlgn="ctr" latinLnBrk="0" hangingPunct="1">
                        <a:lnSpc>
                          <a:spcPct val="115000"/>
                        </a:lnSpc>
                        <a:spcAft>
                          <a:spcPts val="0"/>
                        </a:spcAft>
                      </a:pPr>
                      <a:r>
                        <a:rPr lang="ru-RU" sz="2000" kern="1200" dirty="0" smtClean="0"/>
                        <a:t>3</a:t>
                      </a:r>
                      <a:r>
                        <a:rPr lang="ru-RU" sz="2000" kern="1200" baseline="0" dirty="0" smtClean="0"/>
                        <a:t> 526,9</a:t>
                      </a:r>
                      <a:endParaRPr lang="ru-RU" sz="2000" b="1" kern="1200" dirty="0">
                        <a:solidFill>
                          <a:schemeClr val="accent3">
                            <a:lumMod val="50000"/>
                          </a:schemeClr>
                        </a:solidFill>
                        <a:latin typeface="+mn-lt"/>
                        <a:ea typeface="+mn-ea"/>
                        <a:cs typeface="+mn-cs"/>
                      </a:endParaRPr>
                    </a:p>
                  </a:txBody>
                  <a:tcPr marL="9525" marR="85725" marT="9525" marB="0" anchor="ctr"/>
                </a:tc>
                <a:tc>
                  <a:txBody>
                    <a:bodyPr/>
                    <a:lstStyle/>
                    <a:p>
                      <a:pPr marL="0" algn="ctr" defTabSz="914400" rtl="0" eaLnBrk="1" fontAlgn="ctr" latinLnBrk="0" hangingPunct="1">
                        <a:lnSpc>
                          <a:spcPct val="115000"/>
                        </a:lnSpc>
                        <a:spcAft>
                          <a:spcPts val="0"/>
                        </a:spcAft>
                      </a:pPr>
                      <a:r>
                        <a:rPr lang="ru-RU" sz="2000" kern="1200" dirty="0" smtClean="0"/>
                        <a:t>3 846,7</a:t>
                      </a:r>
                      <a:endParaRPr lang="ru-RU" sz="2000" b="1" kern="1200" dirty="0">
                        <a:solidFill>
                          <a:schemeClr val="accent3">
                            <a:lumMod val="50000"/>
                          </a:schemeClr>
                        </a:solidFill>
                        <a:latin typeface="+mn-lt"/>
                        <a:ea typeface="+mn-ea"/>
                        <a:cs typeface="+mn-cs"/>
                      </a:endParaRPr>
                    </a:p>
                  </a:txBody>
                  <a:tcPr marL="9525" marR="85725" marT="9525" marB="0" anchor="ctr"/>
                </a:tc>
              </a:tr>
              <a:tr h="880727">
                <a:tc>
                  <a:txBody>
                    <a:bodyPr/>
                    <a:lstStyle/>
                    <a:p>
                      <a:pPr marL="0" algn="ctr" defTabSz="914400" rtl="0" eaLnBrk="1" latinLnBrk="0" hangingPunct="1">
                        <a:lnSpc>
                          <a:spcPct val="115000"/>
                        </a:lnSpc>
                        <a:spcAft>
                          <a:spcPts val="0"/>
                        </a:spcAft>
                      </a:pPr>
                      <a:r>
                        <a:rPr lang="ru-RU" sz="2000" kern="1200" dirty="0" smtClean="0"/>
                        <a:t>Дефицит</a:t>
                      </a:r>
                      <a:endParaRPr lang="ru-RU" sz="2000" b="1" kern="1200" dirty="0">
                        <a:solidFill>
                          <a:schemeClr val="accent3">
                            <a:lumMod val="50000"/>
                          </a:schemeClr>
                        </a:solidFill>
                        <a:latin typeface="+mn-lt"/>
                        <a:ea typeface="+mn-ea"/>
                        <a:cs typeface="+mn-cs"/>
                      </a:endParaRPr>
                    </a:p>
                  </a:txBody>
                  <a:tcPr anchor="ctr"/>
                </a:tc>
                <a:tc>
                  <a:txBody>
                    <a:bodyPr/>
                    <a:lstStyle/>
                    <a:p>
                      <a:pPr marL="0" algn="ctr" defTabSz="914400" rtl="0" eaLnBrk="1" latinLnBrk="0" hangingPunct="1">
                        <a:lnSpc>
                          <a:spcPct val="115000"/>
                        </a:lnSpc>
                        <a:spcAft>
                          <a:spcPts val="0"/>
                        </a:spcAft>
                      </a:pPr>
                      <a:r>
                        <a:rPr lang="ru-RU" sz="2000" kern="1200" dirty="0" smtClean="0"/>
                        <a:t>-273,4</a:t>
                      </a:r>
                      <a:endParaRPr lang="ru-RU" sz="2000" b="1" kern="1200" dirty="0">
                        <a:solidFill>
                          <a:schemeClr val="accent3">
                            <a:lumMod val="50000"/>
                          </a:schemeClr>
                        </a:solidFill>
                        <a:latin typeface="+mn-lt"/>
                        <a:ea typeface="+mn-ea"/>
                        <a:cs typeface="+mn-cs"/>
                      </a:endParaRPr>
                    </a:p>
                  </a:txBody>
                  <a:tcPr anchor="ctr"/>
                </a:tc>
                <a:tc>
                  <a:txBody>
                    <a:bodyPr/>
                    <a:lstStyle/>
                    <a:p>
                      <a:pPr marL="0" algn="ctr" defTabSz="914400" rtl="0" eaLnBrk="1" fontAlgn="ctr" latinLnBrk="0" hangingPunct="1">
                        <a:lnSpc>
                          <a:spcPct val="115000"/>
                        </a:lnSpc>
                        <a:spcAft>
                          <a:spcPts val="0"/>
                        </a:spcAft>
                      </a:pPr>
                      <a:r>
                        <a:rPr lang="ru-RU" sz="2000" kern="1200" dirty="0" smtClean="0"/>
                        <a:t>-121,6</a:t>
                      </a:r>
                      <a:endParaRPr lang="ru-RU" sz="2000" b="1" kern="1200" dirty="0">
                        <a:solidFill>
                          <a:schemeClr val="accent3">
                            <a:lumMod val="50000"/>
                          </a:schemeClr>
                        </a:solidFill>
                        <a:latin typeface="+mn-lt"/>
                        <a:ea typeface="+mn-ea"/>
                        <a:cs typeface="+mn-cs"/>
                      </a:endParaRPr>
                    </a:p>
                  </a:txBody>
                  <a:tcPr marL="9525" marR="85725" marT="9525" marB="0" anchor="ctr"/>
                </a:tc>
                <a:tc>
                  <a:txBody>
                    <a:bodyPr/>
                    <a:lstStyle/>
                    <a:p>
                      <a:pPr marL="0" algn="ctr" defTabSz="914400" rtl="0" eaLnBrk="1" fontAlgn="ctr" latinLnBrk="0" hangingPunct="1">
                        <a:lnSpc>
                          <a:spcPct val="115000"/>
                        </a:lnSpc>
                        <a:spcAft>
                          <a:spcPts val="0"/>
                        </a:spcAft>
                      </a:pPr>
                      <a:r>
                        <a:rPr lang="ru-RU" sz="2000" kern="1200" dirty="0" smtClean="0"/>
                        <a:t>-87,3</a:t>
                      </a:r>
                      <a:endParaRPr lang="ru-RU" sz="2000" b="1" kern="1200" dirty="0">
                        <a:solidFill>
                          <a:schemeClr val="accent3">
                            <a:lumMod val="50000"/>
                          </a:schemeClr>
                        </a:solidFill>
                        <a:latin typeface="+mn-lt"/>
                        <a:ea typeface="+mn-ea"/>
                        <a:cs typeface="+mn-cs"/>
                      </a:endParaRPr>
                    </a:p>
                  </a:txBody>
                  <a:tcPr marL="9525" marR="85725" marT="9525" marB="0" anchor="ctr"/>
                </a:tc>
                <a:tc>
                  <a:txBody>
                    <a:bodyPr/>
                    <a:lstStyle/>
                    <a:p>
                      <a:pPr marL="0" algn="ctr" defTabSz="914400" rtl="0" eaLnBrk="1" fontAlgn="ctr" latinLnBrk="0" hangingPunct="1">
                        <a:lnSpc>
                          <a:spcPct val="115000"/>
                        </a:lnSpc>
                        <a:spcAft>
                          <a:spcPts val="0"/>
                        </a:spcAft>
                      </a:pPr>
                      <a:r>
                        <a:rPr lang="ru-RU" sz="2000" kern="1200" dirty="0" smtClean="0"/>
                        <a:t>-77,7</a:t>
                      </a:r>
                      <a:endParaRPr lang="ru-RU" sz="2000" b="1" kern="1200" dirty="0">
                        <a:solidFill>
                          <a:schemeClr val="accent3">
                            <a:lumMod val="50000"/>
                          </a:schemeClr>
                        </a:solidFill>
                        <a:latin typeface="+mn-lt"/>
                        <a:ea typeface="+mn-ea"/>
                        <a:cs typeface="+mn-cs"/>
                      </a:endParaRPr>
                    </a:p>
                  </a:txBody>
                  <a:tcPr marL="9525" marR="85725" marT="9525" marB="0" anchor="ctr"/>
                </a:tc>
              </a:tr>
            </a:tbl>
          </a:graphicData>
        </a:graphic>
      </p:graphicFrame>
      <p:pic>
        <p:nvPicPr>
          <p:cNvPr id="5"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36916" y="12003"/>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52141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912" y="2780928"/>
            <a:ext cx="8583087" cy="990600"/>
          </a:xfrm>
        </p:spPr>
        <p:txBody>
          <a:bodyPr>
            <a:noAutofit/>
          </a:bodyPr>
          <a:lstStyle/>
          <a:p>
            <a:pPr algn="ctr"/>
            <a:r>
              <a:rPr lang="ru-RU" sz="6600" b="1" spc="0" dirty="0">
                <a:solidFill>
                  <a:schemeClr val="tx1"/>
                </a:solidFill>
                <a:latin typeface="Times New Roman" pitchFamily="18" charset="0"/>
                <a:cs typeface="Times New Roman" pitchFamily="18" charset="0"/>
              </a:rPr>
              <a:t>Спасибо за внимание!</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3902566" y="480065"/>
            <a:ext cx="1503571"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Объект 2"/>
          <p:cNvSpPr txBox="1">
            <a:spLocks/>
          </p:cNvSpPr>
          <p:nvPr/>
        </p:nvSpPr>
        <p:spPr>
          <a:xfrm>
            <a:off x="539552" y="3356992"/>
            <a:ext cx="8229600" cy="3157811"/>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endParaRPr lang="ru-RU" dirty="0" smtClean="0">
              <a:latin typeface="Times New Roman" pitchFamily="18" charset="0"/>
              <a:cs typeface="Times New Roman" pitchFamily="18" charset="0"/>
            </a:endParaRPr>
          </a:p>
          <a:p>
            <a:pPr marL="0" indent="0" algn="ctr">
              <a:buFont typeface="Arial" pitchFamily="34" charset="0"/>
              <a:buNone/>
            </a:pPr>
            <a:endParaRPr lang="ru-RU" dirty="0" smtClean="0">
              <a:latin typeface="Times New Roman" pitchFamily="18" charset="0"/>
              <a:cs typeface="Times New Roman" pitchFamily="18" charset="0"/>
            </a:endParaRPr>
          </a:p>
          <a:p>
            <a:pPr marL="0" indent="0" algn="ctr">
              <a:buFont typeface="Arial" pitchFamily="34" charset="0"/>
              <a:buNone/>
            </a:pPr>
            <a:r>
              <a:rPr lang="ru-RU" dirty="0" smtClean="0">
                <a:latin typeface="Times New Roman" pitchFamily="18" charset="0"/>
                <a:cs typeface="Times New Roman" pitchFamily="18" charset="0"/>
              </a:rPr>
              <a:t>Комитет по финансам администрации Иркутского районного муниципального образования</a:t>
            </a:r>
          </a:p>
          <a:p>
            <a:pPr marL="0" indent="0" algn="ctr">
              <a:buFont typeface="Arial" pitchFamily="34" charset="0"/>
              <a:buNone/>
            </a:pPr>
            <a:r>
              <a:rPr lang="ru-RU" dirty="0" smtClean="0">
                <a:latin typeface="Times New Roman" pitchFamily="18" charset="0"/>
                <a:cs typeface="Times New Roman" pitchFamily="18" charset="0"/>
              </a:rPr>
              <a:t>Тел.: 8(3952)718-056</a:t>
            </a:r>
          </a:p>
          <a:p>
            <a:pPr marL="0" indent="0" algn="ctr">
              <a:buFont typeface="Arial" pitchFamily="34" charset="0"/>
              <a:buNone/>
            </a:pPr>
            <a:r>
              <a:rPr lang="en-US" dirty="0" smtClean="0">
                <a:latin typeface="Times New Roman" pitchFamily="18" charset="0"/>
                <a:cs typeface="Times New Roman" pitchFamily="18" charset="0"/>
              </a:rPr>
              <a:t>e-mail: fin20@gfu.ru</a:t>
            </a:r>
            <a:endParaRPr lang="ru-RU" dirty="0" smtClean="0">
              <a:latin typeface="Times New Roman" pitchFamily="18" charset="0"/>
              <a:cs typeface="Times New Roman" pitchFamily="18" charset="0"/>
            </a:endParaRPr>
          </a:p>
          <a:p>
            <a:pPr marL="0" indent="0" algn="ctr">
              <a:buFont typeface="Arial" pitchFamily="34" charset="0"/>
              <a:buNone/>
            </a:pPr>
            <a:r>
              <a:rPr lang="ru-RU" dirty="0" smtClean="0">
                <a:latin typeface="Times New Roman" pitchFamily="18" charset="0"/>
                <a:cs typeface="Times New Roman" pitchFamily="18" charset="0"/>
              </a:rPr>
              <a:t>Интернет-сайт: http://irkraion.ru</a:t>
            </a:r>
          </a:p>
          <a:p>
            <a:pPr marL="0" indent="0" algn="ctr">
              <a:buFont typeface="Arial" pitchFamily="34" charset="0"/>
              <a:buNone/>
            </a:pPr>
            <a:endParaRPr lang="ru-RU" dirty="0" smtClean="0">
              <a:latin typeface="Times New Roman" pitchFamily="18" charset="0"/>
              <a:cs typeface="Times New Roman" pitchFamily="18" charset="0"/>
            </a:endParaRPr>
          </a:p>
          <a:p>
            <a:pPr marL="0" indent="0" algn="ctr">
              <a:buFont typeface="Arial" pitchFamily="34" charset="0"/>
              <a:buNone/>
            </a:pPr>
            <a:endParaRPr lang="ru-RU" dirty="0" smtClean="0">
              <a:latin typeface="Times New Roman" pitchFamily="18" charset="0"/>
              <a:cs typeface="Times New Roman" pitchFamily="18" charset="0"/>
            </a:endParaRPr>
          </a:p>
          <a:p>
            <a:pPr marL="0" indent="0" algn="ctr">
              <a:buFont typeface="Arial" pitchFamily="34" charset="0"/>
              <a:buNone/>
            </a:pP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806181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3027" y="188640"/>
            <a:ext cx="8053235" cy="1000365"/>
          </a:xfrm>
        </p:spPr>
        <p:txBody>
          <a:bodyPr>
            <a:normAutofit fontScale="90000"/>
          </a:bodyPr>
          <a:lstStyle/>
          <a:p>
            <a:pPr algn="ctr">
              <a:lnSpc>
                <a:spcPct val="100000"/>
              </a:lnSpc>
            </a:pPr>
            <a:r>
              <a:rPr lang="ru-RU" sz="28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направления налоговой  политики Иркутского районного муниципального образования</a:t>
            </a:r>
          </a:p>
        </p:txBody>
      </p:sp>
      <p:pic>
        <p:nvPicPr>
          <p:cNvPr id="3"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318712" y="1650050"/>
            <a:ext cx="4356684" cy="1077218"/>
          </a:xfrm>
          <a:prstGeom prst="rect">
            <a:avLst/>
          </a:prstGeom>
          <a:solidFill>
            <a:schemeClr val="accent2">
              <a:lumMod val="20000"/>
              <a:lumOff val="80000"/>
            </a:schemeClr>
          </a:solidFill>
          <a:effectLst>
            <a:glow rad="101600">
              <a:schemeClr val="accent2">
                <a:satMod val="175000"/>
                <a:alpha val="40000"/>
              </a:schemeClr>
            </a:glow>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применение </a:t>
            </a:r>
            <a:r>
              <a:rPr lang="ru-RU" sz="1600" dirty="0">
                <a:latin typeface="Times New Roman" pitchFamily="18" charset="0"/>
                <a:cs typeface="Times New Roman" pitchFamily="18" charset="0"/>
              </a:rPr>
              <a:t>на территории ИРМО системы налогообложения в виде единого налога на вмененный доход для отдельных видов деятельности</a:t>
            </a:r>
          </a:p>
        </p:txBody>
      </p:sp>
      <p:sp>
        <p:nvSpPr>
          <p:cNvPr id="7" name="Прямоугольник 6"/>
          <p:cNvSpPr/>
          <p:nvPr/>
        </p:nvSpPr>
        <p:spPr>
          <a:xfrm>
            <a:off x="4896026" y="1650050"/>
            <a:ext cx="3882840" cy="584775"/>
          </a:xfrm>
          <a:prstGeom prst="rect">
            <a:avLst/>
          </a:prstGeom>
          <a:solidFill>
            <a:schemeClr val="accent4">
              <a:lumMod val="20000"/>
              <a:lumOff val="80000"/>
            </a:schemeClr>
          </a:solidFill>
          <a:effectLst>
            <a:glow rad="101600">
              <a:schemeClr val="accent4">
                <a:satMod val="175000"/>
                <a:alpha val="40000"/>
              </a:schemeClr>
            </a:glow>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поддержка </a:t>
            </a:r>
            <a:r>
              <a:rPr lang="ru-RU" sz="1600" dirty="0">
                <a:latin typeface="Times New Roman" pitchFamily="18" charset="0"/>
                <a:cs typeface="Times New Roman" pitchFamily="18" charset="0"/>
              </a:rPr>
              <a:t>субъектов малого и среднего предпринимательства</a:t>
            </a:r>
          </a:p>
        </p:txBody>
      </p:sp>
      <p:sp>
        <p:nvSpPr>
          <p:cNvPr id="8" name="Прямоугольник 7"/>
          <p:cNvSpPr/>
          <p:nvPr/>
        </p:nvSpPr>
        <p:spPr>
          <a:xfrm>
            <a:off x="4879645" y="2434880"/>
            <a:ext cx="3882840" cy="584775"/>
          </a:xfrm>
          <a:prstGeom prst="rect">
            <a:avLst/>
          </a:prstGeom>
          <a:solidFill>
            <a:schemeClr val="accent2">
              <a:lumMod val="40000"/>
              <a:lumOff val="60000"/>
            </a:schemeClr>
          </a:solidFill>
          <a:effectLst>
            <a:glow rad="101600">
              <a:schemeClr val="accent2">
                <a:satMod val="175000"/>
                <a:alpha val="40000"/>
              </a:schemeClr>
            </a:glow>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повышение </a:t>
            </a:r>
            <a:r>
              <a:rPr lang="ru-RU" sz="1600" dirty="0">
                <a:latin typeface="Times New Roman" pitchFamily="18" charset="0"/>
                <a:cs typeface="Times New Roman" pitchFamily="18" charset="0"/>
              </a:rPr>
              <a:t>собираемости налогов в бюджет ИРМО</a:t>
            </a:r>
          </a:p>
        </p:txBody>
      </p:sp>
      <p:sp>
        <p:nvSpPr>
          <p:cNvPr id="9" name="Прямоугольник 8"/>
          <p:cNvSpPr/>
          <p:nvPr/>
        </p:nvSpPr>
        <p:spPr>
          <a:xfrm>
            <a:off x="348671" y="3053471"/>
            <a:ext cx="4356684" cy="1569660"/>
          </a:xfrm>
          <a:prstGeom prst="rect">
            <a:avLst/>
          </a:prstGeom>
          <a:solidFill>
            <a:schemeClr val="accent1">
              <a:lumMod val="20000"/>
              <a:lumOff val="80000"/>
            </a:schemeClr>
          </a:solidFill>
          <a:effectLst>
            <a:glow rad="101600">
              <a:schemeClr val="accent1">
                <a:satMod val="175000"/>
                <a:alpha val="40000"/>
              </a:schemeClr>
            </a:glow>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взаимодействие </a:t>
            </a:r>
            <a:r>
              <a:rPr lang="ru-RU" sz="1600" dirty="0">
                <a:latin typeface="Times New Roman" pitchFamily="18" charset="0"/>
                <a:cs typeface="Times New Roman" pitchFamily="18" charset="0"/>
              </a:rPr>
              <a:t>с органами местного самоуправления поселений по вопросам правомерности и полноты поступления доходов в консолидированный бюджет ИРМО, а также повышения налогового потенциала территории муниципальных </a:t>
            </a:r>
            <a:r>
              <a:rPr lang="ru-RU" sz="1600" dirty="0" smtClean="0">
                <a:latin typeface="Times New Roman" pitchFamily="18" charset="0"/>
                <a:cs typeface="Times New Roman" pitchFamily="18" charset="0"/>
              </a:rPr>
              <a:t>образований</a:t>
            </a:r>
            <a:endParaRPr lang="ru-RU" sz="1600" dirty="0">
              <a:latin typeface="Times New Roman" pitchFamily="18" charset="0"/>
              <a:cs typeface="Times New Roman" pitchFamily="18" charset="0"/>
            </a:endParaRPr>
          </a:p>
        </p:txBody>
      </p:sp>
      <p:sp>
        <p:nvSpPr>
          <p:cNvPr id="10" name="Прямоугольник 9"/>
          <p:cNvSpPr/>
          <p:nvPr/>
        </p:nvSpPr>
        <p:spPr>
          <a:xfrm>
            <a:off x="303273" y="5013176"/>
            <a:ext cx="4387562" cy="584775"/>
          </a:xfrm>
          <a:prstGeom prst="rect">
            <a:avLst/>
          </a:prstGeom>
          <a:solidFill>
            <a:schemeClr val="accent4">
              <a:lumMod val="40000"/>
              <a:lumOff val="60000"/>
            </a:schemeClr>
          </a:solidFill>
          <a:effectLst>
            <a:glow rad="101600">
              <a:schemeClr val="accent4">
                <a:satMod val="175000"/>
                <a:alpha val="40000"/>
              </a:schemeClr>
            </a:glow>
            <a:outerShdw blurRad="50800" dist="38100" dir="10800000" algn="r"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мобилизация </a:t>
            </a:r>
            <a:r>
              <a:rPr lang="ru-RU" sz="1600" dirty="0">
                <a:latin typeface="Times New Roman" pitchFamily="18" charset="0"/>
                <a:cs typeface="Times New Roman" pitchFamily="18" charset="0"/>
              </a:rPr>
              <a:t>резервов доходной базы бюджета ИРМО</a:t>
            </a:r>
          </a:p>
        </p:txBody>
      </p:sp>
      <p:sp>
        <p:nvSpPr>
          <p:cNvPr id="11" name="Прямоугольник 10"/>
          <p:cNvSpPr/>
          <p:nvPr/>
        </p:nvSpPr>
        <p:spPr>
          <a:xfrm>
            <a:off x="287834" y="5929803"/>
            <a:ext cx="4387562" cy="584775"/>
          </a:xfrm>
          <a:prstGeom prst="rect">
            <a:avLst/>
          </a:prstGeom>
          <a:solidFill>
            <a:schemeClr val="accent6">
              <a:lumMod val="40000"/>
              <a:lumOff val="60000"/>
            </a:schemeClr>
          </a:solidFill>
          <a:effectLst>
            <a:glow rad="139700">
              <a:schemeClr val="accent6">
                <a:satMod val="175000"/>
                <a:alpha val="40000"/>
              </a:schemeClr>
            </a:glow>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совершенствование </a:t>
            </a:r>
            <a:r>
              <a:rPr lang="ru-RU" sz="1600" dirty="0">
                <a:latin typeface="Times New Roman" pitchFamily="18" charset="0"/>
                <a:cs typeface="Times New Roman" pitchFamily="18" charset="0"/>
              </a:rPr>
              <a:t>администрирования доходов бюджета ИРМО</a:t>
            </a:r>
          </a:p>
        </p:txBody>
      </p:sp>
      <p:sp>
        <p:nvSpPr>
          <p:cNvPr id="12" name="Прямоугольник 11"/>
          <p:cNvSpPr/>
          <p:nvPr/>
        </p:nvSpPr>
        <p:spPr>
          <a:xfrm>
            <a:off x="4879645" y="3237923"/>
            <a:ext cx="3851920" cy="3293209"/>
          </a:xfrm>
          <a:prstGeom prst="rect">
            <a:avLst/>
          </a:prstGeom>
          <a:solidFill>
            <a:schemeClr val="accent5">
              <a:lumMod val="20000"/>
              <a:lumOff val="80000"/>
            </a:schemeClr>
          </a:solidFill>
          <a:effectLst>
            <a:glow rad="101600">
              <a:schemeClr val="accent5">
                <a:satMod val="175000"/>
                <a:alpha val="40000"/>
              </a:schemeClr>
            </a:glow>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ru-RU" sz="1600" dirty="0" smtClean="0">
                <a:latin typeface="Times New Roman"/>
                <a:cs typeface="Times New Roman"/>
              </a:rPr>
              <a:t>► </a:t>
            </a:r>
            <a:r>
              <a:rPr lang="ru-RU" sz="1600" dirty="0" smtClean="0">
                <a:latin typeface="Times New Roman" pitchFamily="18" charset="0"/>
                <a:cs typeface="Times New Roman" pitchFamily="18" charset="0"/>
              </a:rPr>
              <a:t>проведения </a:t>
            </a:r>
            <a:r>
              <a:rPr lang="ru-RU" sz="1600" dirty="0">
                <a:latin typeface="Times New Roman" pitchFamily="18" charset="0"/>
                <a:cs typeface="Times New Roman" pitchFamily="18" charset="0"/>
              </a:rPr>
              <a:t>мониторинга изменений законодательства о налогах и сборах и бюджетного законодательства Российской Федерации, а также законодательства Российской Федерации, законов Иркутской области и муниципальных правовых актов органов местного самоуправления Иркутского районного муниципального образования, при необходимости приведение в соответствие с ними муниципальных правовых актов в части доходной части бюджета ИРМО</a:t>
            </a:r>
          </a:p>
        </p:txBody>
      </p:sp>
    </p:spTree>
    <p:extLst>
      <p:ext uri="{BB962C8B-B14F-4D97-AF65-F5344CB8AC3E}">
        <p14:creationId xmlns:p14="http://schemas.microsoft.com/office/powerpoint/2010/main" val="2511965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3150" y="-13997"/>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Заголовок 5"/>
          <p:cNvSpPr>
            <a:spLocks noGrp="1"/>
          </p:cNvSpPr>
          <p:nvPr>
            <p:ph type="title"/>
          </p:nvPr>
        </p:nvSpPr>
        <p:spPr>
          <a:xfrm>
            <a:off x="926424" y="378974"/>
            <a:ext cx="8229600" cy="559056"/>
          </a:xfrm>
          <a:extLst/>
        </p:spPr>
        <p:txBody>
          <a:bodyPr>
            <a:normAutofit fontScale="90000"/>
          </a:bodyPr>
          <a:lstStyle/>
          <a:p>
            <a:pPr algn="ctr">
              <a:defRPr/>
            </a:pPr>
            <a:r>
              <a:rPr lang="ru-RU" sz="25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Целесообразность замены дотации</a:t>
            </a:r>
          </a:p>
        </p:txBody>
      </p:sp>
      <p:sp>
        <p:nvSpPr>
          <p:cNvPr id="5124" name="Прямоугольник 1"/>
          <p:cNvSpPr>
            <a:spLocks noChangeArrowheads="1"/>
          </p:cNvSpPr>
          <p:nvPr/>
        </p:nvSpPr>
        <p:spPr bwMode="auto">
          <a:xfrm>
            <a:off x="179388" y="4953000"/>
            <a:ext cx="8785225" cy="14763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ru-RU" dirty="0"/>
              <a:t>Средства, полученные муниципальным районом по дополнительному нормативу отчислений от НДФЛ сверх расчетного объема дотации на выравнивание бюджетной обеспеченности муниципальных районов, изъятию в бюджет субъекта Российской Федерации и (или) учету при последующем распределении межбюджетных трансфертов местным бюджетам не подлежат.</a:t>
            </a:r>
          </a:p>
        </p:txBody>
      </p:sp>
      <p:sp>
        <p:nvSpPr>
          <p:cNvPr id="5125" name="TextBox 4"/>
          <p:cNvSpPr txBox="1">
            <a:spLocks noChangeArrowheads="1"/>
          </p:cNvSpPr>
          <p:nvPr/>
        </p:nvSpPr>
        <p:spPr bwMode="auto">
          <a:xfrm>
            <a:off x="1223963" y="1268760"/>
            <a:ext cx="2160587" cy="646113"/>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b="1" dirty="0" smtClean="0"/>
              <a:t>Муниципальный район</a:t>
            </a:r>
          </a:p>
        </p:txBody>
      </p:sp>
      <p:sp>
        <p:nvSpPr>
          <p:cNvPr id="5126" name="TextBox 7"/>
          <p:cNvSpPr txBox="1">
            <a:spLocks noChangeArrowheads="1"/>
          </p:cNvSpPr>
          <p:nvPr/>
        </p:nvSpPr>
        <p:spPr bwMode="auto">
          <a:xfrm>
            <a:off x="5309394" y="1259140"/>
            <a:ext cx="3024187" cy="64611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ru-RU" b="1" dirty="0" smtClean="0"/>
              <a:t>Субъект Российской Федерации</a:t>
            </a:r>
          </a:p>
        </p:txBody>
      </p:sp>
      <p:sp>
        <p:nvSpPr>
          <p:cNvPr id="5127" name="TextBox 9"/>
          <p:cNvSpPr txBox="1">
            <a:spLocks noChangeArrowheads="1"/>
          </p:cNvSpPr>
          <p:nvPr/>
        </p:nvSpPr>
        <p:spPr bwMode="auto">
          <a:xfrm>
            <a:off x="179388" y="1989138"/>
            <a:ext cx="4248150" cy="2584450"/>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Tx/>
              <a:buChar char="-"/>
            </a:pPr>
            <a:r>
              <a:rPr lang="ru-RU" dirty="0"/>
              <a:t>увеличение собираемости налогов и развитие имеющейся на территории муниципальных образований налоговой базы</a:t>
            </a:r>
          </a:p>
          <a:p>
            <a:pPr algn="ctr" eaLnBrk="1" hangingPunct="1">
              <a:buFontTx/>
              <a:buChar char="-"/>
            </a:pPr>
            <a:endParaRPr lang="ru-RU" dirty="0"/>
          </a:p>
          <a:p>
            <a:pPr algn="ctr" eaLnBrk="1" hangingPunct="1">
              <a:buFontTx/>
              <a:buChar char="-"/>
            </a:pPr>
            <a:r>
              <a:rPr lang="ru-RU" dirty="0"/>
              <a:t>возможность для местных органов власти самостоятельно прогнозировать собственные доходы на длительный период </a:t>
            </a:r>
          </a:p>
        </p:txBody>
      </p:sp>
      <p:sp>
        <p:nvSpPr>
          <p:cNvPr id="5128" name="TextBox 12"/>
          <p:cNvSpPr txBox="1">
            <a:spLocks noChangeArrowheads="1"/>
          </p:cNvSpPr>
          <p:nvPr/>
        </p:nvSpPr>
        <p:spPr bwMode="auto">
          <a:xfrm>
            <a:off x="4697413" y="1988265"/>
            <a:ext cx="4248150" cy="2585323"/>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Tx/>
              <a:buChar char="-"/>
            </a:pPr>
            <a:r>
              <a:rPr lang="ru-RU" dirty="0"/>
              <a:t>заинтересованность органов местного самоуправления в работе по повышению доходной базы</a:t>
            </a:r>
          </a:p>
          <a:p>
            <a:pPr algn="ctr" eaLnBrk="1" hangingPunct="1">
              <a:buFontTx/>
              <a:buChar char="-"/>
            </a:pPr>
            <a:endParaRPr lang="ru-RU" dirty="0"/>
          </a:p>
          <a:p>
            <a:pPr algn="ctr" eaLnBrk="1" hangingPunct="1">
              <a:buFontTx/>
              <a:buChar char="-"/>
            </a:pPr>
            <a:r>
              <a:rPr lang="ru-RU" dirty="0"/>
              <a:t>обеспечение местных бюджетов доходами, необходимыми для выполнения собственных и делегированных </a:t>
            </a:r>
            <a:r>
              <a:rPr lang="ru-RU" dirty="0" smtClean="0"/>
              <a:t>полномочий</a:t>
            </a:r>
            <a:endParaRPr lang="ru-RU" dirty="0"/>
          </a:p>
        </p:txBody>
      </p:sp>
      <p:pic>
        <p:nvPicPr>
          <p:cNvPr id="9" name="Содержимое 3" descr="приоритет-2-копия.jpg"/>
          <p:cNvPicPr>
            <a:picLocks noChangeAspect="1"/>
          </p:cNvPicPr>
          <p:nvPr/>
        </p:nvPicPr>
        <p:blipFill rotWithShape="1">
          <a:blip r:embed="rId3" cstate="print">
            <a:clrChange>
              <a:clrFrom>
                <a:srgbClr val="FFFFFF"/>
              </a:clrFrom>
              <a:clrTo>
                <a:srgbClr val="FFFFFF">
                  <a:alpha val="0"/>
                </a:srgbClr>
              </a:clrTo>
            </a:clrChange>
          </a:blip>
          <a:srcRect l="78927" t="1" r="6771" b="78583"/>
          <a:stretch/>
        </p:blipFill>
        <p:spPr>
          <a:xfrm>
            <a:off x="8100392" y="235922"/>
            <a:ext cx="1109205" cy="1193317"/>
          </a:xfrm>
          <a:prstGeom prst="rect">
            <a:avLst/>
          </a:prstGeom>
        </p:spPr>
      </p:pic>
    </p:spTree>
    <p:extLst>
      <p:ext uri="{BB962C8B-B14F-4D97-AF65-F5344CB8AC3E}">
        <p14:creationId xmlns:p14="http://schemas.microsoft.com/office/powerpoint/2010/main" val="908190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Kuharenkoaa\Рабочий стол\original-2-900x400111.JPG"/>
          <p:cNvPicPr>
            <a:picLocks noChangeAspect="1" noChangeArrowheads="1"/>
          </p:cNvPicPr>
          <p:nvPr/>
        </p:nvPicPr>
        <p:blipFill>
          <a:blip r:embed="rId2" cstate="print"/>
          <a:srcRect l="31099" r="34627" b="313"/>
          <a:stretch>
            <a:fillRect/>
          </a:stretch>
        </p:blipFill>
        <p:spPr bwMode="auto">
          <a:xfrm>
            <a:off x="-3150" y="-13997"/>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Заголовок 5"/>
          <p:cNvSpPr>
            <a:spLocks noGrp="1"/>
          </p:cNvSpPr>
          <p:nvPr>
            <p:ph type="title"/>
          </p:nvPr>
        </p:nvSpPr>
        <p:spPr>
          <a:xfrm>
            <a:off x="659839" y="409292"/>
            <a:ext cx="8229600" cy="559056"/>
          </a:xfrm>
          <a:extLst/>
        </p:spPr>
        <p:txBody>
          <a:bodyPr>
            <a:normAutofit fontScale="90000"/>
          </a:bodyPr>
          <a:lstStyle/>
          <a:p>
            <a:pPr algn="ctr">
              <a:defRPr/>
            </a:pPr>
            <a:r>
              <a:rPr lang="ru-RU" sz="25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Зачисление НДФЛ в бюджет Иркутского района</a:t>
            </a:r>
          </a:p>
        </p:txBody>
      </p:sp>
      <p:sp>
        <p:nvSpPr>
          <p:cNvPr id="2" name="Шестиугольник 1"/>
          <p:cNvSpPr/>
          <p:nvPr/>
        </p:nvSpPr>
        <p:spPr>
          <a:xfrm>
            <a:off x="6039298" y="4509120"/>
            <a:ext cx="2376488" cy="1943100"/>
          </a:xfrm>
          <a:prstGeom prst="hexagon">
            <a:avLst/>
          </a:prstGeom>
          <a:solidFill>
            <a:srgbClr val="FBCD8F"/>
          </a:solidFill>
          <a:effectLst>
            <a:glow rad="101600">
              <a:schemeClr val="accent4">
                <a:satMod val="175000"/>
                <a:alpha val="40000"/>
              </a:schemeClr>
            </a:glow>
            <a:outerShdw blurRad="38100" dist="25400" dir="2700000" algn="br" rotWithShape="0">
              <a:srgbClr val="000000">
                <a:alpha val="60000"/>
              </a:srgb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2800" b="1" dirty="0">
                <a:solidFill>
                  <a:schemeClr val="tx1"/>
                </a:solidFill>
              </a:rPr>
              <a:t>Район</a:t>
            </a:r>
          </a:p>
        </p:txBody>
      </p:sp>
      <p:cxnSp>
        <p:nvCxnSpPr>
          <p:cNvPr id="12" name="Прямая со стрелкой 11"/>
          <p:cNvCxnSpPr/>
          <p:nvPr/>
        </p:nvCxnSpPr>
        <p:spPr>
          <a:xfrm>
            <a:off x="3995936" y="3645024"/>
            <a:ext cx="1720974" cy="136855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6151" name="TextBox 12"/>
          <p:cNvSpPr txBox="1">
            <a:spLocks noChangeArrowheads="1"/>
          </p:cNvSpPr>
          <p:nvPr/>
        </p:nvSpPr>
        <p:spPr bwMode="auto">
          <a:xfrm>
            <a:off x="2267744" y="4413412"/>
            <a:ext cx="2879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i="1" dirty="0"/>
              <a:t>В соответствии с бюджетным законодательством РФ</a:t>
            </a:r>
          </a:p>
        </p:txBody>
      </p:sp>
      <p:sp>
        <p:nvSpPr>
          <p:cNvPr id="6152" name="TextBox 13"/>
          <p:cNvSpPr txBox="1">
            <a:spLocks noChangeArrowheads="1"/>
          </p:cNvSpPr>
          <p:nvPr/>
        </p:nvSpPr>
        <p:spPr bwMode="auto">
          <a:xfrm>
            <a:off x="32336" y="6207309"/>
            <a:ext cx="5027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a:t>С сельских поселений: 34,25%</a:t>
            </a:r>
          </a:p>
          <a:p>
            <a:pPr eaLnBrk="1" hangingPunct="1"/>
            <a:r>
              <a:rPr lang="ru-RU" dirty="0"/>
              <a:t>С городских поселений: 31,25%</a:t>
            </a:r>
          </a:p>
        </p:txBody>
      </p:sp>
      <p:sp>
        <p:nvSpPr>
          <p:cNvPr id="6153" name="TextBox 23"/>
          <p:cNvSpPr txBox="1">
            <a:spLocks noChangeArrowheads="1"/>
          </p:cNvSpPr>
          <p:nvPr/>
        </p:nvSpPr>
        <p:spPr bwMode="auto">
          <a:xfrm>
            <a:off x="5423695" y="1496324"/>
            <a:ext cx="31321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i="1" dirty="0"/>
              <a:t>дополнительный норматив отчислений  по НДФЛ</a:t>
            </a:r>
          </a:p>
        </p:txBody>
      </p:sp>
      <p:cxnSp>
        <p:nvCxnSpPr>
          <p:cNvPr id="27" name="Прямая со стрелкой 26"/>
          <p:cNvCxnSpPr/>
          <p:nvPr/>
        </p:nvCxnSpPr>
        <p:spPr>
          <a:xfrm>
            <a:off x="4499992" y="2419654"/>
            <a:ext cx="2088232" cy="180143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041" y="1290835"/>
            <a:ext cx="39909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descr="C:\Users\piskunova\Desktop\Новая папка\Новая папка\101 слайд.jpg"/>
          <p:cNvPicPr>
            <a:picLocks noChangeAspect="1" noChangeArrowheads="1"/>
          </p:cNvPicPr>
          <p:nvPr/>
        </p:nvPicPr>
        <p:blipFill rotWithShape="1">
          <a:blip r:embed="rId4" cstate="print">
            <a:clrChange>
              <a:clrFrom>
                <a:srgbClr val="FFFFFF"/>
              </a:clrFrom>
              <a:clrTo>
                <a:srgbClr val="FFFFFF">
                  <a:alpha val="0"/>
                </a:srgbClr>
              </a:clrTo>
            </a:clrChange>
          </a:blip>
          <a:srcRect l="60915" t="5806" r="26351" b="74767"/>
          <a:stretch/>
        </p:blipFill>
        <p:spPr bwMode="auto">
          <a:xfrm>
            <a:off x="6609977" y="2186767"/>
            <a:ext cx="1235129" cy="1332335"/>
          </a:xfrm>
          <a:prstGeom prst="rect">
            <a:avLst/>
          </a:prstGeom>
          <a:noFill/>
        </p:spPr>
      </p:pic>
      <p:pic>
        <p:nvPicPr>
          <p:cNvPr id="18" name="Picture 2" descr="C:\Users\piskunova\Desktop\Новая папка\Новая папка\101 слайд.jpg"/>
          <p:cNvPicPr>
            <a:picLocks noChangeAspect="1" noChangeArrowheads="1"/>
          </p:cNvPicPr>
          <p:nvPr/>
        </p:nvPicPr>
        <p:blipFill rotWithShape="1">
          <a:blip r:embed="rId4" cstate="print">
            <a:clrChange>
              <a:clrFrom>
                <a:srgbClr val="FFFFFF"/>
              </a:clrFrom>
              <a:clrTo>
                <a:srgbClr val="FFFFFF">
                  <a:alpha val="0"/>
                </a:srgbClr>
              </a:clrTo>
            </a:clrChange>
          </a:blip>
          <a:srcRect l="73132" t="4344" r="11929" b="74767"/>
          <a:stretch/>
        </p:blipFill>
        <p:spPr bwMode="auto">
          <a:xfrm>
            <a:off x="818707" y="4413412"/>
            <a:ext cx="1449037" cy="1432597"/>
          </a:xfrm>
          <a:prstGeom prst="rect">
            <a:avLst/>
          </a:prstGeom>
          <a:noFill/>
        </p:spPr>
      </p:pic>
    </p:spTree>
    <p:extLst>
      <p:ext uri="{BB962C8B-B14F-4D97-AF65-F5344CB8AC3E}">
        <p14:creationId xmlns:p14="http://schemas.microsoft.com/office/powerpoint/2010/main" val="69216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Прямая со стрелкой 21"/>
          <p:cNvCxnSpPr/>
          <p:nvPr/>
        </p:nvCxnSpPr>
        <p:spPr>
          <a:xfrm flipV="1">
            <a:off x="5015887" y="2566216"/>
            <a:ext cx="1692274" cy="165001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Прямая со стрелкой 9"/>
          <p:cNvCxnSpPr/>
          <p:nvPr/>
        </p:nvCxnSpPr>
        <p:spPr>
          <a:xfrm>
            <a:off x="2153757" y="2566216"/>
            <a:ext cx="1844674" cy="16500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Заголовок 1"/>
          <p:cNvSpPr>
            <a:spLocks noGrp="1"/>
          </p:cNvSpPr>
          <p:nvPr>
            <p:ph type="title"/>
          </p:nvPr>
        </p:nvSpPr>
        <p:spPr>
          <a:xfrm>
            <a:off x="539552" y="332656"/>
            <a:ext cx="8229600" cy="792088"/>
          </a:xfrm>
        </p:spPr>
        <p:txBody>
          <a:bodyPr>
            <a:normAutofit fontScale="90000"/>
          </a:bodyPr>
          <a:lstStyle/>
          <a:p>
            <a:pPr algn="ctr"/>
            <a:r>
              <a:rPr lang="ru-RU" sz="4400" b="1" dirty="0">
                <a:ln w="1905"/>
                <a:solidFill>
                  <a:schemeClr val="tx1"/>
                </a:solidFill>
                <a:effectLst>
                  <a:innerShdw blurRad="69850" dist="43180" dir="5400000">
                    <a:srgbClr val="000000">
                      <a:alpha val="65000"/>
                    </a:srgbClr>
                  </a:innerShdw>
                </a:effectLst>
                <a:latin typeface="Times New Roman" pitchFamily="18" charset="0"/>
                <a:cs typeface="Times New Roman" pitchFamily="18" charset="0"/>
              </a:rPr>
              <a:t>Основные понятия</a:t>
            </a:r>
          </a:p>
        </p:txBody>
      </p:sp>
      <p:pic>
        <p:nvPicPr>
          <p:cNvPr id="4098" name="Picture 2" descr="C:\Users\kuharenkoaa\Desktop\Для Зайковой А.В\2018\Бюджет для граждан 2019-2021\рабочий материал\картинки\kisspng-drawing-coloring-book-money-biopharmaceutical-color-pages-5b0da415de5f04.1014665515276206299109.jpg"/>
          <p:cNvPicPr>
            <a:picLocks noChangeAspect="1" noChangeArrowheads="1"/>
          </p:cNvPicPr>
          <p:nvPr/>
        </p:nvPicPr>
        <p:blipFill rotWithShape="1">
          <a:blip r:embed="rId2" cstate="print">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1507" t="16865" r="13095" b="15279"/>
          <a:stretch/>
        </p:blipFill>
        <p:spPr bwMode="auto">
          <a:xfrm>
            <a:off x="3491880" y="4221088"/>
            <a:ext cx="2020186" cy="18181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13314" y="5146082"/>
            <a:ext cx="1224136" cy="338554"/>
          </a:xfrm>
          <a:prstGeom prst="rect">
            <a:avLst/>
          </a:prstGeom>
          <a:noFill/>
        </p:spPr>
        <p:txBody>
          <a:bodyPr wrap="square" rtlCol="0">
            <a:spAutoFit/>
          </a:bodyPr>
          <a:lstStyle/>
          <a:p>
            <a:r>
              <a:rPr lang="ru-RU" sz="1600" dirty="0" smtClean="0"/>
              <a:t>Бюджет</a:t>
            </a:r>
            <a:endParaRPr lang="ru-RU" sz="1600" dirty="0"/>
          </a:p>
        </p:txBody>
      </p:sp>
      <p:sp>
        <p:nvSpPr>
          <p:cNvPr id="5" name="TextBox 4"/>
          <p:cNvSpPr txBox="1"/>
          <p:nvPr/>
        </p:nvSpPr>
        <p:spPr>
          <a:xfrm>
            <a:off x="107502" y="2639627"/>
            <a:ext cx="2232248" cy="769441"/>
          </a:xfrm>
          <a:prstGeom prst="rect">
            <a:avLst/>
          </a:prstGeom>
          <a:noFill/>
        </p:spPr>
        <p:txBody>
          <a:bodyPr wrap="square" rtlCol="0">
            <a:spAutoFit/>
          </a:bodyPr>
          <a:lstStyle/>
          <a:p>
            <a:pPr algn="ctr"/>
            <a:r>
              <a:rPr lang="ru-RU" sz="4400" b="1" i="1" u="sng" dirty="0" smtClean="0">
                <a:latin typeface="Times New Roman" pitchFamily="18" charset="0"/>
                <a:cs typeface="Times New Roman" pitchFamily="18" charset="0"/>
              </a:rPr>
              <a:t>Доходы</a:t>
            </a:r>
            <a:endParaRPr lang="ru-RU" sz="4400" b="1" i="1" u="sng" dirty="0">
              <a:latin typeface="Times New Roman" pitchFamily="18" charset="0"/>
              <a:cs typeface="Times New Roman" pitchFamily="18" charset="0"/>
            </a:endParaRPr>
          </a:p>
        </p:txBody>
      </p:sp>
      <p:sp>
        <p:nvSpPr>
          <p:cNvPr id="7" name="TextBox 6"/>
          <p:cNvSpPr txBox="1"/>
          <p:nvPr/>
        </p:nvSpPr>
        <p:spPr>
          <a:xfrm>
            <a:off x="6809392" y="2530341"/>
            <a:ext cx="2232248" cy="769441"/>
          </a:xfrm>
          <a:prstGeom prst="rect">
            <a:avLst/>
          </a:prstGeom>
          <a:noFill/>
        </p:spPr>
        <p:txBody>
          <a:bodyPr wrap="square" rtlCol="0">
            <a:spAutoFit/>
          </a:bodyPr>
          <a:lstStyle/>
          <a:p>
            <a:pPr algn="ctr"/>
            <a:r>
              <a:rPr lang="ru-RU" sz="4400" b="1" i="1" u="sng" dirty="0" smtClean="0">
                <a:latin typeface="Times New Roman" pitchFamily="18" charset="0"/>
                <a:cs typeface="Times New Roman" pitchFamily="18" charset="0"/>
              </a:rPr>
              <a:t>Расходы</a:t>
            </a:r>
            <a:endParaRPr lang="ru-RU" sz="4400" b="1" i="1" u="sng" dirty="0">
              <a:latin typeface="Times New Roman" pitchFamily="18" charset="0"/>
              <a:cs typeface="Times New Roman" pitchFamily="18" charset="0"/>
            </a:endParaRPr>
          </a:p>
        </p:txBody>
      </p:sp>
      <p:pic>
        <p:nvPicPr>
          <p:cNvPr id="4101" name="Picture 5" descr="C:\Users\kuharenkoaa\Desktop\Для Зайковой А.В\2018\Бюджет для граждан 2019-2021\рабочий материал\картинки\coin-clipart-falling-8.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861689">
            <a:off x="4917794" y="3055901"/>
            <a:ext cx="2135256" cy="213525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kuharenkoaa\Desktop\Для Зайковой А.В\2018\Бюджет для граждан 2019-2021\рабочий материал\картинки\铸造下来丢弃金黄装箱堆的美元-13028779.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10265"/>
          <a:stretch/>
        </p:blipFill>
        <p:spPr bwMode="auto">
          <a:xfrm>
            <a:off x="3108191" y="4725144"/>
            <a:ext cx="2753833" cy="220912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kuharenkoaa\Desktop\Для Зайковой А.В\2018\Бюджет для граждан 2019-2021\рабочий материал\картинки\92254189-falling-coins-money-vector-illustration-flying-gol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810221">
            <a:off x="2367285" y="2901324"/>
            <a:ext cx="2033163" cy="203316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5583" y="3906497"/>
            <a:ext cx="2116087" cy="2031325"/>
          </a:xfrm>
          <a:prstGeom prst="rect">
            <a:avLst/>
          </a:prstGeom>
          <a:noFill/>
        </p:spPr>
        <p:txBody>
          <a:bodyPr wrap="square" rtlCol="0">
            <a:spAutoFit/>
          </a:bodyPr>
          <a:lstStyle/>
          <a:p>
            <a:pPr lvl="0" algn="ctr"/>
            <a:r>
              <a:rPr lang="ru-RU" dirty="0" smtClean="0">
                <a:latin typeface="Times New Roman" pitchFamily="18" charset="0"/>
                <a:cs typeface="Times New Roman" pitchFamily="18" charset="0"/>
              </a:rPr>
              <a:t>это </a:t>
            </a:r>
            <a:r>
              <a:rPr lang="ru-RU" dirty="0">
                <a:latin typeface="Times New Roman" pitchFamily="18" charset="0"/>
                <a:cs typeface="Times New Roman" pitchFamily="18" charset="0"/>
              </a:rPr>
              <a:t>поступление денежных средств в бюджет в соответствии с законодательством Российской Федерации</a:t>
            </a:r>
          </a:p>
        </p:txBody>
      </p:sp>
      <p:sp>
        <p:nvSpPr>
          <p:cNvPr id="17" name="TextBox 16"/>
          <p:cNvSpPr txBox="1"/>
          <p:nvPr/>
        </p:nvSpPr>
        <p:spPr>
          <a:xfrm>
            <a:off x="7020272" y="4260439"/>
            <a:ext cx="2021368" cy="1323439"/>
          </a:xfrm>
          <a:prstGeom prst="rect">
            <a:avLst/>
          </a:prstGeom>
          <a:noFill/>
        </p:spPr>
        <p:txBody>
          <a:bodyPr wrap="square" rtlCol="0">
            <a:spAutoFit/>
          </a:bodyPr>
          <a:lstStyle/>
          <a:p>
            <a:pPr lvl="0" algn="ctr"/>
            <a:r>
              <a:rPr lang="ru-RU" sz="2000" dirty="0" smtClean="0">
                <a:latin typeface="Times New Roman" pitchFamily="18" charset="0"/>
                <a:cs typeface="Times New Roman" pitchFamily="18" charset="0"/>
              </a:rPr>
              <a:t>это  </a:t>
            </a:r>
            <a:r>
              <a:rPr lang="ru-RU" sz="2000" dirty="0">
                <a:latin typeface="Times New Roman" pitchFamily="18" charset="0"/>
                <a:cs typeface="Times New Roman" pitchFamily="18" charset="0"/>
              </a:rPr>
              <a:t>выбытие денежных средств из бюджета</a:t>
            </a:r>
          </a:p>
        </p:txBody>
      </p:sp>
      <p:pic>
        <p:nvPicPr>
          <p:cNvPr id="25" name="Picture 3" descr="C:\Documents and Settings\Kuharenkoaa\Рабочий стол\Для Зайковой А.В\2017\Бюджет для граждан 2018-2020\примеры\картинки\Bankovskie_operacii_1.jpg"/>
          <p:cNvPicPr>
            <a:picLocks noChangeAspect="1" noChangeArrowheads="1"/>
          </p:cNvPicPr>
          <p:nvPr/>
        </p:nvPicPr>
        <p:blipFill>
          <a:blip r:embed="rId7" cstate="print">
            <a:clrChange>
              <a:clrFrom>
                <a:srgbClr val="F6F7F9"/>
              </a:clrFrom>
              <a:clrTo>
                <a:srgbClr val="F6F7F9">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3485" y="1126414"/>
            <a:ext cx="2376069" cy="2051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6" name="Picture 5" descr="C:\Documents and Settings\Kuharenkoaa\Рабочий стол\original-2-900x400111.JPG"/>
          <p:cNvPicPr>
            <a:picLocks noChangeAspect="1" noChangeArrowheads="1"/>
          </p:cNvPicPr>
          <p:nvPr/>
        </p:nvPicPr>
        <p:blipFill>
          <a:blip r:embed="rId8" cstate="print"/>
          <a:srcRect l="31099" r="34627" b="313"/>
          <a:stretch>
            <a:fillRect/>
          </a:stretch>
        </p:blipFill>
        <p:spPr bwMode="auto">
          <a:xfrm>
            <a:off x="-21232" y="0"/>
            <a:ext cx="679888" cy="8465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82542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3645</TotalTime>
  <Words>4294</Words>
  <Application>Microsoft Office PowerPoint</Application>
  <PresentationFormat>Экран (4:3)</PresentationFormat>
  <Paragraphs>842</Paragraphs>
  <Slides>54</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Исполнительная</vt:lpstr>
      <vt:lpstr>Проект бюджета Иркутского районного муниципального образования  на 2020 – 2022 годы</vt:lpstr>
      <vt:lpstr>Уважаемые жители                                            Иркутского районного муниципального образования!</vt:lpstr>
      <vt:lpstr>Иркутское районное муниципальное образование</vt:lpstr>
      <vt:lpstr>Основные направления налоговой  политики Иркутского районного муниципального образования</vt:lpstr>
      <vt:lpstr>Основные направления налоговой  политики Иркутского районного муниципального образования</vt:lpstr>
      <vt:lpstr>Основные направления налоговой  политики Иркутского районного муниципального образования</vt:lpstr>
      <vt:lpstr>Целесообразность замены дотации</vt:lpstr>
      <vt:lpstr>Зачисление НДФЛ в бюджет Иркутского района</vt:lpstr>
      <vt:lpstr>Основные понятия</vt:lpstr>
      <vt:lpstr>Основные характеристики бюджета</vt:lpstr>
      <vt:lpstr>Этапы бюджетного процесса</vt:lpstr>
      <vt:lpstr>Материалы, используемые  для формирования бюджета</vt:lpstr>
      <vt:lpstr>Структура доходов бюджета</vt:lpstr>
      <vt:lpstr>Доходы бюджета</vt:lpstr>
      <vt:lpstr>Основные характеристики бюджета Иркутского районного муниципального образования,  млн. руб.</vt:lpstr>
      <vt:lpstr>Распределение налогов</vt:lpstr>
      <vt:lpstr>Доходы бюджета Иркутского районного муниципального образования на 2020 - 2022 годы, млн.руб.</vt:lpstr>
      <vt:lpstr>Доходы бюджета Иркутского районного муниципального образования за 2020 - 2022 годы, млн.руб.</vt:lpstr>
      <vt:lpstr>Налоговые доходы бюджета  на 2020 - 2022 годы, млн.руб.</vt:lpstr>
      <vt:lpstr>Неналоговые доходы на 2020 - 2022 годы, млн.руб.</vt:lpstr>
      <vt:lpstr>Безвозмездные поступления  на 2020 - 2022 годы, млн.руб.</vt:lpstr>
      <vt:lpstr>Расходы  бюджета</vt:lpstr>
      <vt:lpstr>Функциональная структура расходов, млн. руб.</vt:lpstr>
      <vt:lpstr>Основные направления бюджетной политики Иркутского районного муниципального образования</vt:lpstr>
      <vt:lpstr>Основные направления бюджетной  политики Иркутского районного муниципального образования</vt:lpstr>
      <vt:lpstr>Основные направления бюджетной  политики Иркутского районного муниципального образования</vt:lpstr>
      <vt:lpstr>Функциональная структура расходов  бюджета на 2020 год</vt:lpstr>
      <vt:lpstr>Удельный вес расходов на социальную  сферу в объеме расходов бюджета района, %</vt:lpstr>
      <vt:lpstr>Расходы  бюджета на социальную сферу на 2020-2022 годы,  млн. руб.</vt:lpstr>
      <vt:lpstr>Расходы бюджета района</vt:lpstr>
      <vt:lpstr>Расходы бюджета района на 2020 – 2022 годы, млн. руб.</vt:lpstr>
      <vt:lpstr>Расходы бюджета района на 2020 – 2022 годы, млн. руб.</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Кухаренко Алена Анатольевна</dc:creator>
  <cp:lastModifiedBy>Кухаренко Алена Анатольевна</cp:lastModifiedBy>
  <cp:revision>300</cp:revision>
  <cp:lastPrinted>2019-11-22T06:23:19Z</cp:lastPrinted>
  <dcterms:created xsi:type="dcterms:W3CDTF">2018-11-19T03:37:19Z</dcterms:created>
  <dcterms:modified xsi:type="dcterms:W3CDTF">2019-11-22T06:34:10Z</dcterms:modified>
</cp:coreProperties>
</file>