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9" r:id="rId3"/>
    <p:sldId id="316" r:id="rId4"/>
    <p:sldId id="338" r:id="rId5"/>
    <p:sldId id="305" r:id="rId6"/>
    <p:sldId id="320" r:id="rId7"/>
    <p:sldId id="321" r:id="rId8"/>
    <p:sldId id="322" r:id="rId9"/>
    <p:sldId id="323" r:id="rId10"/>
    <p:sldId id="290" r:id="rId11"/>
    <p:sldId id="324" r:id="rId12"/>
    <p:sldId id="326" r:id="rId13"/>
    <p:sldId id="328" r:id="rId14"/>
    <p:sldId id="317" r:id="rId15"/>
    <p:sldId id="318" r:id="rId16"/>
    <p:sldId id="300" r:id="rId17"/>
    <p:sldId id="287" r:id="rId18"/>
    <p:sldId id="336" r:id="rId19"/>
    <p:sldId id="337" r:id="rId20"/>
    <p:sldId id="301" r:id="rId21"/>
    <p:sldId id="309" r:id="rId22"/>
    <p:sldId id="334" r:id="rId23"/>
    <p:sldId id="335" r:id="rId24"/>
    <p:sldId id="34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AEAEA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4" autoAdjust="0"/>
    <p:restoredTop sz="88269" autoAdjust="0"/>
  </p:normalViewPr>
  <p:slideViewPr>
    <p:cSldViewPr>
      <p:cViewPr>
        <p:scale>
          <a:sx n="80" d="100"/>
          <a:sy n="80" d="100"/>
        </p:scale>
        <p:origin x="-251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uharenkoaa\&#1056;&#1072;&#1073;&#1086;&#1095;&#1080;&#1081;%20&#1089;&#1090;&#1086;&#1083;\&#1044;&#1083;&#1103;%20&#1047;&#1072;&#1081;&#1082;&#1086;&#1074;&#1086;&#1081;%20&#1040;.&#1042;\2017\&#1041;&#1102;&#1076;&#1078;&#1077;&#1090;%20&#1076;&#1083;&#1103;%20&#1075;&#1088;&#1072;&#1078;&#1076;&#1072;&#1085;%202016%20(&#1086;&#1090;&#1095;&#1077;&#1090;%20&#1086;&#1073;%20&#1080;&#1089;&#1087;&#1086;&#1083;&#1085;&#1077;&#1085;&#1080;&#1080;)\&#1090;&#1072;&#1073;&#1083;&#1080;&#1094;&#1099;%20&#1076;&#1083;&#1103;%20&#1074;&#1072;&#1088;&#1080;&#1072;&#1085;&#1090;&#1072;%202&#109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uharenkoaa\&#1056;&#1072;&#1073;&#1086;&#1095;&#1080;&#1081;%20&#1089;&#1090;&#1086;&#1083;\&#1044;&#1083;&#1103;%20&#1047;&#1072;&#1081;&#1082;&#1086;&#1074;&#1086;&#1081;%20&#1040;.&#1042;\2017\&#1041;&#1102;&#1076;&#1078;&#1077;&#1090;%20&#1076;&#1083;&#1103;%20&#1075;&#1088;&#1072;&#1078;&#1076;&#1072;&#1085;%202016%20(&#1086;&#1090;&#1095;&#1077;&#1090;%20&#1086;&#1073;%20&#1080;&#1089;&#1087;&#1086;&#1083;&#1085;&#1077;&#1085;&#1080;&#1080;)\&#1090;&#1072;&#1073;&#1083;&#1080;&#1094;&#1099;%20&#1076;&#1083;&#1103;%20&#1074;&#1072;&#1088;&#1080;&#1072;&#1085;&#1090;&#1072;%202&#109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uharenkoaa\&#1056;&#1072;&#1073;&#1086;&#1095;&#1080;&#1081;%20&#1089;&#1090;&#1086;&#1083;\&#1044;&#1083;&#1103;%20&#1047;&#1072;&#1081;&#1082;&#1086;&#1074;&#1086;&#1081;%20&#1040;.&#1042;\2017\&#1041;&#1102;&#1076;&#1078;&#1077;&#1090;%20&#1076;&#1083;&#1103;%20&#1075;&#1088;&#1072;&#1078;&#1076;&#1072;&#1085;%202016%20(&#1086;&#1090;&#1095;&#1077;&#1090;%20&#1086;&#1073;%20&#1080;&#1089;&#1087;&#1086;&#1083;&#1085;&#1077;&#1085;&#1080;&#1080;)\&#1090;&#1072;&#1073;&#1083;&#1080;&#1094;&#1099;%20&#1076;&#1083;&#1103;%20&#1074;&#1072;&#1088;&#1080;&#1072;&#1085;&#1090;&#1072;%202&#1098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Kuharenkoaa\&#1056;&#1072;&#1073;&#1086;&#1095;&#1080;&#1081;%20&#1089;&#1090;&#1086;&#1083;\&#1044;&#1083;&#1103;%20&#1047;&#1072;&#1081;&#1082;&#1086;&#1074;&#1086;&#1081;%20&#1040;.&#1042;\2017\&#1041;&#1102;&#1076;&#1078;&#1077;&#1090;%20&#1076;&#1083;&#1103;%20&#1075;&#1088;&#1072;&#1078;&#1076;&#1072;&#1085;%202016%20(&#1086;&#1090;&#1095;&#1077;&#1090;%20&#1086;&#1073;%20&#1080;&#1089;&#1087;&#1086;&#1083;&#1085;&#1077;&#1085;&#1080;&#1080;)\&#1089;&#1090;&#1088;&#1091;&#1090;&#1082;&#1090;&#1091;&#1088;&#1072;%20&#1076;&#1086;&#1093;&#1086;&#1076;&#1086;&#1074;%20&#1079;&#1072;%202016%20&#1075;&#1086;&#1076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cap="none" spc="0" baseline="0">
                    <a:ln w="10160">
                      <a:solidFill>
                        <a:srgbClr val="4F81BD"/>
                      </a:solidFill>
                      <a:prstDash val="solid"/>
                    </a:ln>
                    <a:solidFill>
                      <a:prstClr val="black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 неналог безвозм'!$B$9:$F$9</c:f>
              <c:strCache>
                <c:ptCount val="5"/>
                <c:pt idx="0">
                  <c:v>2012 год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'налог неналог безвозм'!$B$10:$F$10</c:f>
              <c:numCache>
                <c:formatCode>#,##0.0</c:formatCode>
                <c:ptCount val="5"/>
                <c:pt idx="0">
                  <c:v>296.26330512999999</c:v>
                </c:pt>
                <c:pt idx="1">
                  <c:v>336.62923521999994</c:v>
                </c:pt>
                <c:pt idx="2">
                  <c:v>271.05981040999995</c:v>
                </c:pt>
                <c:pt idx="3">
                  <c:v>261.53780812999997</c:v>
                </c:pt>
                <c:pt idx="4">
                  <c:v>285.96344910999994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6411136"/>
        <c:axId val="106412672"/>
      </c:barChart>
      <c:catAx>
        <c:axId val="1064111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 algn="ctr">
              <a:defRPr lang="ru-RU" sz="1600" b="0" i="0" u="none" strike="noStrike" kern="1200" cap="none" spc="0" baseline="0">
                <a:ln w="1016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12672"/>
        <c:crosses val="autoZero"/>
        <c:auto val="1"/>
        <c:lblAlgn val="ctr"/>
        <c:lblOffset val="100"/>
        <c:noMultiLvlLbl val="0"/>
      </c:catAx>
      <c:valAx>
        <c:axId val="10641267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06411136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'налог неналог безвозм'!$B$28:$F$28</c:f>
              <c:strCache>
                <c:ptCount val="5"/>
                <c:pt idx="0">
                  <c:v>2012 год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'налог неналог безвозм'!$B$29:$F$29</c:f>
              <c:numCache>
                <c:formatCode>#,##0.0</c:formatCode>
                <c:ptCount val="5"/>
                <c:pt idx="0">
                  <c:v>98.54049676999999</c:v>
                </c:pt>
                <c:pt idx="1">
                  <c:v>76.144717279999981</c:v>
                </c:pt>
                <c:pt idx="2">
                  <c:v>86.529431109999777</c:v>
                </c:pt>
                <c:pt idx="3">
                  <c:v>156.29613622000002</c:v>
                </c:pt>
                <c:pt idx="4">
                  <c:v>132.36630604000041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6466304"/>
        <c:axId val="106484480"/>
      </c:barChart>
      <c:catAx>
        <c:axId val="106466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484480"/>
        <c:crosses val="autoZero"/>
        <c:auto val="1"/>
        <c:lblAlgn val="ctr"/>
        <c:lblOffset val="100"/>
        <c:noMultiLvlLbl val="0"/>
      </c:catAx>
      <c:valAx>
        <c:axId val="10648448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0646630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ru-RU" sz="1600" b="0" i="0" u="none" strike="noStrike" kern="1200" cap="none" spc="0" baseline="0">
          <a:ln w="10160">
            <a:solidFill>
              <a:srgbClr val="4F81BD"/>
            </a:solidFill>
            <a:prstDash val="solid"/>
          </a:ln>
          <a:solidFill>
            <a:prstClr val="black"/>
          </a:solidFill>
          <a:effectLst>
            <a:outerShdw blurRad="38100" dist="32000" dir="5400000" algn="tl">
              <a:srgbClr val="000000">
                <a:alpha val="30000"/>
              </a:srgbClr>
            </a:outerShdw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95968178994971E-2"/>
          <c:y val="6.6904919487078239E-4"/>
          <c:w val="0.96655065146018371"/>
          <c:h val="0.8879035662704144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cap="none" spc="0" baseline="0">
                    <a:ln w="10160">
                      <a:solidFill>
                        <a:srgbClr val="4F81BD"/>
                      </a:solidFill>
                      <a:prstDash val="solid"/>
                    </a:ln>
                    <a:solidFill>
                      <a:prstClr val="black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 неналог безвозм'!$B$46:$F$46</c:f>
              <c:strCache>
                <c:ptCount val="5"/>
                <c:pt idx="0">
                  <c:v>2012 год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'налог неналог безвозм'!$B$47:$F$47</c:f>
              <c:numCache>
                <c:formatCode>#,##0.0</c:formatCode>
                <c:ptCount val="5"/>
                <c:pt idx="0">
                  <c:v>881.19302755000115</c:v>
                </c:pt>
                <c:pt idx="1">
                  <c:v>1374.5341783399974</c:v>
                </c:pt>
                <c:pt idx="2">
                  <c:v>1351.1541671499999</c:v>
                </c:pt>
                <c:pt idx="3">
                  <c:v>1378.8037380899998</c:v>
                </c:pt>
                <c:pt idx="4">
                  <c:v>1820.6347596500002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2763648"/>
        <c:axId val="112765184"/>
      </c:barChart>
      <c:catAx>
        <c:axId val="112763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 algn="ctr">
              <a:defRPr lang="ru-RU" sz="1600" b="0" i="0" u="none" strike="noStrike" kern="1200" cap="none" spc="0" baseline="0">
                <a:ln w="1016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765184"/>
        <c:crosses val="autoZero"/>
        <c:auto val="1"/>
        <c:lblAlgn val="ctr"/>
        <c:lblOffset val="100"/>
        <c:noMultiLvlLbl val="0"/>
      </c:catAx>
      <c:valAx>
        <c:axId val="11276518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12763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30996055445861"/>
          <c:y val="0.13478525411596307"/>
          <c:w val="0.47054707683148261"/>
          <c:h val="0.73332003954051395"/>
        </c:manualLayout>
      </c:layout>
      <c:pieChart>
        <c:varyColors val="1"/>
        <c:ser>
          <c:idx val="0"/>
          <c:order val="0"/>
          <c:explosion val="26"/>
          <c:dPt>
            <c:idx val="0"/>
            <c:bubble3D val="0"/>
            <c:explosion val="27"/>
          </c:dPt>
          <c:dLbls>
            <c:dLbl>
              <c:idx val="0"/>
              <c:layout>
                <c:manualLayout>
                  <c:x val="4.1390752558043913E-2"/>
                  <c:y val="-0.106517537580529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ysClr val="windowText" lastClr="000000"/>
                        </a:solidFill>
                      </a:rPr>
                      <a:t>Налоговые доходы
13%</a:t>
                    </a:r>
                    <a:endParaRPr lang="ru-RU" sz="160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7849849939834928E-2"/>
                  <c:y val="0.1419165217984117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ysClr val="windowText" lastClr="000000"/>
                        </a:solidFill>
                      </a:rPr>
                      <a:t>Неналоговые доходы
6%</a:t>
                    </a:r>
                    <a:endParaRPr lang="ru-RU" sz="160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0701404008490621E-2"/>
                  <c:y val="-5.434534767661084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ysClr val="windowText" lastClr="000000"/>
                        </a:solidFill>
                      </a:rPr>
                      <a:t>Безвозмездные поступления
81%</a:t>
                    </a:r>
                    <a:endParaRPr lang="ru-RU" sz="160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'структура доходов'!$F$8:$F$10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'структура доходов'!$G$8:$G$10</c:f>
              <c:numCache>
                <c:formatCode>0.00</c:formatCode>
                <c:ptCount val="3"/>
                <c:pt idx="0">
                  <c:v>12.772129581318719</c:v>
                </c:pt>
                <c:pt idx="1">
                  <c:v>5.9119430060205334</c:v>
                </c:pt>
                <c:pt idx="2">
                  <c:v>81.315927412660571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8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38689268443893E-2"/>
          <c:y val="4.3453303900210793E-2"/>
          <c:w val="0.59947102651676698"/>
          <c:h val="0.78249176017479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70990552706619E-3"/>
                  <c:y val="-0.33484604770162474"/>
                </c:manualLayout>
              </c:layout>
              <c:tx>
                <c:rich>
                  <a:bodyPr/>
                  <a:lstStyle/>
                  <a:p>
                    <a:r>
                      <a:rPr lang="ru-RU" sz="1600" b="0" i="0" u="none" strike="noStrike" kern="1200" cap="none" spc="0" baseline="0">
                        <a:ln w="10160">
                          <a:solidFill>
                            <a:srgbClr val="4F81BD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1 812.8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8596758170187306"/>
                </c:manualLayout>
              </c:layout>
              <c:tx>
                <c:rich>
                  <a:bodyPr/>
                  <a:lstStyle/>
                  <a:p>
                    <a:r>
                      <a:rPr lang="ru-RU" sz="1600" b="0" i="0" u="none" strike="noStrike" kern="1200" cap="none" spc="0" baseline="0">
                        <a:ln w="10160">
                          <a:solidFill>
                            <a:srgbClr val="4F81BD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2 225,0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0" u="none" strike="noStrike" kern="1200" cap="none" spc="0" baseline="0">
                    <a:ln w="10160">
                      <a:solidFill>
                        <a:srgbClr val="4F81BD"/>
                      </a:solidFill>
                      <a:prstDash val="solid"/>
                    </a:ln>
                    <a:solidFill>
                      <a:prstClr val="black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1812.8</c:v>
                </c:pt>
                <c:pt idx="1">
                  <c:v>2225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расчете на 1 жителя, млн. руб.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283840"/>
        <c:axId val="7285376"/>
      </c:barChart>
      <c:catAx>
        <c:axId val="7283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 algn="ctr">
              <a:defRPr lang="ru-RU" sz="1600" b="0" i="0" u="none" strike="noStrike" kern="1200" cap="none" spc="0" baseline="0">
                <a:ln w="1016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85376"/>
        <c:crosses val="autoZero"/>
        <c:auto val="1"/>
        <c:lblAlgn val="ctr"/>
        <c:lblOffset val="100"/>
        <c:noMultiLvlLbl val="0"/>
      </c:catAx>
      <c:valAx>
        <c:axId val="7285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283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3144100292075644"/>
          <c:y val="0.19815276935041387"/>
          <c:w val="0.36855895153949825"/>
          <c:h val="0.231724252860793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191048487363"/>
          <c:y val="0.12710925196850387"/>
          <c:w val="0.6125549108992957"/>
          <c:h val="0.872890748031497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0.1692832573559884"/>
                  <c:y val="-0.278775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Образование
</a:t>
                    </a:r>
                    <a:r>
                      <a:rPr lang="ru-RU" sz="1400" b="1" dirty="0" smtClean="0"/>
                      <a:t>85,4%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708357507943085"/>
                  <c:y val="0.2406250000000000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Общегосударственные </a:t>
                    </a:r>
                    <a:r>
                      <a:rPr lang="ru-RU" sz="1400" b="1" dirty="0"/>
                      <a:t>вопросы
</a:t>
                    </a:r>
                    <a:r>
                      <a:rPr lang="ru-RU" sz="1400" b="1" dirty="0" smtClean="0"/>
                      <a:t>10,5%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0076453930100843"/>
                  <c:y val="1.924153543307091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Социальная политика
</a:t>
                    </a:r>
                    <a:r>
                      <a:rPr lang="ru-RU" sz="1400" b="1" dirty="0" smtClean="0"/>
                      <a:t>2,5%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9845144356955386E-2"/>
                  <c:y val="-9.7442143727161992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b="1" dirty="0"/>
                      <a:t>Межбюджетные трансферты
</a:t>
                    </a:r>
                    <a:r>
                      <a:rPr lang="ru-RU" sz="1100" b="1" dirty="0" smtClean="0"/>
                      <a:t>1,2%</a:t>
                    </a:r>
                    <a:endParaRPr lang="ru-RU" sz="11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7593493576460861"/>
                  <c:y val="6.249960629921272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Прочие</a:t>
                    </a:r>
                    <a:r>
                      <a:rPr lang="ru-RU" sz="1400" b="1" dirty="0"/>
                      <a:t>
</a:t>
                    </a:r>
                    <a:r>
                      <a:rPr lang="ru-RU" sz="1400" b="1" dirty="0" smtClean="0"/>
                      <a:t>0,3%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Социальная политика</c:v>
                </c:pt>
                <c:pt idx="3">
                  <c:v>Межбюджетные трансферты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85.429368046735888</c:v>
                </c:pt>
                <c:pt idx="1">
                  <c:v>10.487613611679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181369277992791E-2"/>
          <c:y val="3.9511267988053336E-2"/>
          <c:w val="0.51336447350860803"/>
          <c:h val="0.748563670920445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расходов на социальную сферу в общем объеме расходов бюджета района, %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8.2827639129854524E-2"/>
                  <c:y val="-0.329676441306906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055429511989111"/>
          <c:y val="0.22986469363743359"/>
          <c:w val="0.35989768228124125"/>
          <c:h val="0.35974341569372775"/>
        </c:manualLayout>
      </c:layout>
      <c:overlay val="0"/>
      <c:txPr>
        <a:bodyPr/>
        <a:lstStyle/>
        <a:p>
          <a:pPr>
            <a:defRPr lang="ru-RU" sz="1000" b="1" i="0" u="none" strike="noStrike" kern="1200" baseline="0">
              <a:solidFill>
                <a:srgbClr val="4D4D4D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99564253497492E-2"/>
          <c:y val="4.0492805578852396E-2"/>
          <c:w val="0.58744693321101848"/>
          <c:h val="0.8860549043639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8977015009046265E-2"/>
                  <c:y val="-0.299576226465410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023622047244091E-2"/>
                  <c:y val="-2.60075425347972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99492903192922"/>
          <c:y val="0.26729666775182487"/>
          <c:w val="0.36700507096807139"/>
          <c:h val="0.46444832347337078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0.14167</cdr:x>
      <cdr:y>0.03896</cdr:y>
    </cdr:from>
    <cdr:to>
      <cdr:x>0.84167</cdr:x>
      <cdr:y>0.17803</cdr:y>
    </cdr:to>
    <cdr:sp macro="" textlink="">
      <cdr:nvSpPr>
        <cdr:cNvPr id="3" name="Rectangle 2"/>
        <cdr:cNvSpPr>
          <a:spLocks xmlns:a="http://schemas.openxmlformats.org/drawingml/2006/main" noGrp="1" noChangeArrowheads="1"/>
        </cdr:cNvSpPr>
      </cdr:nvSpPr>
      <cdr:spPr bwMode="white">
        <a:xfrm xmlns:a="http://schemas.openxmlformats.org/drawingml/2006/main">
          <a:off x="1295400" y="228600"/>
          <a:ext cx="6400800" cy="815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l" rtl="0" eaLnBrk="1" fontAlgn="base" hangingPunct="1">
            <a:spcBef>
              <a:spcPct val="0"/>
            </a:spcBef>
            <a:spcAft>
              <a:spcPct val="0"/>
            </a:spcAft>
            <a:defRPr sz="3600">
              <a:solidFill>
                <a:schemeClr val="tx2"/>
              </a:solidFill>
              <a:latin typeface="+mj-lt"/>
              <a:ea typeface="+mj-ea"/>
              <a:cs typeface="+mj-cs"/>
            </a:defRPr>
          </a:lvl1pPr>
          <a:lvl2pPr algn="l" rtl="0" eaLnBrk="1" fontAlgn="base" hangingPunct="1">
            <a:spcBef>
              <a:spcPct val="0"/>
            </a:spcBef>
            <a:spcAft>
              <a:spcPct val="0"/>
            </a:spcAft>
            <a:defRPr sz="3600">
              <a:solidFill>
                <a:schemeClr val="tx2"/>
              </a:solidFill>
              <a:latin typeface="Arial" charset="0"/>
            </a:defRPr>
          </a:lvl2pPr>
          <a:lvl3pPr algn="l" rtl="0" eaLnBrk="1" fontAlgn="base" hangingPunct="1">
            <a:spcBef>
              <a:spcPct val="0"/>
            </a:spcBef>
            <a:spcAft>
              <a:spcPct val="0"/>
            </a:spcAft>
            <a:defRPr sz="3600">
              <a:solidFill>
                <a:schemeClr val="tx2"/>
              </a:solidFill>
              <a:latin typeface="Arial" charset="0"/>
            </a:defRPr>
          </a:lvl3pPr>
          <a:lvl4pPr algn="l" rtl="0" eaLnBrk="1" fontAlgn="base" hangingPunct="1">
            <a:spcBef>
              <a:spcPct val="0"/>
            </a:spcBef>
            <a:spcAft>
              <a:spcPct val="0"/>
            </a:spcAft>
            <a:defRPr sz="3600">
              <a:solidFill>
                <a:schemeClr val="tx2"/>
              </a:solidFill>
              <a:latin typeface="Arial" charset="0"/>
            </a:defRPr>
          </a:lvl4pPr>
          <a:lvl5pPr algn="l" rtl="0" eaLnBrk="1" fontAlgn="base" hangingPunct="1">
            <a:spcBef>
              <a:spcPct val="0"/>
            </a:spcBef>
            <a:spcAft>
              <a:spcPct val="0"/>
            </a:spcAft>
            <a:defRPr sz="3600">
              <a:solidFill>
                <a:schemeClr val="tx2"/>
              </a:solidFill>
              <a:latin typeface="Arial" charset="0"/>
            </a:defRPr>
          </a:lvl5pPr>
          <a:lvl6pPr marL="457200" algn="l" rtl="0" eaLnBrk="1" fontAlgn="base" hangingPunct="1">
            <a:spcBef>
              <a:spcPct val="0"/>
            </a:spcBef>
            <a:spcAft>
              <a:spcPct val="0"/>
            </a:spcAft>
            <a:defRPr sz="3600">
              <a:solidFill>
                <a:schemeClr val="tx2"/>
              </a:solidFill>
              <a:latin typeface="Arial" charset="0"/>
            </a:defRPr>
          </a:lvl6pPr>
          <a:lvl7pPr marL="914400" algn="l" rtl="0" eaLnBrk="1" fontAlgn="base" hangingPunct="1">
            <a:spcBef>
              <a:spcPct val="0"/>
            </a:spcBef>
            <a:spcAft>
              <a:spcPct val="0"/>
            </a:spcAft>
            <a:defRPr sz="3600">
              <a:solidFill>
                <a:schemeClr val="tx2"/>
              </a:solidFill>
              <a:latin typeface="Arial" charset="0"/>
            </a:defRPr>
          </a:lvl7pPr>
          <a:lvl8pPr marL="1371600" algn="l" rtl="0" eaLnBrk="1" fontAlgn="base" hangingPunct="1">
            <a:spcBef>
              <a:spcPct val="0"/>
            </a:spcBef>
            <a:spcAft>
              <a:spcPct val="0"/>
            </a:spcAft>
            <a:defRPr sz="3600">
              <a:solidFill>
                <a:schemeClr val="tx2"/>
              </a:solidFill>
              <a:latin typeface="Arial" charset="0"/>
            </a:defRPr>
          </a:lvl8pPr>
          <a:lvl9pPr marL="1828800" algn="l" rtl="0" eaLnBrk="1" fontAlgn="base" hangingPunct="1">
            <a:spcBef>
              <a:spcPct val="0"/>
            </a:spcBef>
            <a:spcAft>
              <a:spcPct val="0"/>
            </a:spcAft>
            <a:defRPr sz="3600">
              <a:solidFill>
                <a:schemeClr val="tx2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en-US" sz="2000" b="1" kern="1200" cap="all" dirty="0">
            <a:ln w="9000" cmpd="sng">
              <a:solidFill>
                <a:schemeClr val="accent1"/>
              </a:solidFill>
              <a:prstDash val="solid"/>
            </a:ln>
            <a:solidFill>
              <a:schemeClr val="accent1"/>
            </a:solidFill>
            <a:effectLst>
              <a:reflection blurRad="12700" stA="28000" endPos="45000" dist="1000" dir="5400000" sy="-100000" algn="bl" rotWithShape="0"/>
            </a:effectLst>
            <a:latin typeface="Arial" charset="0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0.40496</cdr:x>
      <cdr:y>0.43478</cdr:y>
    </cdr:from>
    <cdr:to>
      <cdr:x>0.59794</cdr:x>
      <cdr:y>0.53624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528392" y="2160240"/>
          <a:ext cx="1681429" cy="50407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accent1"/>
              </a:solidFill>
            </a:rPr>
            <a:t>1,9</a:t>
          </a:r>
          <a:endParaRPr lang="ru-RU" sz="20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0.10526</cdr:x>
      <cdr:y>0.47826</cdr:y>
    </cdr:from>
    <cdr:to>
      <cdr:x>0.29825</cdr:x>
      <cdr:y>0.56522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917127" y="2376260"/>
          <a:ext cx="1681516" cy="43205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1"/>
              </a:solidFill>
            </a:rPr>
            <a:t>1,6</a:t>
          </a:r>
          <a:endParaRPr lang="ru-RU" sz="18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0.32456</cdr:x>
      <cdr:y>0.49275</cdr:y>
    </cdr:from>
    <cdr:to>
      <cdr:x>0.38596</cdr:x>
      <cdr:y>0.49275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664284" y="2448254"/>
          <a:ext cx="504068" cy="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0.29825</cdr:x>
      <cdr:y>0.37681</cdr:y>
    </cdr:from>
    <cdr:to>
      <cdr:x>0.40964</cdr:x>
      <cdr:y>0.46377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48272" y="1872208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118,8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2390-762C-4523-B5EE-033CDF812285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A1C6B-39AB-46AE-9ABF-D9DC6E668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7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00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7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28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7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6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9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A1C6B-39AB-46AE-9ABF-D9DC6E6689A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0191" r="14465" b="910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447800"/>
            <a:ext cx="6019800" cy="101282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28800" y="6334125"/>
            <a:ext cx="70866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69088"/>
            <a:ext cx="2133600" cy="169862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6225"/>
            <a:ext cx="2895600" cy="1968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654800"/>
            <a:ext cx="2133600" cy="152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536A4298-304C-4349-9EEF-5D6A59331F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457200" y="1447800"/>
            <a:ext cx="16002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Verdana" pitchFamily="34" charset="0"/>
              </a:rPr>
              <a:t>Company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4C63-D60D-49AB-B63D-643CA2E25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8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27025"/>
            <a:ext cx="2114550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7025"/>
            <a:ext cx="6191250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844AB-D92B-4599-9B38-84A04B082A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5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27025"/>
            <a:ext cx="6096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7432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671A14B-990E-4089-B690-68BF63559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7AA22-4503-4017-9E1D-22206C078C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7AC06-367A-4C82-8370-C58937D31B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CE945-ABBA-4FAC-922D-501DB2501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8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48F66-E101-4F2E-9BF1-CA0CDCF8E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249D3-1A8E-477B-AFA4-0C04AA0F6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0CDB7-E28E-4269-8D16-1500E8BF0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2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3E775-7D71-4812-8184-1A80CB30A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8F7B9-CD7A-4B05-8FCA-279B5F0C4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3132138" y="2852738"/>
          <a:ext cx="6011862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Image" r:id="rId15" imgW="7606349" imgH="5066667" progId="">
                  <p:embed/>
                </p:oleObj>
              </mc:Choice>
              <mc:Fallback>
                <p:oleObj name="Image" r:id="rId15" imgW="7606349" imgH="5066667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852738"/>
                        <a:ext cx="6011862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D4D4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3" name="Picture 19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9" t="20317" r="14571" b="66397"/>
          <a:stretch/>
        </p:blipFill>
        <p:spPr bwMode="auto">
          <a:xfrm>
            <a:off x="0" y="-1"/>
            <a:ext cx="9144000" cy="128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514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74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796DBEC9-55DB-478B-8CD9-A145A79A7B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819400" y="327025"/>
            <a:ext cx="6096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white">
          <a:xfrm>
            <a:off x="-180975" y="9620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Company 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1452740"/>
            <a:ext cx="6674394" cy="1012825"/>
          </a:xfrm>
        </p:spPr>
        <p:txBody>
          <a:bodyPr/>
          <a:lstStyle/>
          <a:p>
            <a:pPr algn="ctr"/>
            <a:r>
              <a:rPr lang="ru-RU" sz="1800" b="1" i="0" dirty="0" smtClean="0">
                <a:ln w="900" cmpd="sng">
                  <a:solidFill>
                    <a:schemeClr val="accent1"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Отчет об исполнении бюджета Иркутского районного муниципального </a:t>
            </a:r>
            <a:br>
              <a:rPr lang="ru-RU" sz="1800" b="1" i="0" dirty="0" smtClean="0">
                <a:ln w="900" cmpd="sng">
                  <a:solidFill>
                    <a:schemeClr val="accent1"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800" b="1" i="0" dirty="0" smtClean="0">
                <a:ln w="900" cmpd="sng">
                  <a:solidFill>
                    <a:schemeClr val="accent1"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образования за 2016 год</a:t>
            </a:r>
            <a:endParaRPr lang="en-US" sz="1800" b="1" i="0" dirty="0">
              <a:ln w="900" cmpd="sng">
                <a:solidFill>
                  <a:schemeClr val="accent1">
                    <a:alpha val="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8786" y="3212976"/>
            <a:ext cx="4839280" cy="1565936"/>
          </a:xfrm>
        </p:spPr>
        <p:txBody>
          <a:bodyPr/>
          <a:lstStyle/>
          <a:p>
            <a:pPr algn="l"/>
            <a:r>
              <a:rPr lang="ru-RU" sz="1400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  <a:ea typeface="+mj-ea"/>
                <a:cs typeface="+mj-cs"/>
              </a:rPr>
              <a:t>К проекту решения Думы Иркутского районного муниципального образования «Об утверждении отчета об исполнении бюджета Иркутского районного муниципального образования за 2016 год»</a:t>
            </a:r>
            <a:endParaRPr lang="en-US" sz="1400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36815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957823764"/>
              </p:ext>
            </p:extLst>
          </p:nvPr>
        </p:nvGraphicFramePr>
        <p:xfrm>
          <a:off x="76200" y="1844824"/>
          <a:ext cx="8633073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2339752" y="116632"/>
            <a:ext cx="6629400" cy="944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Доходы бюджета района </a:t>
            </a:r>
            <a:endParaRPr lang="en-US" sz="2000" b="1" dirty="0" smtClean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 bwMode="gray">
          <a:xfrm>
            <a:off x="1331640" y="1340768"/>
            <a:ext cx="6629400" cy="94456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eaLnBrk="1" latinLnBrk="0" hangingPunct="1">
              <a:buNone/>
              <a:defRPr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ru-RU" dirty="0"/>
              <a:t>Структура доходов бюджета района </a:t>
            </a:r>
            <a:br>
              <a:rPr lang="ru-RU" dirty="0"/>
            </a:br>
            <a:r>
              <a:rPr lang="ru-RU" dirty="0"/>
              <a:t>за 2016 год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732240" cy="563563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Исполнение налоговых доходов районного бюджета за 2016 год, млн. руб.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53959"/>
              </p:ext>
            </p:extLst>
          </p:nvPr>
        </p:nvGraphicFramePr>
        <p:xfrm>
          <a:off x="179514" y="1340769"/>
          <a:ext cx="8784974" cy="498491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32246"/>
                <a:gridCol w="1080120"/>
                <a:gridCol w="1296144"/>
                <a:gridCol w="1440160"/>
                <a:gridCol w="1368152"/>
                <a:gridCol w="1368152"/>
              </a:tblGrid>
              <a:tr h="12504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2016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 на 01.01.2017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исполнения,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в налоговых доходах,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в доходах бюджета всего, %</a:t>
                      </a:r>
                    </a:p>
                  </a:txBody>
                  <a:tcPr marL="9525" marR="9525" marT="9525" marB="0" anchor="ctr"/>
                </a:tc>
              </a:tr>
              <a:tr h="83776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 доходы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9525" marR="9525" marT="9525" marB="0" anchor="ctr"/>
                </a:tc>
              </a:tr>
              <a:tr h="15841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</a:tr>
              <a:tr h="1312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Единый сельскохозяйственный налог, Единый налог на вмененный доход, Патент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8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27025"/>
            <a:ext cx="6588224" cy="563563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Исполнение неналоговых доходов районного бюджета за 2016 год, млн. руб.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21531"/>
              </p:ext>
            </p:extLst>
          </p:nvPr>
        </p:nvGraphicFramePr>
        <p:xfrm>
          <a:off x="179514" y="1336573"/>
          <a:ext cx="8783999" cy="518877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31999"/>
                <a:gridCol w="1008359"/>
                <a:gridCol w="1223641"/>
                <a:gridCol w="1368647"/>
                <a:gridCol w="1583353"/>
                <a:gridCol w="1368000"/>
              </a:tblGrid>
              <a:tr h="14865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2016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 на 01.01.2017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исполнения,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в неналоговых доходах,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в доходах бюджета всего, %</a:t>
                      </a:r>
                    </a:p>
                  </a:txBody>
                  <a:tcPr marL="9525" marR="9525" marT="9525" marB="0" anchor="ctr"/>
                </a:tc>
              </a:tr>
              <a:tr h="7033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земельных участков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</a:tr>
              <a:tr h="7851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оказания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платных услуг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</a:tr>
              <a:tr h="7379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аренды имущества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</a:tr>
              <a:tr h="7379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аренды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земли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</a:tr>
              <a:tr h="7379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1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27025"/>
            <a:ext cx="6588224" cy="563563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Исполнение безвозмездных поступлений районного бюджета за 2016 год, млн. руб.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1520" y="4653136"/>
            <a:ext cx="8535322" cy="1872208"/>
          </a:xfrm>
        </p:spPr>
        <p:txBody>
          <a:bodyPr/>
          <a:lstStyle/>
          <a:p>
            <a:pPr marL="0" indent="382588" algn="just">
              <a:buNone/>
            </a:pPr>
            <a:r>
              <a:rPr lang="ru-RU" sz="1800" dirty="0" smtClean="0"/>
              <a:t>Иркутское районное муниципальное образование в 2016 году заняло призовое место в соответствии с рейтингом муниципальных районов (городских округов) Иркутской области по качеству управления бюджетным процессом за 2015 год. Сумма поощрения составила 6 млн. руб.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352928" cy="792088"/>
          </a:xfrm>
        </p:spPr>
        <p:txBody>
          <a:bodyPr/>
          <a:lstStyle/>
          <a:p>
            <a:pPr marL="0" indent="382588" algn="ctr">
              <a:buNone/>
            </a:pPr>
            <a:r>
              <a:rPr lang="ru-RU" sz="1800" dirty="0" smtClean="0"/>
              <a:t>Безвозмездные поступления в общем объеме доходов районного бюджета за 2016 год составляют 81,3%.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2060848"/>
          <a:ext cx="8532479" cy="24482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62961"/>
                <a:gridCol w="1285884"/>
                <a:gridCol w="1285884"/>
                <a:gridCol w="1428760"/>
                <a:gridCol w="1643074"/>
                <a:gridCol w="1425916"/>
              </a:tblGrid>
              <a:tr h="13874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2016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 на 01.01.2017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исполнения,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в безвозмездных поступлениях,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Удельный вес в доходах бюджета всего, %</a:t>
                      </a:r>
                    </a:p>
                  </a:txBody>
                  <a:tcPr marL="9525" marR="9525" marT="9525" marB="0" anchor="ctr"/>
                </a:tc>
              </a:tr>
              <a:tr h="3536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Дотации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9,9</a:t>
                      </a:r>
                    </a:p>
                  </a:txBody>
                  <a:tcPr marL="9525" marR="9525" marT="9525" marB="0" anchor="ctr"/>
                </a:tc>
              </a:tr>
              <a:tr h="3536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517,5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23,1</a:t>
                      </a:r>
                    </a:p>
                  </a:txBody>
                  <a:tcPr marL="9525" marR="9525" marT="9525" marB="0" anchor="ctr"/>
                </a:tc>
              </a:tr>
              <a:tr h="3536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1 073,3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1 073,3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4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096000" cy="563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</a:t>
            </a:r>
            <a:endParaRPr lang="ru-RU" sz="20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46597885"/>
              </p:ext>
            </p:extLst>
          </p:nvPr>
        </p:nvGraphicFramePr>
        <p:xfrm>
          <a:off x="827584" y="2152561"/>
          <a:ext cx="77048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1340767"/>
            <a:ext cx="612068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объема расходов на одного жителя за 2015 - 2016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4992545"/>
            <a:ext cx="2808312" cy="12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588" lvl="0" indent="381000" algn="just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 sz="1600">
                <a:solidFill>
                  <a:schemeClr val="accent1"/>
                </a:solidFill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latin typeface="+mj-lt"/>
              </a:defRPr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400">
                <a:latin typeface="+mj-lt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2000">
                <a:latin typeface="+mj-lt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2000"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9pPr>
          </a:lstStyle>
          <a:p>
            <a:pPr indent="0">
              <a:buNone/>
            </a:pPr>
            <a:r>
              <a:rPr lang="ru-RU" sz="1200" b="1" dirty="0"/>
              <a:t>Численность жителей, чел:</a:t>
            </a:r>
          </a:p>
          <a:p>
            <a:endParaRPr lang="ru-RU" sz="1200" b="1" dirty="0"/>
          </a:p>
          <a:p>
            <a:pPr indent="0">
              <a:buNone/>
            </a:pPr>
            <a:r>
              <a:rPr lang="ru-RU" sz="1200" b="1" dirty="0"/>
              <a:t>на 01.01.2015 – 107 010 </a:t>
            </a:r>
          </a:p>
          <a:p>
            <a:endParaRPr lang="ru-RU" sz="1200" b="1" dirty="0"/>
          </a:p>
          <a:p>
            <a:pPr indent="0">
              <a:buNone/>
            </a:pPr>
            <a:r>
              <a:rPr lang="ru-RU" sz="1200" b="1" dirty="0"/>
              <a:t>на 01.01.2016 – 112 111 </a:t>
            </a:r>
          </a:p>
        </p:txBody>
      </p:sp>
    </p:spTree>
    <p:extLst>
      <p:ext uri="{BB962C8B-B14F-4D97-AF65-F5344CB8AC3E}">
        <p14:creationId xmlns:p14="http://schemas.microsoft.com/office/powerpoint/2010/main" val="32317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Исполнение </a:t>
            </a:r>
            <a:r>
              <a:rPr lang="ru-RU" sz="2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бюджета по расходам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51791"/>
              </p:ext>
            </p:extLst>
          </p:nvPr>
        </p:nvGraphicFramePr>
        <p:xfrm>
          <a:off x="647563" y="3068960"/>
          <a:ext cx="7848873" cy="201622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16291"/>
                <a:gridCol w="2616291"/>
                <a:gridCol w="2616291"/>
              </a:tblGrid>
              <a:tr h="10321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План,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млн. руб.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Факт,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млн. руб.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исполнения, %</a:t>
                      </a:r>
                      <a:endParaRPr lang="ru-RU" dirty="0"/>
                    </a:p>
                  </a:txBody>
                  <a:tcPr anchor="ctr"/>
                </a:tc>
              </a:tr>
              <a:tr h="9841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2 307,6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2 225,0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96,4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1556792"/>
            <a:ext cx="676875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отчета об исполнении бюджета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расходам за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2016 год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49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32656"/>
            <a:ext cx="6096000" cy="563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</a:t>
            </a:r>
            <a:r>
              <a:rPr lang="ru-RU" sz="24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расходов </a:t>
            </a:r>
            <a:r>
              <a:rPr lang="ru-RU" sz="24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бюджета </a:t>
            </a:r>
            <a:endParaRPr lang="ru-RU" sz="24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06972394"/>
              </p:ext>
            </p:extLst>
          </p:nvPr>
        </p:nvGraphicFramePr>
        <p:xfrm>
          <a:off x="1066800" y="1238250"/>
          <a:ext cx="7239000" cy="5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0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0934" y="260648"/>
            <a:ext cx="6096000" cy="685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на социальную сферу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312278"/>
              </p:ext>
            </p:extLst>
          </p:nvPr>
        </p:nvGraphicFramePr>
        <p:xfrm>
          <a:off x="4615053" y="1550092"/>
          <a:ext cx="4495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2495"/>
              </p:ext>
            </p:extLst>
          </p:nvPr>
        </p:nvGraphicFramePr>
        <p:xfrm>
          <a:off x="395535" y="4005064"/>
          <a:ext cx="8291265" cy="25638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63755"/>
                <a:gridCol w="2763755"/>
                <a:gridCol w="2763755"/>
              </a:tblGrid>
              <a:tr h="50405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2015 год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 год</a:t>
                      </a:r>
                      <a:endParaRPr lang="ru-RU" sz="1800" dirty="0"/>
                    </a:p>
                  </a:txBody>
                  <a:tcPr anchor="ctr"/>
                </a:tc>
              </a:tr>
              <a:tr h="47565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515,15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1 908,8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446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и кинематография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6,52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41,30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46,6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756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1 562,97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961,5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2293" y="3589708"/>
            <a:ext cx="5285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Расходы на социальную сферу, 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1011001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Удельный вес расходов на социальную сферу в общем объеме расходов бюджета района, %</a:t>
            </a:r>
          </a:p>
          <a:p>
            <a:endParaRPr lang="ru-RU" sz="12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54753700"/>
              </p:ext>
            </p:extLst>
          </p:nvPr>
        </p:nvGraphicFramePr>
        <p:xfrm>
          <a:off x="171450" y="1363455"/>
          <a:ext cx="3924300" cy="230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3236594"/>
            <a:ext cx="103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2015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236594"/>
            <a:ext cx="103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2016 год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7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3149"/>
            <a:ext cx="6096000" cy="563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Реализация мероприятий </a:t>
            </a:r>
            <a:r>
              <a:rPr lang="ru-RU" sz="2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2016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011578"/>
              </p:ext>
            </p:extLst>
          </p:nvPr>
        </p:nvGraphicFramePr>
        <p:xfrm>
          <a:off x="467544" y="2100934"/>
          <a:ext cx="8136904" cy="44593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08712"/>
                <a:gridCol w="1728192"/>
              </a:tblGrid>
              <a:tr h="6753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 Наименование мероприятий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Сумма, </a:t>
                      </a:r>
                      <a:br>
                        <a:rPr lang="ru-RU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</a:br>
                      <a:r>
                        <a:rPr lang="ru-RU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млн. руб.</a:t>
                      </a:r>
                      <a:endParaRPr lang="ru-RU" sz="18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1750" dist="25400" dir="5400000" algn="tl" rotWithShape="0">
                            <a:srgbClr val="000000">
                              <a:alpha val="25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</a:tr>
              <a:tr h="58068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Выкуп  детского сада в с. Хомутово 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173,0</a:t>
                      </a: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Выкуп  детского сада в с. </a:t>
                      </a:r>
                      <a:r>
                        <a:rPr lang="ru-RU" sz="1600" b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Максимовщина</a:t>
                      </a:r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123,0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Выкуп  детского сада в п. Березовый 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177,8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Ремонт и содержание районных автомобильных дорог 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7,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Обеспечение деятельности учреждений в сфере образования и культуры 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1 254,0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</a:tr>
              <a:tr h="755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Расходы на проведение Всероссийской сельскохозяйственной переписи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2,7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4480" y="1076543"/>
            <a:ext cx="742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В 2016 году профинансированы следующие основные мероприятия, </a:t>
            </a:r>
            <a:r>
              <a:rPr lang="ru-RU" sz="2400" dirty="0"/>
              <a:t>млн. руб.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56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93416"/>
              </p:ext>
            </p:extLst>
          </p:nvPr>
        </p:nvGraphicFramePr>
        <p:xfrm>
          <a:off x="467544" y="1340768"/>
          <a:ext cx="8136904" cy="47525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08712"/>
                <a:gridCol w="1728192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 Наименование мероприятий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Сумма, </a:t>
                      </a:r>
                      <a:br>
                        <a:rPr lang="ru-RU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</a:br>
                      <a:r>
                        <a:rPr lang="ru-RU" sz="1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млн. руб.</a:t>
                      </a:r>
                      <a:endParaRPr lang="ru-RU" sz="1800" b="1" kern="12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1750" dist="25400" dir="5400000" algn="tl" rotWithShape="0">
                            <a:srgbClr val="000000">
                              <a:alpha val="25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/>
                </a:tc>
              </a:tr>
              <a:tr h="58405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Приобретение жилья детям-сиротам 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3,3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Содержание учреждений дополнительного образования детей в сфере физической культуры и спорта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Расходы на предоставление гражданам субсидий на оплату жилых помещений и коммунальных услуг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21,4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Мероприятия по капитальному ремонту котельного и котельно-вспомогательного оборудования в п. Малая Топка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Социальные выплаты молодым семьям на приобретение жилья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  <a:endParaRPr lang="ru-RU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27" y="1772816"/>
            <a:ext cx="856895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	Отчет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исполнении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бюджета входит в состав         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бюджетной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отчетности и содержит данные об  исполнении бюджета по доходам, расходам и источникам финансирования дефицита бюджета в соответствии с бюджетной классификацией 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947" y="4437112"/>
            <a:ext cx="8460432" cy="1713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	Годовой отчет об исполнении бюджета подлежит утверждению муниципальным правовым актом представительного органа муниципального образования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5656" y="1174899"/>
            <a:ext cx="6096000" cy="461665"/>
          </a:xfrm>
          <a:noFill/>
          <a:ex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Бюджетная 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val="32175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8816" y="1238250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профицит бюджета </a:t>
            </a:r>
            <a:b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Иркутского района за 2016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3383422"/>
            <a:ext cx="74733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Муниципальный долг Иркутского районного муниципального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1336" y="2640679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13,9 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9688" y="4796281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cap="all" dirty="0">
              <a:ln w="9000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2818" y="5928555"/>
            <a:ext cx="2526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0,0 млн. руб.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500" y="5530405"/>
            <a:ext cx="3556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Факт на 01.01.2016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186383" y="5528445"/>
            <a:ext cx="3579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Факт на 01.01.2017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32754" y="5951384"/>
            <a:ext cx="2215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4,1 млн. руб.</a:t>
            </a:r>
            <a:endParaRPr lang="ru-RU" dirty="0"/>
          </a:p>
        </p:txBody>
      </p:sp>
      <p:pic>
        <p:nvPicPr>
          <p:cNvPr id="2050" name="Picture 2" descr="https://st2.cannypic.com/thumbs/19/193821_352_canny_p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8290">
            <a:off x="2738038" y="4625728"/>
            <a:ext cx="946597" cy="9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erfection-inside.ru/wp-content/uploads/2016/01/icon_arrow_min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5938" y="2095283"/>
            <a:ext cx="545396" cy="54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t2.cannypic.com/thumbs/19/193821_352_canny_p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796" flipH="1">
            <a:off x="5059787" y="4692316"/>
            <a:ext cx="1021279" cy="9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555776" y="327025"/>
            <a:ext cx="6096000" cy="563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Исполнение бюджета по источникам</a:t>
            </a:r>
            <a:endParaRPr lang="ru-RU" sz="20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4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достигнутые результаты</a:t>
            </a:r>
            <a:endParaRPr lang="ru-RU" sz="20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3000372"/>
            <a:ext cx="8572560" cy="3500462"/>
          </a:xfrm>
        </p:spPr>
        <p:txBody>
          <a:bodyPr/>
          <a:lstStyle/>
          <a:p>
            <a:pPr marL="0" indent="0" algn="ctr">
              <a:buNone/>
            </a:pPr>
            <a:endParaRPr lang="ru-RU" sz="700" dirty="0"/>
          </a:p>
          <a:p>
            <a:pPr fontAlgn="auto"/>
            <a:r>
              <a:rPr lang="ru-RU" sz="1600" dirty="0" smtClean="0"/>
              <a:t>На повышение заработной платы работникам сферы образования направлено 98,7 млн. рублей;</a:t>
            </a:r>
          </a:p>
          <a:p>
            <a:pPr fontAlgn="auto"/>
            <a:r>
              <a:rPr lang="ru-RU" sz="1600" dirty="0" smtClean="0"/>
              <a:t>Получено от министерства образования Иркутской области 7 школьных автобусов для обеспечения подвоза обучающихся в образовательные организации;</a:t>
            </a:r>
          </a:p>
          <a:p>
            <a:pPr fontAlgn="auto"/>
            <a:r>
              <a:rPr lang="ru-RU" sz="1600" dirty="0" smtClean="0"/>
              <a:t>Приобретено оборудование для установки системы видеонаблюдения во все образовательные организации района;</a:t>
            </a:r>
          </a:p>
          <a:p>
            <a:pPr fontAlgn="auto"/>
            <a:r>
              <a:rPr lang="ru-RU" sz="1600" dirty="0" smtClean="0"/>
              <a:t>Оснащены медицинским оборудованием 38 образовательных организаций;</a:t>
            </a:r>
          </a:p>
          <a:p>
            <a:pPr algn="just"/>
            <a:r>
              <a:rPr lang="ru-RU" sz="1600" dirty="0" smtClean="0"/>
              <a:t>Повысилась эффективность расходования бюджетных средств, в т. ч. была увеличена  доля расходов бюджета, формируемых в рамках муниципальных программ;</a:t>
            </a:r>
          </a:p>
          <a:p>
            <a:pPr algn="just"/>
            <a:endParaRPr lang="ru-RU" sz="1600" dirty="0" smtClean="0"/>
          </a:p>
          <a:p>
            <a:pPr algn="just"/>
            <a:endParaRPr lang="ru-RU" sz="600" dirty="0" smtClean="0"/>
          </a:p>
          <a:p>
            <a:pPr algn="just"/>
            <a:endParaRPr lang="ru-RU" sz="600" dirty="0"/>
          </a:p>
          <a:p>
            <a:pPr algn="just"/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1285860"/>
            <a:ext cx="87154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2016 год утверждены основные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направления бюджетной, </a:t>
            </a:r>
          </a:p>
          <a:p>
            <a:pPr marL="0" indent="0" algn="ctr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налоговой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политики постановлением администрации Иркутского районного муниципального образования от 18.11.2015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№ 2523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524834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достигнутые результаты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38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достигнутые результаты</a:t>
            </a:r>
            <a:endParaRPr lang="ru-RU" sz="20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1509603"/>
            <a:ext cx="8606760" cy="4776917"/>
          </a:xfrm>
        </p:spPr>
        <p:txBody>
          <a:bodyPr/>
          <a:lstStyle/>
          <a:p>
            <a:pPr marL="0" indent="382588" algn="just"/>
            <a:r>
              <a:rPr lang="ru-RU" sz="1500" dirty="0"/>
              <a:t>Реализация мероприятий с крупнейшими налогоплательщиками Иркутского района по предотвращению снижения платежей в бюджет, роста задолженности </a:t>
            </a:r>
            <a:r>
              <a:rPr lang="ru-RU" sz="1500" dirty="0" smtClean="0"/>
              <a:t>по налогам позволило своевременно обеспечивать выплату заработной платы и других обязательных платежей. Дополнительные поступления в бюджет составили  1 725,0 тыс. руб.;</a:t>
            </a:r>
            <a:endParaRPr lang="ru-RU" sz="1500" dirty="0"/>
          </a:p>
          <a:p>
            <a:pPr marL="0" indent="382588" algn="just"/>
            <a:endParaRPr lang="ru-RU" sz="1500" dirty="0"/>
          </a:p>
          <a:p>
            <a:pPr marL="0" lvl="0" indent="382588" algn="just"/>
            <a:r>
              <a:rPr lang="ru-RU" sz="1500" dirty="0"/>
              <a:t>Реализация мероприятий по соблюдению работодателями трудового законодательства при оформлении трудовых отношений и легализации «теневой» заработной платы, снижению неформальной занятости населения в рамках работы межведомственной комиссии </a:t>
            </a:r>
            <a:r>
              <a:rPr lang="ru-RU" sz="1500" dirty="0" smtClean="0"/>
              <a:t>Иркутского района </a:t>
            </a:r>
            <a:r>
              <a:rPr lang="ru-RU" sz="1500" dirty="0"/>
              <a:t>по обеспечению прав граждан на вознаграждение за </a:t>
            </a:r>
            <a:r>
              <a:rPr lang="ru-RU" sz="1500" dirty="0" smtClean="0"/>
              <a:t>труд – дополнительное поступление составило </a:t>
            </a:r>
            <a:r>
              <a:rPr lang="ru-RU" sz="1500" dirty="0"/>
              <a:t>438,0 тыс. </a:t>
            </a:r>
            <a:r>
              <a:rPr lang="ru-RU" sz="1500" dirty="0" smtClean="0"/>
              <a:t>руб.;</a:t>
            </a:r>
            <a:endParaRPr lang="ru-RU" sz="1500" dirty="0"/>
          </a:p>
          <a:p>
            <a:pPr marL="0" lvl="0" indent="382588" algn="just"/>
            <a:endParaRPr lang="ru-RU" sz="1500" dirty="0"/>
          </a:p>
          <a:p>
            <a:pPr marL="0" lvl="0" indent="382588" algn="just"/>
            <a:r>
              <a:rPr lang="ru-RU" sz="1500" dirty="0" smtClean="0"/>
              <a:t>В </a:t>
            </a:r>
            <a:r>
              <a:rPr lang="ru-RU" sz="1500" dirty="0"/>
              <a:t>рамках работы рабочей группы по повышению собираемости налогов в консолидированный бюджет </a:t>
            </a:r>
            <a:r>
              <a:rPr lang="ru-RU" sz="1500" dirty="0" smtClean="0"/>
              <a:t>Иркутского района реализованы мероприятия по повышению доходной части бюджета Иркутского района, активизирована </a:t>
            </a:r>
            <a:r>
              <a:rPr lang="ru-RU" sz="1500" dirty="0"/>
              <a:t>деятельности аналогичных комиссий в муниципальных образованиях Иркутского района с целью увеличения доходного потенциала территории. По результатам проведенной работы поступило 553,4 тыс. руб</a:t>
            </a:r>
            <a:r>
              <a:rPr lang="ru-RU" sz="1500" dirty="0" smtClean="0"/>
              <a:t>.;</a:t>
            </a:r>
            <a:endParaRPr lang="ru-RU" sz="1500" dirty="0"/>
          </a:p>
          <a:p>
            <a:pPr marL="0" lvl="0" indent="382588" algn="just"/>
            <a:endParaRPr lang="ru-RU" sz="1500" dirty="0"/>
          </a:p>
          <a:p>
            <a:pPr marL="0" indent="382588" algn="just"/>
            <a:endParaRPr lang="ru-RU" sz="1500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2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достигнутые результаты</a:t>
            </a:r>
            <a:endParaRPr lang="ru-RU" sz="20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256584"/>
          </a:xfrm>
        </p:spPr>
        <p:txBody>
          <a:bodyPr/>
          <a:lstStyle/>
          <a:p>
            <a:pPr marL="0" indent="382588" algn="just"/>
            <a:r>
              <a:rPr lang="ru-RU" sz="1500" dirty="0"/>
              <a:t>Реализация мероприятий по </a:t>
            </a:r>
            <a:r>
              <a:rPr lang="ru-RU" sz="1500" dirty="0" err="1"/>
              <a:t>претензионно-исковой</a:t>
            </a:r>
            <a:r>
              <a:rPr lang="ru-RU" sz="1500" dirty="0"/>
              <a:t> работы по взысканию задолженности по неналоговым доходам бюджета </a:t>
            </a:r>
            <a:r>
              <a:rPr lang="ru-RU" sz="1500" dirty="0" smtClean="0"/>
              <a:t>Иркутского района </a:t>
            </a:r>
            <a:r>
              <a:rPr lang="ru-RU" sz="1500" dirty="0"/>
              <a:t>и предъявлению претензий за несвоевременное и некачественное исполнение договоров и муниципальных контрактов на оказание услуг или выполнение работ для муниципальных нужд. По результатам проведенной работы поступило 2 057,2 тыс. </a:t>
            </a:r>
            <a:r>
              <a:rPr lang="ru-RU" sz="1500" dirty="0" smtClean="0"/>
              <a:t>рублей;</a:t>
            </a:r>
          </a:p>
          <a:p>
            <a:pPr marL="0" indent="382588" algn="just"/>
            <a:endParaRPr lang="ru-RU" sz="1500" dirty="0"/>
          </a:p>
          <a:p>
            <a:pPr marL="0" indent="382588" algn="just"/>
            <a:r>
              <a:rPr lang="ru-RU" sz="1500" dirty="0" smtClean="0"/>
              <a:t>Реализация </a:t>
            </a:r>
            <a:r>
              <a:rPr lang="ru-RU" sz="1500" dirty="0"/>
              <a:t>мероприятий по проведению совместно с налоговым органом </a:t>
            </a:r>
            <a:r>
              <a:rPr lang="ru-RU" sz="1500" dirty="0" smtClean="0"/>
              <a:t>информационной и декларационной кампаний </a:t>
            </a:r>
            <a:r>
              <a:rPr lang="ru-RU" sz="1500" dirty="0"/>
              <a:t>на территории Иркутского </a:t>
            </a:r>
            <a:r>
              <a:rPr lang="ru-RU" sz="1500" dirty="0" smtClean="0"/>
              <a:t>района: </a:t>
            </a:r>
          </a:p>
          <a:p>
            <a:pPr marL="0" indent="382588" algn="just"/>
            <a:endParaRPr lang="ru-RU" sz="1500" dirty="0" smtClean="0"/>
          </a:p>
          <a:p>
            <a:pPr marL="0" indent="382588" algn="just">
              <a:buFont typeface="Wingdings" pitchFamily="2" charset="2"/>
              <a:buChar char="Ø"/>
            </a:pPr>
            <a:r>
              <a:rPr lang="ru-RU" sz="1500" dirty="0" smtClean="0"/>
              <a:t>размещены информационные материалы на стендах и досках объявлений администраций муниципальных образований, на досках объявлений паспортного стола, в помещениях магазинов, клубов, домов культуры. Общее количество размещенных материалов на территории ИРМО составило 83;</a:t>
            </a:r>
          </a:p>
          <a:p>
            <a:pPr marL="0" indent="382588" algn="just">
              <a:buFont typeface="Wingdings" pitchFamily="2" charset="2"/>
              <a:buChar char="Ø"/>
            </a:pPr>
            <a:endParaRPr lang="ru-RU" sz="1500" dirty="0" smtClean="0"/>
          </a:p>
          <a:p>
            <a:pPr marL="0" indent="382588" algn="just">
              <a:buFont typeface="Wingdings" pitchFamily="2" charset="2"/>
              <a:buChar char="Ø"/>
            </a:pPr>
            <a:r>
              <a:rPr lang="ru-RU" sz="1500" dirty="0" smtClean="0"/>
              <a:t>размещена социальная реклама в рамках «Декларационной кампании-2016» на рекламных щитах (</a:t>
            </a:r>
            <a:r>
              <a:rPr lang="ru-RU" sz="1500" dirty="0" err="1" smtClean="0"/>
              <a:t>билбордах</a:t>
            </a:r>
            <a:r>
              <a:rPr lang="ru-RU" sz="1500" dirty="0" smtClean="0"/>
              <a:t>) в количестве 2 штук на автомобильной дороге «Иркутск – Усть-Ордынский - Жигалово» и автомобильной дороге «Иркутск – Листвянка»;</a:t>
            </a:r>
            <a:endParaRPr lang="ru-RU" sz="1500" dirty="0"/>
          </a:p>
          <a:p>
            <a:pPr marL="0" indent="382588" algn="just"/>
            <a:endParaRPr lang="ru-RU" dirty="0"/>
          </a:p>
          <a:p>
            <a:pPr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достигнутые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256584"/>
          </a:xfrm>
        </p:spPr>
        <p:txBody>
          <a:bodyPr/>
          <a:lstStyle/>
          <a:p>
            <a:pPr marL="1588" lvl="0" indent="381000" algn="just">
              <a:buFont typeface="Wingdings" pitchFamily="2" charset="2"/>
              <a:buChar char="Ø"/>
            </a:pPr>
            <a:r>
              <a:rPr lang="ru-RU" sz="1600" dirty="0" smtClean="0"/>
              <a:t>направлены информационные письма по телекоммуникационным каналам связи «Декларационная кампания-2016» в количестве 2 790 штук;</a:t>
            </a:r>
          </a:p>
          <a:p>
            <a:pPr marL="1588" lvl="0" indent="381000" algn="just">
              <a:buFont typeface="Wingdings" pitchFamily="2" charset="2"/>
              <a:buChar char="Ø"/>
            </a:pPr>
            <a:endParaRPr lang="ru-RU" sz="1600" dirty="0" smtClean="0"/>
          </a:p>
          <a:p>
            <a:pPr marL="1588" lvl="0" indent="381000" algn="just">
              <a:buFont typeface="Wingdings" pitchFamily="2" charset="2"/>
              <a:buChar char="Ø"/>
            </a:pPr>
            <a:r>
              <a:rPr lang="ru-RU" sz="1600" dirty="0" smtClean="0"/>
              <a:t>размещены электронные баннеры «Декларационная кампания-2016» и баннер «Декларационная кампания-2016» в газете «Ангарские огни»;</a:t>
            </a:r>
          </a:p>
          <a:p>
            <a:pPr marL="1588" lvl="0" indent="381000" algn="just">
              <a:buFont typeface="Wingdings" pitchFamily="2" charset="2"/>
              <a:buChar char="Ø"/>
            </a:pPr>
            <a:endParaRPr lang="ru-RU" sz="1600" dirty="0" smtClean="0"/>
          </a:p>
          <a:p>
            <a:pPr marL="1588" lvl="0" indent="381000" algn="just">
              <a:buFont typeface="Wingdings" pitchFamily="2" charset="2"/>
              <a:buChar char="Ø"/>
            </a:pPr>
            <a:r>
              <a:rPr lang="ru-RU" sz="1600" dirty="0" smtClean="0"/>
              <a:t> осуществлена раздача печатных материалов Памятка «Декларационная кампания-2016» в количестве 200 штук, а также карманный календарь «30 апреля заканчивается декларационная кампания» в количестве 49 штук;</a:t>
            </a:r>
          </a:p>
          <a:p>
            <a:pPr marL="1588" lvl="0" indent="381000" algn="just">
              <a:buFont typeface="Wingdings" pitchFamily="2" charset="2"/>
              <a:buChar char="Ø"/>
            </a:pPr>
            <a:endParaRPr lang="ru-RU" sz="1600" dirty="0" smtClean="0"/>
          </a:p>
          <a:p>
            <a:pPr marL="1588" indent="381000" algn="just">
              <a:buFont typeface="Wingdings" pitchFamily="2" charset="2"/>
              <a:buChar char="Ø"/>
            </a:pPr>
            <a:r>
              <a:rPr lang="ru-RU" sz="1600" dirty="0" smtClean="0"/>
              <a:t>проведены тематические семинары на тему «Декларирование физическими лицами доходов, полученных в 2015 году».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blackWhite">
          <a:xfrm>
            <a:off x="323528" y="1445291"/>
            <a:ext cx="8424936" cy="522130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Составление бюджетной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отчетности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>
            <a:off x="683569" y="1967421"/>
            <a:ext cx="7704856" cy="813507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существляет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финансам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Иркутского района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срок до 1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апреля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323528" y="3333724"/>
            <a:ext cx="8424936" cy="527324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Внешняя проверка годового отчета об исполнении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790469" y="3863672"/>
            <a:ext cx="7597956" cy="608286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существляет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Контрольно-счетная палата Иркутского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до 1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323528" y="4964462"/>
            <a:ext cx="8424936" cy="533772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Утверждение отчета об исполнении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790469" y="5495003"/>
            <a:ext cx="7597956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тверждается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решением Думы Иркутского района в срок до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мая. 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 для рассмотрения и утверждения администрацией 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Иркутского района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апреля 2017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096000" cy="563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Этапы формирования отчетности</a:t>
            </a:r>
            <a:endParaRPr lang="ru-RU" sz="20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4070361" y="4614205"/>
            <a:ext cx="360040" cy="2549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gray">
          <a:xfrm>
            <a:off x="-116018" y="1967421"/>
            <a:ext cx="607326" cy="607326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" name="Стрелка вниз 23"/>
          <p:cNvSpPr/>
          <p:nvPr/>
        </p:nvSpPr>
        <p:spPr>
          <a:xfrm>
            <a:off x="4070361" y="2924944"/>
            <a:ext cx="360040" cy="2549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842493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Публичные слушания по проекту решения Думы Иркутского района «Об исполнении районного бюджета за 2016 год» назначены постановлением администрации Иркутского района от 14 апреля 2017 года № 114 на 11 мая 2017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7744" y="327025"/>
            <a:ext cx="6096000" cy="563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Публичные слушания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795" y="3528026"/>
            <a:ext cx="864096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решения Думы размещен на официальном сайте администрации Иркутского района: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819" y="4736177"/>
            <a:ext cx="8208912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Предложения и замечания принимаются по адресу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7036" y="4112801"/>
            <a:ext cx="6651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http://www.irkraion.ru/airmo/komfin/budget/projects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51829" y="5290175"/>
            <a:ext cx="7301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г. Иркутск, ул. Рабочего Штаба, 17, кабинет 24, в рабочие дни с 8-00 до 12-00 часов, с 13-00 до 16-00 часов</a:t>
            </a:r>
          </a:p>
        </p:txBody>
      </p:sp>
    </p:spTree>
    <p:extLst>
      <p:ext uri="{BB962C8B-B14F-4D97-AF65-F5344CB8AC3E}">
        <p14:creationId xmlns:p14="http://schemas.microsoft.com/office/powerpoint/2010/main" val="20086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397712" cy="67308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арактеристики </a:t>
            </a:r>
            <a:r>
              <a:rPr lang="ru-RU" sz="2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отчета об исполнении бюджета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996952"/>
            <a:ext cx="8229600" cy="3220616"/>
          </a:xfrm>
        </p:spPr>
        <p:txBody>
          <a:bodyPr/>
          <a:lstStyle/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03216"/>
              </p:ext>
            </p:extLst>
          </p:nvPr>
        </p:nvGraphicFramePr>
        <p:xfrm>
          <a:off x="827583" y="2708920"/>
          <a:ext cx="7128792" cy="309634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64396"/>
                <a:gridCol w="3564396"/>
              </a:tblGrid>
              <a:tr h="724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Показатели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Сумма, млн. руб.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7161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/>
                        <a:t>Доходы</a:t>
                      </a:r>
                      <a:endParaRPr lang="ru-RU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/>
                        <a:t>2 239,0</a:t>
                      </a:r>
                      <a:endParaRPr lang="ru-RU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278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/>
                        <a:t>Расходы</a:t>
                      </a:r>
                      <a:endParaRPr lang="ru-RU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/>
                        <a:t>2 225,0</a:t>
                      </a:r>
                      <a:endParaRPr lang="ru-RU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278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/>
                        <a:t>Источники</a:t>
                      </a:r>
                      <a:endParaRPr lang="ru-RU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/>
                        <a:t>13,9</a:t>
                      </a:r>
                      <a:endParaRPr lang="ru-RU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5598" y="1700808"/>
            <a:ext cx="758680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eaLnBrk="1" latinLnBrk="0" hangingPunct="1"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ru-RU" sz="2800" dirty="0"/>
              <a:t>Основные характеристики отчета об исполнении </a:t>
            </a:r>
            <a:r>
              <a:rPr lang="ru-RU" sz="2800" dirty="0" smtClean="0"/>
              <a:t>бюджета </a:t>
            </a:r>
            <a:r>
              <a:rPr lang="ru-RU" sz="2800" dirty="0"/>
              <a:t>за 2016 год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00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096000" cy="563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Динамика налоговых </a:t>
            </a:r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доходов</a:t>
            </a:r>
            <a:endParaRPr lang="ru-RU" sz="20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74426695"/>
              </p:ext>
            </p:extLst>
          </p:nvPr>
        </p:nvGraphicFramePr>
        <p:xfrm>
          <a:off x="251520" y="2204864"/>
          <a:ext cx="856895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1979712" y="1412776"/>
            <a:ext cx="6096000" cy="56356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eaLnBrk="1" latinLnBrk="0" hangingPunct="1">
              <a:buNone/>
              <a:defRPr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ru-RU" dirty="0"/>
              <a:t>Динамика налоговых доходов за                     2012-2016 годы, млн. руб.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691680" y="2924944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7864" y="357301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- 65,5 (80,5%)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419872" y="321297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04048" y="3429000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732240" y="3501008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1680" y="321297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+ 40,3 (113,6%)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36450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- 9,6 (96,5%)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37890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+24,5 (109,4%)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Динамика неналоговых доходов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16377385"/>
              </p:ext>
            </p:extLst>
          </p:nvPr>
        </p:nvGraphicFramePr>
        <p:xfrm>
          <a:off x="179512" y="2077108"/>
          <a:ext cx="8640960" cy="4592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1619672" y="1484784"/>
            <a:ext cx="6096000" cy="56356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eaLnBrk="1" latinLnBrk="0" hangingPunct="1">
              <a:buNone/>
              <a:defRPr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ru-RU" dirty="0"/>
              <a:t>Динамика неналоговых доходов </a:t>
            </a:r>
            <a:r>
              <a:rPr lang="ru-RU" dirty="0" smtClean="0"/>
              <a:t>за 2012-2016 </a:t>
            </a:r>
            <a:r>
              <a:rPr lang="ru-RU" dirty="0"/>
              <a:t>годы, млн. руб.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691680" y="4077072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347864" y="4221088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004048" y="364502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732240" y="285293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91680" y="45091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- 22,4 (77,3%)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458112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+ 10,4 (113,7%)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43651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+ 69,8 (180,7%)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335699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- 23,9 (84,7%)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287616" cy="563563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Динамика безвозмездных поступлений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64972978"/>
              </p:ext>
            </p:extLst>
          </p:nvPr>
        </p:nvGraphicFramePr>
        <p:xfrm>
          <a:off x="251520" y="2060848"/>
          <a:ext cx="8640959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683568" y="1412776"/>
            <a:ext cx="7848872" cy="56356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eaLnBrk="1" latinLnBrk="0" hangingPunct="1">
              <a:buNone/>
              <a:defRPr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ru-RU" dirty="0"/>
              <a:t>Динамика безвозмездных поступлений  за 2012-2016 годы, млн. руб.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907704" y="393305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948264" y="2780928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292080" y="3284984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635896" y="3284984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35696" y="43651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+ 493,3 (155,9%)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364502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- 23,3 (98,3%)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35730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+ 27,6 (102,0%)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335699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+ 441,8 (132,0%)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Исполнение районного бюджета по доходам за 2016 год, млн. руб.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1733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21007"/>
              </p:ext>
            </p:extLst>
          </p:nvPr>
        </p:nvGraphicFramePr>
        <p:xfrm>
          <a:off x="251520" y="1484784"/>
          <a:ext cx="8568952" cy="48827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9207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на </a:t>
                      </a:r>
                    </a:p>
                    <a:p>
                      <a:pPr algn="ctr"/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 </a:t>
                      </a:r>
                    </a:p>
                    <a:p>
                      <a:pPr algn="ctr"/>
                      <a:r>
                        <a:rPr lang="ru-RU" dirty="0" smtClean="0"/>
                        <a:t> 2016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исполнения, %</a:t>
                      </a:r>
                      <a:endParaRPr lang="ru-RU" dirty="0"/>
                    </a:p>
                  </a:txBody>
                  <a:tcPr anchor="ctr"/>
                </a:tc>
              </a:tr>
              <a:tr h="10234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525" marR="9525" marT="9525" marB="0" anchor="ctr"/>
                </a:tc>
              </a:tr>
              <a:tr h="100811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9525" marR="9525" marT="9525" marB="0" anchor="ctr"/>
                </a:tc>
              </a:tr>
              <a:tr h="10801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1 841,1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1 820,6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98,9</a:t>
                      </a:r>
                    </a:p>
                  </a:txBody>
                  <a:tcPr marL="9525" marR="9525" marT="9525" marB="0" anchor="ctr"/>
                </a:tc>
              </a:tr>
              <a:tr h="8502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2 247,6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2 237,6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5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">
  <a:themeElements>
    <a:clrScheme name="sample 3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2CA9D0"/>
      </a:hlink>
      <a:folHlink>
        <a:srgbClr val="4841D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</Template>
  <TotalTime>2878</TotalTime>
  <Words>1332</Words>
  <Application>Microsoft Office PowerPoint</Application>
  <PresentationFormat>Экран (4:3)</PresentationFormat>
  <Paragraphs>300</Paragraphs>
  <Slides>24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14</vt:lpstr>
      <vt:lpstr>Image</vt:lpstr>
      <vt:lpstr>Отчет об исполнении бюджета Иркутского районного муниципального  образования за 2016 год</vt:lpstr>
      <vt:lpstr>Бюджетная отчетность</vt:lpstr>
      <vt:lpstr>Этапы формирования отчетности</vt:lpstr>
      <vt:lpstr>Публичные слушания </vt:lpstr>
      <vt:lpstr>Характеристики отчета об исполнении бюджета</vt:lpstr>
      <vt:lpstr>Динамика налоговых доходов</vt:lpstr>
      <vt:lpstr>Динамика неналоговых доходов</vt:lpstr>
      <vt:lpstr>Динамика безвозмездных поступлений</vt:lpstr>
      <vt:lpstr>Исполнение районного бюджета по доходам за 2016 год, млн. руб.</vt:lpstr>
      <vt:lpstr>Доходы бюджета района </vt:lpstr>
      <vt:lpstr>Исполнение налоговых доходов районного бюджета за 2016 год, млн. руб.</vt:lpstr>
      <vt:lpstr>Исполнение неналоговых доходов районного бюджета за 2016 год, млн. руб.</vt:lpstr>
      <vt:lpstr>Исполнение безвозмездных поступлений районного бюджета за 2016 год, млн. руб. </vt:lpstr>
      <vt:lpstr>Расходы районного бюджета</vt:lpstr>
      <vt:lpstr>Исполнение бюджета по расходам</vt:lpstr>
      <vt:lpstr>Структура расходов бюджета </vt:lpstr>
      <vt:lpstr>Расходы на социальную сферу</vt:lpstr>
      <vt:lpstr>Реализация мероприятий в 2016 году</vt:lpstr>
      <vt:lpstr>Презентация PowerPoint</vt:lpstr>
      <vt:lpstr>Исполнение бюджета по источникам</vt:lpstr>
      <vt:lpstr>Основные достигнутые результаты</vt:lpstr>
      <vt:lpstr>Основные достигнутые результаты</vt:lpstr>
      <vt:lpstr>Основные достигнутые результаты</vt:lpstr>
      <vt:lpstr>Основные достигнутые результаты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pmarkasian</dc:creator>
  <cp:lastModifiedBy>Ващенко ЕВ</cp:lastModifiedBy>
  <cp:revision>183</cp:revision>
  <dcterms:created xsi:type="dcterms:W3CDTF">2014-06-16T17:43:16Z</dcterms:created>
  <dcterms:modified xsi:type="dcterms:W3CDTF">2017-05-19T01:41:57Z</dcterms:modified>
</cp:coreProperties>
</file>