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drawings/drawing7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notesSlides/notesSlide9.xml" ContentType="application/vnd.openxmlformats-officedocument.presentationml.notesSlide+xml"/>
  <Override PartName="/ppt/charts/chart10.xml" ContentType="application/vnd.openxmlformats-officedocument.drawingml.chart+xml"/>
  <Override PartName="/ppt/notesSlides/notesSlide10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9" r:id="rId3"/>
    <p:sldId id="263" r:id="rId4"/>
    <p:sldId id="301" r:id="rId5"/>
    <p:sldId id="273" r:id="rId6"/>
    <p:sldId id="278" r:id="rId7"/>
    <p:sldId id="303" r:id="rId8"/>
    <p:sldId id="304" r:id="rId9"/>
    <p:sldId id="305" r:id="rId10"/>
    <p:sldId id="306" r:id="rId11"/>
    <p:sldId id="286" r:id="rId12"/>
    <p:sldId id="288" r:id="rId13"/>
    <p:sldId id="300" r:id="rId14"/>
    <p:sldId id="297" r:id="rId15"/>
    <p:sldId id="29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A19E"/>
    <a:srgbClr val="19B79D"/>
    <a:srgbClr val="06CA7B"/>
    <a:srgbClr val="2597FF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2" autoAdjust="0"/>
    <p:restoredTop sz="94400" autoAdjust="0"/>
  </p:normalViewPr>
  <p:slideViewPr>
    <p:cSldViewPr>
      <p:cViewPr>
        <p:scale>
          <a:sx n="80" d="100"/>
          <a:sy n="80" d="100"/>
        </p:scale>
        <p:origin x="-2766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56;&#1072;&#1073;&#1086;&#1095;&#1080;&#1081;%20&#1089;&#1090;&#1086;&#1083;\&#1051;&#1077;&#1085;&#1072;\&#1088;\Attachments_lenusik-v6@yandex.ru_2017-02-23_20-39-43\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UniBudget1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UniBudget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Documents%20and%20Settings\Kuharenkoaa\&#1056;&#1072;&#1073;&#1086;&#1095;&#1080;&#1081;%20&#1089;&#1090;&#1086;&#1083;\&#1044;&#1083;&#1103;%20&#1047;&#1072;&#1081;&#1082;&#1086;&#1074;&#1086;&#1081;%20&#1040;.&#1042;\2017\&#1041;&#1102;&#1076;&#1078;&#1077;&#1090;%20&#1076;&#1083;&#1103;%20&#1075;&#1088;&#1072;&#1078;&#1076;&#1072;&#1085;\&#1087;&#1086;&#1082;&#1072;&#1079;&#1072;&#1090;&#1077;&#1083;&#1080;%20&#1079;&#1072;%202014-2015%20&#1075;&#1075;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Kuharenkoaa\&#1056;&#1072;&#1073;&#1086;&#1095;&#1080;&#1081;%20&#1089;&#1090;&#1086;&#1083;\&#1044;&#1083;&#1103;%20&#1047;&#1072;&#1081;&#1082;&#1086;&#1074;&#1086;&#1081;%20&#1040;.&#1042;\2017\&#1041;&#1102;&#1076;&#1078;&#1077;&#1090;%20&#1076;&#1083;&#1103;%20&#1075;&#1088;&#1072;&#1078;&#1076;&#1072;&#1085;\&#1052;&#1091;&#1085;%20&#1076;&#1086;&#1083;&#1075;\&#1087;&#1086;&#1082;&#1072;&#1079;&#1072;&#1090;&#1077;&#1083;&#1080;%20&#1079;&#1072;%202014-2015%20&#1075;&#1075;%20&#1087;&#1086;%20&#1091;&#1088;&#1086;&#1074;&#1085;&#1103;&#1084;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Documents%20and%20Settings\Kuharenkoaa\&#1056;&#1072;&#1073;&#1086;&#1095;&#1080;&#1081;%20&#1089;&#1090;&#1086;&#1083;\&#1044;&#1083;&#1103;%20&#1047;&#1072;&#1081;&#1082;&#1086;&#1074;&#1086;&#1081;%20&#1040;.&#1042;\2017\&#1041;&#1102;&#1076;&#1078;&#1077;&#1090;%20&#1076;&#1083;&#1103;%20&#1075;&#1088;&#1072;&#1078;&#1076;&#1072;&#1085;\&#1052;&#1091;&#1085;%20&#1076;&#1086;&#1083;&#1075;\&#1087;&#1086;&#1082;&#1072;&#1079;&#1072;&#1090;&#1077;&#1083;&#1080;%20&#1079;&#1072;%202014-2015%20&#1075;&#1075;%20&#1087;&#1086;%20&#1091;&#1088;&#1086;&#1074;&#1085;&#1103;&#1084;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Documents%20and%20Settings\Kuharenkoaa\&#1056;&#1072;&#1073;&#1086;&#1095;&#1080;&#1081;%20&#1089;&#1090;&#1086;&#1083;\&#1044;&#1083;&#1103;%20&#1047;&#1072;&#1081;&#1082;&#1086;&#1074;&#1086;&#1081;%20&#1040;.&#1042;\2017\&#1041;&#1102;&#1076;&#1078;&#1077;&#1090;%20&#1076;&#1083;&#1103;%20&#1075;&#1088;&#1072;&#1078;&#1076;&#1072;&#1085;\&#1085;&#1072;&#1083;&#1086;&#1075;%20&#1085;&#1077;&#1085;&#1072;&#1083;&#1086;&#1075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uharenkoaa\&#1056;&#1072;&#1073;&#1086;&#1095;&#1080;&#1081;%20&#1089;&#1090;&#1086;&#1083;\&#1044;&#1083;&#1103;%20&#1047;&#1072;&#1081;&#1082;&#1086;&#1074;&#1086;&#1081;%20&#1040;.&#1042;\2017\&#1041;&#1102;&#1076;&#1078;&#1077;&#1090;%20&#1076;&#1083;&#1103;%20&#1075;&#1088;&#1072;&#1078;&#1076;&#1072;&#1085;\&#1055;&#1088;&#1080;&#1083;&#1086;&#1078;&#1077;&#1085;&#1080;&#1077;%201_2017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Documents%20and%20Settings\Kuharenkoaa\&#1056;&#1072;&#1073;&#1086;&#1095;&#1080;&#1081;%20&#1089;&#1090;&#1086;&#1083;\&#1044;&#1083;&#1103;%20&#1047;&#1072;&#1081;&#1082;&#1086;&#1074;&#1086;&#1081;%20&#1040;.&#1042;\2017\&#1041;&#1102;&#1076;&#1078;&#1077;&#1090;%20&#1076;&#1083;&#1103;%20&#1075;&#1088;&#1072;&#1078;&#1076;&#1072;&#1085;\&#1085;&#1072;&#1083;&#1086;&#1075;%20&#1085;&#1077;&#1085;&#1072;&#1083;&#1086;&#1075;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4527015533548"/>
          <c:y val="3.7920647239925408E-2"/>
          <c:w val="0.84362498248399831"/>
          <c:h val="0.84863950590600823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rgbClr val="2FA19E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2011 год</c:v>
                </c:pt>
                <c:pt idx="1">
                  <c:v>2012 год</c:v>
                </c:pt>
                <c:pt idx="2">
                  <c:v>2013 год</c:v>
                </c:pt>
                <c:pt idx="3">
                  <c:v>2014 год</c:v>
                </c:pt>
                <c:pt idx="4">
                  <c:v>2015 год</c:v>
                </c:pt>
                <c:pt idx="5">
                  <c:v>2016 год</c:v>
                </c:pt>
              </c:strCache>
            </c:strRef>
          </c:cat>
          <c:val>
            <c:numRef>
              <c:f>Лист1!$B$2:$B$7</c:f>
              <c:numCache>
                <c:formatCode>#,##0</c:formatCode>
                <c:ptCount val="6"/>
                <c:pt idx="0">
                  <c:v>84847</c:v>
                </c:pt>
                <c:pt idx="1">
                  <c:v>89880</c:v>
                </c:pt>
                <c:pt idx="2">
                  <c:v>96023</c:v>
                </c:pt>
                <c:pt idx="3">
                  <c:v>103057</c:v>
                </c:pt>
                <c:pt idx="4">
                  <c:v>107010</c:v>
                </c:pt>
                <c:pt idx="5">
                  <c:v>112111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81874944"/>
        <c:axId val="81876480"/>
      </c:barChart>
      <c:catAx>
        <c:axId val="818749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 algn="ctr">
              <a:defRPr lang="ru-RU" sz="1600" b="0" i="0" u="none" strike="noStrike" kern="1200" cap="none" spc="0" baseline="0">
                <a:ln w="10160">
                  <a:solidFill>
                    <a:srgbClr val="4F81BD"/>
                  </a:solidFill>
                  <a:prstDash val="solid"/>
                </a:ln>
                <a:solidFill>
                  <a:prstClr val="black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81876480"/>
        <c:crosses val="autoZero"/>
        <c:auto val="1"/>
        <c:lblAlgn val="ctr"/>
        <c:lblOffset val="100"/>
        <c:noMultiLvlLbl val="0"/>
      </c:catAx>
      <c:valAx>
        <c:axId val="81876480"/>
        <c:scaling>
          <c:orientation val="minMax"/>
        </c:scaling>
        <c:delete val="0"/>
        <c:axPos val="l"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1600" b="0" cap="none" spc="0">
                <a:ln w="10160">
                  <a:solidFill>
                    <a:schemeClr val="accent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defRPr>
            </a:pPr>
            <a:endParaRPr lang="ru-RU"/>
          </a:p>
        </c:txPr>
        <c:crossAx val="8187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-0.13653643822502801"/>
                  <c:y val="-0.272809476953920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8.3633617361384027E-2"/>
                  <c:y val="0.16734984085513127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Общегосударственные вопросы
11%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1461739750831991"/>
                  <c:y val="0.13294796306399778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Социальная политика
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3.8047679684995339E-2"/>
                  <c:y val="9.7850498368362007E-4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Межбюджетные трансферты
7%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1134588204482135"/>
                  <c:y val="1.6533807265278561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Прочие
0,4%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Лист1!$B$24:$B$28</c:f>
              <c:strCache>
                <c:ptCount val="5"/>
                <c:pt idx="0">
                  <c:v>Образование</c:v>
                </c:pt>
                <c:pt idx="1">
                  <c:v>Общегосударственные вопросы</c:v>
                </c:pt>
                <c:pt idx="2">
                  <c:v>Социальная политика</c:v>
                </c:pt>
                <c:pt idx="3">
                  <c:v>Межбюджетные трансферты</c:v>
                </c:pt>
                <c:pt idx="4">
                  <c:v>Прочие</c:v>
                </c:pt>
              </c:strCache>
            </c:strRef>
          </c:cat>
          <c:val>
            <c:numRef>
              <c:f>Лист1!$C$24:$C$28</c:f>
              <c:numCache>
                <c:formatCode>0%</c:formatCode>
                <c:ptCount val="5"/>
                <c:pt idx="0">
                  <c:v>0.79625914534136766</c:v>
                </c:pt>
                <c:pt idx="1">
                  <c:v>0.10974505126757492</c:v>
                </c:pt>
                <c:pt idx="2">
                  <c:v>3.0000000000000016E-2</c:v>
                </c:pt>
                <c:pt idx="3">
                  <c:v>5.0000000000000024E-2</c:v>
                </c:pt>
                <c:pt idx="4">
                  <c:v>1.0000000000000005E-2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 algn="ctr" rtl="0">
              <a:defRPr lang="ru-RU" sz="13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ru-RU" sz="13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2017 год</a:t>
            </a:r>
            <a:endParaRPr lang="ru-RU" sz="1300" b="1" i="0" u="none" strike="noStrike" kern="1200" baseline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0.5536591613277535"/>
          <c:y val="0.1433504351843116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1"/>
          <c:dLbls>
            <c:dLbl>
              <c:idx val="0"/>
              <c:layout>
                <c:manualLayout>
                  <c:x val="-0.10883865637504123"/>
                  <c:y val="-0.2403004076751245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 algn="ctr">
                  <a:defRPr lang="ru-RU" sz="12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Бюджет!$B$36:$B$37</c:f>
              <c:strCache>
                <c:ptCount val="2"/>
                <c:pt idx="0">
                  <c:v>Расходы на социальную сферу</c:v>
                </c:pt>
                <c:pt idx="1">
                  <c:v>Прочие расходы</c:v>
                </c:pt>
              </c:strCache>
            </c:strRef>
          </c:cat>
          <c:val>
            <c:numRef>
              <c:f>Бюджет!$C$36:$C$37</c:f>
              <c:numCache>
                <c:formatCode>#,##0.00</c:formatCode>
                <c:ptCount val="2"/>
                <c:pt idx="0">
                  <c:v>1378024683.0799999</c:v>
                </c:pt>
                <c:pt idx="1">
                  <c:v>305339927.59000015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3978803942419149"/>
          <c:y val="0.38727503019475373"/>
          <c:w val="0.33501634738997288"/>
          <c:h val="0.31296019684079363"/>
        </c:manualLayout>
      </c:layout>
      <c:overlay val="0"/>
    </c:legend>
    <c:plotVisOnly val="1"/>
    <c:dispBlanksAs val="zero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1300" b="1" kern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ru-RU" sz="1300" b="1" kern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2016 год</a:t>
            </a:r>
            <a:endParaRPr lang="ru-RU" sz="1300" b="1" kern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c:rich>
      </c:tx>
      <c:layout>
        <c:manualLayout>
          <c:xMode val="edge"/>
          <c:yMode val="edge"/>
          <c:x val="0.42774303395435642"/>
          <c:y val="0.14962929642886771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5"/>
          <c:dLbls>
            <c:dLbl>
              <c:idx val="0"/>
              <c:layout>
                <c:manualLayout>
                  <c:x val="-8.5205134082053643E-2"/>
                  <c:y val="-0.2762299893446651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Бюджет!$A$39:$A$40</c:f>
              <c:strCache>
                <c:ptCount val="2"/>
                <c:pt idx="0">
                  <c:v>Расходы на социальную сферу</c:v>
                </c:pt>
                <c:pt idx="1">
                  <c:v>Прочие расходы</c:v>
                </c:pt>
              </c:strCache>
            </c:strRef>
          </c:cat>
          <c:val>
            <c:numRef>
              <c:f>Бюджет!$B$39:$B$40</c:f>
              <c:numCache>
                <c:formatCode>#,##0.00</c:formatCode>
                <c:ptCount val="2"/>
                <c:pt idx="0">
                  <c:v>1953808.24</c:v>
                </c:pt>
                <c:pt idx="1">
                  <c:v>271217.46999999997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091797900262456"/>
          <c:y val="0.39013487897346227"/>
          <c:w val="0.33241535433070907"/>
          <c:h val="0.27931321084864436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title>
      <c:tx>
        <c:rich>
          <a:bodyPr/>
          <a:lstStyle/>
          <a:p>
            <a:pPr algn="ctr" rtl="0">
              <a:defRPr lang="ru-RU" sz="20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ru-RU" sz="20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Налоговый потенциал Иркутского районного муниципального образования</a:t>
            </a:r>
          </a:p>
        </c:rich>
      </c:tx>
      <c:layout>
        <c:manualLayout>
          <c:xMode val="edge"/>
          <c:yMode val="edge"/>
          <c:x val="0.12956607341452325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9781249964207892"/>
          <c:y val="0.27540448404283613"/>
          <c:w val="0.65004260694974414"/>
          <c:h val="0.6939225955570154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млн.!$B$31</c:f>
              <c:strCache>
                <c:ptCount val="1"/>
                <c:pt idx="0">
                  <c:v>млн. руб.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0.14166666666666666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2</a:t>
                    </a:r>
                    <a:r>
                      <a:rPr lang="ru-RU" sz="1400" b="1" i="0" u="none" strike="noStrike" kern="1200" baseline="0" dirty="0">
                        <a:solidFill>
                          <a:srgbClr val="9BBB59">
                            <a:lumMod val="50000"/>
                          </a:srgbClr>
                        </a:solidFill>
                        <a:latin typeface="+mn-lt"/>
                        <a:ea typeface="+mn-ea"/>
                        <a:cs typeface="+mn-cs"/>
                      </a:rPr>
                      <a:t> </a:t>
                    </a:r>
                    <a:r>
                      <a:rPr lang="ru-RU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693,4</a:t>
                    </a:r>
                    <a:endParaRPr lang="en-US" sz="14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2222222222222252"/>
                  <c:y val="-4.6296296296296389E-3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 2 790,7</a:t>
                    </a:r>
                    <a:endParaRPr lang="en-US" sz="14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млн.!$A$32:$A$33</c:f>
              <c:strCache>
                <c:ptCount val="2"/>
                <c:pt idx="0">
                  <c:v>на 01.01.2016 года</c:v>
                </c:pt>
                <c:pt idx="1">
                  <c:v>на 01.01.2015 года</c:v>
                </c:pt>
              </c:strCache>
            </c:strRef>
          </c:cat>
          <c:val>
            <c:numRef>
              <c:f>млн.!$B$32:$B$33</c:f>
              <c:numCache>
                <c:formatCode>0.0</c:formatCode>
                <c:ptCount val="2"/>
                <c:pt idx="0">
                  <c:v>300</c:v>
                </c:pt>
                <c:pt idx="1">
                  <c:v>2790.7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52480"/>
        <c:axId val="80854016"/>
      </c:barChart>
      <c:catAx>
        <c:axId val="8085248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chemeClr val="tx1"/>
                </a:solidFill>
              </a:defRPr>
            </a:pPr>
            <a:endParaRPr lang="ru-RU"/>
          </a:p>
        </c:txPr>
        <c:crossAx val="80854016"/>
        <c:crosses val="autoZero"/>
        <c:auto val="1"/>
        <c:lblAlgn val="ctr"/>
        <c:lblOffset val="100"/>
        <c:noMultiLvlLbl val="0"/>
      </c:catAx>
      <c:valAx>
        <c:axId val="80854016"/>
        <c:scaling>
          <c:logBase val="10"/>
          <c:orientation val="minMax"/>
        </c:scaling>
        <c:delete val="1"/>
        <c:axPos val="b"/>
        <c:numFmt formatCode="0.0" sourceLinked="1"/>
        <c:majorTickMark val="out"/>
        <c:minorTickMark val="none"/>
        <c:tickLblPos val="none"/>
        <c:crossAx val="808524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4450628025983"/>
          <c:y val="0.24408306104594071"/>
          <c:w val="0.41964816761143381"/>
          <c:h val="0.65231024693341988"/>
        </c:manualLayout>
      </c:layout>
      <c:pieChart>
        <c:varyColors val="1"/>
        <c:ser>
          <c:idx val="0"/>
          <c:order val="0"/>
          <c:spPr>
            <a:ln>
              <a:noFill/>
            </a:ln>
          </c:spPr>
          <c:dLbls>
            <c:dLbl>
              <c:idx val="0"/>
              <c:layout>
                <c:manualLayout>
                  <c:x val="-2.0865837773258612E-2"/>
                  <c:y val="-0.1733293069311754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Федеральный бюджет
50%</a:t>
                    </a:r>
                    <a:endParaRPr lang="ru-RU" sz="11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46240755858054E-2"/>
                  <c:y val="-5.5659631827735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Бюджет субъекта РФ
30%</a:t>
                    </a:r>
                    <a:endParaRPr lang="ru-RU" sz="11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5281180130261498E-2"/>
                  <c:y val="2.4739050475833479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Бюджет муниципального района
10%</a:t>
                    </a:r>
                    <a:endParaRPr lang="ru-RU" sz="11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6.6275665213620757E-2"/>
                  <c:y val="-4.158337350688307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Бюджет поселений
10%</a:t>
                    </a:r>
                    <a:endParaRPr lang="ru-RU" sz="11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effectLst>
                <a:outerShdw blurRad="50800" dist="50800" dir="600000" sx="1000" sy="1000" algn="ctr" rotWithShape="0">
                  <a:schemeClr val="tx1"/>
                </a:outerShdw>
              </a:effectLst>
            </c:spPr>
            <c:txPr>
              <a:bodyPr/>
              <a:lstStyle/>
              <a:p>
                <a:pPr algn="ctr">
                  <a:defRPr lang="ru-RU" sz="1050" b="1" i="0" u="none" strike="noStrike" kern="1200" baseline="0">
                    <a:solidFill>
                      <a:srgbClr val="9BBB59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'2014 год по уровням'!$B$29:$E$29</c:f>
              <c:strCache>
                <c:ptCount val="4"/>
                <c:pt idx="0">
                  <c:v>Федеральный</c:v>
                </c:pt>
                <c:pt idx="1">
                  <c:v>Субъект РФ</c:v>
                </c:pt>
                <c:pt idx="2">
                  <c:v>Муниципальный район</c:v>
                </c:pt>
                <c:pt idx="3">
                  <c:v>Поселения</c:v>
                </c:pt>
              </c:strCache>
            </c:strRef>
          </c:cat>
          <c:val>
            <c:numRef>
              <c:f>'2014 год по уровням'!$B$30:$E$30</c:f>
              <c:numCache>
                <c:formatCode>#,##0.0</c:formatCode>
                <c:ptCount val="4"/>
                <c:pt idx="0">
                  <c:v>1406.42</c:v>
                </c:pt>
                <c:pt idx="1">
                  <c:v>836.67124999999999</c:v>
                </c:pt>
                <c:pt idx="2">
                  <c:v>266.01874999999961</c:v>
                </c:pt>
                <c:pt idx="3">
                  <c:v>281.48999999999961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38"/>
      </c:pieChart>
    </c:plotArea>
    <c:plotVisOnly val="1"/>
    <c:dispBlanksAs val="zero"/>
    <c:showDLblsOverMax val="0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959224451782237"/>
          <c:y val="0.24408306104594071"/>
          <c:w val="0.41242841419016235"/>
          <c:h val="0.65231024693341988"/>
        </c:manualLayout>
      </c:layout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1.3697415973388577E-2"/>
                  <c:y val="-0.11437224656193166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Федеральный бюджет
47%</a:t>
                    </a:r>
                    <a:endParaRPr lang="ru-RU" sz="11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187683663502607"/>
                  <c:y val="-6.1857226701865213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Бюджет субъекта РФ
30%</a:t>
                    </a:r>
                    <a:endParaRPr lang="ru-RU" sz="11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2.8626354201745832E-2"/>
                  <c:y val="2.4738933279431493E-2"/>
                </c:manualLayout>
              </c:layout>
              <c:tx>
                <c:rich>
                  <a:bodyPr/>
                  <a:lstStyle/>
                  <a:p>
                    <a:r>
                      <a:rPr lang="ru-RU" sz="105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Бюджет муниципального района 10%</a:t>
                    </a:r>
                    <a:endParaRPr lang="ru-RU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6340437899902651E-3"/>
                  <c:y val="-3.4371856910109772E-2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Бюджет поселений
13%</a:t>
                    </a:r>
                    <a:endParaRPr lang="ru-RU" sz="1100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effectLst>
                <a:outerShdw blurRad="50800" dist="50800" dir="600000" sx="1000" sy="1000" algn="ctr" rotWithShape="0">
                  <a:srgbClr val="000000"/>
                </a:outerShdw>
              </a:effectLst>
            </c:spPr>
            <c:txPr>
              <a:bodyPr/>
              <a:lstStyle/>
              <a:p>
                <a:pPr algn="ctr">
                  <a:defRPr lang="ru-RU" sz="105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'2015 год по уровням'!$B$28:$E$28</c:f>
              <c:strCache>
                <c:ptCount val="4"/>
                <c:pt idx="0">
                  <c:v>Федеральный</c:v>
                </c:pt>
                <c:pt idx="1">
                  <c:v>Субъект РФ</c:v>
                </c:pt>
                <c:pt idx="2">
                  <c:v>Муниципальный район</c:v>
                </c:pt>
                <c:pt idx="3">
                  <c:v>Поселения</c:v>
                </c:pt>
              </c:strCache>
            </c:strRef>
          </c:cat>
          <c:val>
            <c:numRef>
              <c:f>'2015 год по уровням'!$B$29:$E$29</c:f>
              <c:numCache>
                <c:formatCode>#,##0.0</c:formatCode>
                <c:ptCount val="4"/>
                <c:pt idx="0">
                  <c:v>1264.6499999999999</c:v>
                </c:pt>
                <c:pt idx="1">
                  <c:v>820.32875000000001</c:v>
                </c:pt>
                <c:pt idx="2">
                  <c:v>261.33124999999961</c:v>
                </c:pt>
                <c:pt idx="3">
                  <c:v>347.12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38"/>
      </c:pieChart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2.6382727830529602E-2"/>
          <c:w val="0.74169756229081285"/>
          <c:h val="0.886826029422123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численность!$B$20</c:f>
              <c:strCache>
                <c:ptCount val="1"/>
                <c:pt idx="0">
                  <c:v>Налоговые и неналоговые доходы, млн.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>
                        <a:solidFill>
                          <a:schemeClr val="tx1"/>
                        </a:solidFill>
                      </a:rPr>
                      <a:t>417,8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численность!$A$21:$A$25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численность!$B$21:$B$25</c:f>
              <c:numCache>
                <c:formatCode>#,##0.0</c:formatCode>
                <c:ptCount val="5"/>
                <c:pt idx="0" formatCode="General">
                  <c:v>417.8</c:v>
                </c:pt>
                <c:pt idx="1">
                  <c:v>418.3</c:v>
                </c:pt>
                <c:pt idx="2">
                  <c:v>489.9</c:v>
                </c:pt>
                <c:pt idx="3">
                  <c:v>504.1</c:v>
                </c:pt>
                <c:pt idx="4">
                  <c:v>520.79999999999995</c:v>
                </c:pt>
              </c:numCache>
            </c:numRef>
          </c:val>
        </c:ser>
        <c:ser>
          <c:idx val="1"/>
          <c:order val="1"/>
          <c:tx>
            <c:strRef>
              <c:f>численность!$C$20</c:f>
              <c:strCache>
                <c:ptCount val="1"/>
                <c:pt idx="0">
                  <c:v>В расчете на 1 жителя, тыс. руб.</c:v>
                </c:pt>
              </c:strCache>
            </c:strRef>
          </c:tx>
          <c:invertIfNegative val="0"/>
          <c:dLbls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численность!$A$21:$A$25</c:f>
              <c:strCache>
                <c:ptCount val="5"/>
                <c:pt idx="0">
                  <c:v>2015 год</c:v>
                </c:pt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</c:strCache>
            </c:strRef>
          </c:cat>
          <c:val>
            <c:numRef>
              <c:f>численность!$C$21:$C$25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40"/>
        <c:axId val="80982016"/>
        <c:axId val="80983552"/>
      </c:barChart>
      <c:catAx>
        <c:axId val="80982016"/>
        <c:scaling>
          <c:orientation val="minMax"/>
        </c:scaling>
        <c:delete val="0"/>
        <c:axPos val="b"/>
        <c:majorTickMark val="none"/>
        <c:minorTickMark val="none"/>
        <c:tickLblPos val="nextTo"/>
        <c:crossAx val="80983552"/>
        <c:crosses val="autoZero"/>
        <c:auto val="1"/>
        <c:lblAlgn val="ctr"/>
        <c:lblOffset val="100"/>
        <c:noMultiLvlLbl val="0"/>
      </c:catAx>
      <c:valAx>
        <c:axId val="809835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one"/>
        <c:crossAx val="8098201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732867495795265"/>
          <c:y val="0.34649095555898435"/>
          <c:w val="0.2569573176211718"/>
          <c:h val="0.3597833556903503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 algn="ctr">
        <a:defRPr lang="ru-RU" sz="1600" b="0" i="0" u="none" strike="noStrike" kern="1200" cap="none" spc="0" baseline="0">
          <a:ln w="10160">
            <a:solidFill>
              <a:srgbClr val="4F81BD"/>
            </a:solidFill>
            <a:prstDash val="solid"/>
          </a:ln>
          <a:solidFill>
            <a:prstClr val="black"/>
          </a:solidFill>
          <a:effectLst>
            <a:outerShdw blurRad="38100" dist="32000" dir="5400000" algn="tl">
              <a:srgbClr val="000000">
                <a:alpha val="30000"/>
              </a:srgbClr>
            </a:outerShdw>
          </a:effectLst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algn="ctr" rtl="0">
              <a:defRPr lang="ru-RU" sz="2400" b="1" i="0" u="none" strike="noStrike" kern="1200" baseline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Структура </a:t>
            </a:r>
            <a:r>
              <a:rPr lang="ru-RU" sz="24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доходов </a:t>
            </a:r>
            <a: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бюджета района  </a:t>
            </a:r>
            <a:b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в </a:t>
            </a:r>
            <a:r>
              <a:rPr lang="ru-RU" sz="24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2017-2019 годах </a:t>
            </a:r>
          </a:p>
        </c:rich>
      </c:tx>
      <c:layout>
        <c:manualLayout>
          <c:xMode val="edge"/>
          <c:yMode val="edge"/>
          <c:x val="0.20730289985994271"/>
          <c:y val="0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spPr>
            <a:effectLst>
              <a:glow rad="139700">
                <a:schemeClr val="accent4">
                  <a:satMod val="175000"/>
                  <a:alpha val="40000"/>
                </a:schemeClr>
              </a:glow>
              <a:innerShdw blurRad="63500" dist="50800" dir="10800000">
                <a:prstClr val="black">
                  <a:alpha val="50000"/>
                </a:prstClr>
              </a:innerShdw>
            </a:effectLst>
          </c:spPr>
          <c:explosion val="9"/>
          <c:dLbls>
            <c:dLbl>
              <c:idx val="0"/>
              <c:layout>
                <c:manualLayout>
                  <c:x val="1.2067223341886521E-2"/>
                  <c:y val="-3.924615412506219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5822126321119265E-2"/>
                  <c:y val="3.521475256136855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4096852865056924E-2"/>
                  <c:y val="-3.2348254878223222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srgbClr val="9BBB59">
                        <a:lumMod val="50000"/>
                      </a:srgb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'Приложение 1 2017'!$AB$29:$AB$31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'Приложение 1 2017'!$AD$29:$AD$31</c:f>
              <c:numCache>
                <c:formatCode>0.0</c:formatCode>
                <c:ptCount val="3"/>
                <c:pt idx="0">
                  <c:v>22.235063483697171</c:v>
                </c:pt>
                <c:pt idx="1">
                  <c:v>7.7743786003113504</c:v>
                </c:pt>
                <c:pt idx="2">
                  <c:v>69.990557915991474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42"/>
      </c:pieChart>
    </c:plotArea>
    <c:plotVisOnly val="1"/>
    <c:dispBlanksAs val="zero"/>
    <c:showDLblsOverMax val="0"/>
  </c:chart>
  <c:spPr>
    <a:effectLst>
      <a:glow rad="228600">
        <a:schemeClr val="accent4">
          <a:satMod val="175000"/>
          <a:alpha val="40000"/>
        </a:schemeClr>
      </a:glow>
    </a:effectLst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algn="ctr" rtl="0">
              <a:defRPr lang="ru-RU" sz="24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ru-RU" sz="24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налоговых </a:t>
            </a:r>
            <a: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доходов бюджета </a:t>
            </a:r>
            <a:b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</a:t>
            </a:r>
            <a:r>
              <a:rPr lang="ru-RU" sz="24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2016 - 2019 годы, млн.руб.</a:t>
            </a:r>
          </a:p>
        </c:rich>
      </c:tx>
      <c:layout>
        <c:manualLayout>
          <c:xMode val="edge"/>
          <c:yMode val="edge"/>
          <c:x val="7.547531503619298E-2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878569047883569"/>
          <c:y val="0.11791713065473346"/>
          <c:w val="0.69336971817946169"/>
          <c:h val="0.86362561022631612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'налоговые неналоговые'!$E$3</c:f>
              <c:strCache>
                <c:ptCount val="1"/>
                <c:pt idx="0">
                  <c:v>2019 год (план)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неналоговые'!$A$4:$A$6</c:f>
              <c:strCache>
                <c:ptCount val="3"/>
                <c:pt idx="0">
                  <c:v>ЕСХН, ЕНВД, Патент</c:v>
                </c:pt>
                <c:pt idx="1">
                  <c:v>УСН</c:v>
                </c:pt>
                <c:pt idx="2">
                  <c:v>НДФЛ</c:v>
                </c:pt>
              </c:strCache>
            </c:strRef>
          </c:cat>
          <c:val>
            <c:numRef>
              <c:f>'налоговые неналоговые'!$E$4:$E$6</c:f>
              <c:numCache>
                <c:formatCode>0.0</c:formatCode>
                <c:ptCount val="3"/>
                <c:pt idx="0">
                  <c:v>37.200000000000003</c:v>
                </c:pt>
                <c:pt idx="1">
                  <c:v>70.5</c:v>
                </c:pt>
                <c:pt idx="2">
                  <c:v>281.5</c:v>
                </c:pt>
              </c:numCache>
            </c:numRef>
          </c:val>
        </c:ser>
        <c:ser>
          <c:idx val="2"/>
          <c:order val="1"/>
          <c:tx>
            <c:strRef>
              <c:f>'налоговые неналоговые'!$D$3</c:f>
              <c:strCache>
                <c:ptCount val="1"/>
                <c:pt idx="0">
                  <c:v>2018 год (план)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неналоговые'!$A$4:$A$6</c:f>
              <c:strCache>
                <c:ptCount val="3"/>
                <c:pt idx="0">
                  <c:v>ЕСХН, ЕНВД, Патент</c:v>
                </c:pt>
                <c:pt idx="1">
                  <c:v>УСН</c:v>
                </c:pt>
                <c:pt idx="2">
                  <c:v>НДФЛ</c:v>
                </c:pt>
              </c:strCache>
            </c:strRef>
          </c:cat>
          <c:val>
            <c:numRef>
              <c:f>'налоговые неналоговые'!$D$4:$D$6</c:f>
              <c:numCache>
                <c:formatCode>0.0</c:formatCode>
                <c:ptCount val="3"/>
                <c:pt idx="0">
                  <c:v>35.700000000000003</c:v>
                </c:pt>
                <c:pt idx="1">
                  <c:v>67.599999999999994</c:v>
                </c:pt>
                <c:pt idx="2">
                  <c:v>270.8</c:v>
                </c:pt>
              </c:numCache>
            </c:numRef>
          </c:val>
        </c:ser>
        <c:ser>
          <c:idx val="1"/>
          <c:order val="2"/>
          <c:tx>
            <c:strRef>
              <c:f>'налоговые неналоговые'!$C$3</c:f>
              <c:strCache>
                <c:ptCount val="1"/>
                <c:pt idx="0">
                  <c:v>2017 год (план)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неналоговые'!$A$4:$A$6</c:f>
              <c:strCache>
                <c:ptCount val="3"/>
                <c:pt idx="0">
                  <c:v>ЕСХН, ЕНВД, Патент</c:v>
                </c:pt>
                <c:pt idx="1">
                  <c:v>УСН</c:v>
                </c:pt>
                <c:pt idx="2">
                  <c:v>НДФЛ</c:v>
                </c:pt>
              </c:strCache>
            </c:strRef>
          </c:cat>
          <c:val>
            <c:numRef>
              <c:f>'налоговые неналоговые'!$C$4:$C$6</c:f>
              <c:numCache>
                <c:formatCode>0.0</c:formatCode>
                <c:ptCount val="3"/>
                <c:pt idx="0">
                  <c:v>34.1</c:v>
                </c:pt>
                <c:pt idx="1">
                  <c:v>64.5</c:v>
                </c:pt>
                <c:pt idx="2">
                  <c:v>262.39999999999969</c:v>
                </c:pt>
              </c:numCache>
            </c:numRef>
          </c:val>
        </c:ser>
        <c:ser>
          <c:idx val="0"/>
          <c:order val="3"/>
          <c:tx>
            <c:strRef>
              <c:f>'налоговые неналоговые'!$B$3</c:f>
              <c:strCache>
                <c:ptCount val="1"/>
                <c:pt idx="0">
                  <c:v>2016 год (факт)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 algn="ctr">
                  <a:defRPr lang="ru-RU"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неналоговые'!$A$4:$A$6</c:f>
              <c:strCache>
                <c:ptCount val="3"/>
                <c:pt idx="0">
                  <c:v>ЕСХН, ЕНВД, Патент</c:v>
                </c:pt>
                <c:pt idx="1">
                  <c:v>УСН</c:v>
                </c:pt>
                <c:pt idx="2">
                  <c:v>НДФЛ</c:v>
                </c:pt>
              </c:strCache>
            </c:strRef>
          </c:cat>
          <c:val>
            <c:numRef>
              <c:f>'налоговые неналоговые'!$B$4:$B$6</c:f>
              <c:numCache>
                <c:formatCode>0.0</c:formatCode>
                <c:ptCount val="3"/>
                <c:pt idx="0">
                  <c:v>33.4</c:v>
                </c:pt>
                <c:pt idx="1">
                  <c:v>0</c:v>
                </c:pt>
                <c:pt idx="2">
                  <c:v>250.9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086656"/>
        <c:axId val="94088192"/>
      </c:barChart>
      <c:catAx>
        <c:axId val="94086656"/>
        <c:scaling>
          <c:orientation val="minMax"/>
        </c:scaling>
        <c:delete val="0"/>
        <c:axPos val="l"/>
        <c:majorTickMark val="none"/>
        <c:minorTickMark val="none"/>
        <c:tickLblPos val="none"/>
        <c:txPr>
          <a:bodyPr/>
          <a:lstStyle/>
          <a:p>
            <a:pPr algn="ctr">
              <a:defRPr lang="ru-RU" sz="1400" b="1" i="0" u="none" strike="noStrike" kern="1200" baseline="0">
                <a:solidFill>
                  <a:srgbClr val="9BBB59">
                    <a:lumMod val="50000"/>
                  </a:srgb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088192"/>
        <c:crosses val="autoZero"/>
        <c:auto val="1"/>
        <c:lblAlgn val="ctr"/>
        <c:lblOffset val="100"/>
        <c:noMultiLvlLbl val="0"/>
      </c:catAx>
      <c:valAx>
        <c:axId val="94088192"/>
        <c:scaling>
          <c:orientation val="minMax"/>
        </c:scaling>
        <c:delete val="1"/>
        <c:axPos val="b"/>
        <c:numFmt formatCode="0.0" sourceLinked="1"/>
        <c:majorTickMark val="none"/>
        <c:minorTickMark val="none"/>
        <c:tickLblPos val="none"/>
        <c:crossAx val="94086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505883605525404"/>
          <c:y val="0.48845546535697865"/>
          <c:w val="0.23113901914462334"/>
          <c:h val="0.2891453418755941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algn="ctr" rtl="0">
              <a:defRPr lang="ru-RU" sz="2400" b="1" i="0" u="none" strike="noStrike" kern="1200" baseline="0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BBB59">
                    <a:lumMod val="50000"/>
                  </a:srgb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ru-RU" sz="20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неналоговых доходов за 2016 - 2019 годы, млн.руб.</a:t>
            </a:r>
          </a:p>
        </c:rich>
      </c:tx>
      <c:layout>
        <c:manualLayout>
          <c:xMode val="edge"/>
          <c:yMode val="edge"/>
          <c:x val="3.6262845145970293E-2"/>
          <c:y val="1.299963584293103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155313999379092"/>
          <c:y val="0.11160256885037462"/>
          <c:w val="0.66306807031825143"/>
          <c:h val="0.88839743114962533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'налоговые неналоговые'!$E$3</c:f>
              <c:strCache>
                <c:ptCount val="1"/>
                <c:pt idx="0">
                  <c:v>2019 год (план)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неналоговые'!$A$11:$A$14</c:f>
              <c:strCache>
                <c:ptCount val="4"/>
                <c:pt idx="0">
                  <c:v>Доходы от аренды земли</c:v>
                </c:pt>
                <c:pt idx="1">
                  <c:v>Доходы от аренды имущества</c:v>
                </c:pt>
                <c:pt idx="2">
                  <c:v>Доходы от оказания платных услуг </c:v>
                </c:pt>
                <c:pt idx="3">
                  <c:v>Доходы от продажи земельных участков</c:v>
                </c:pt>
              </c:strCache>
            </c:strRef>
          </c:cat>
          <c:val>
            <c:numRef>
              <c:f>'налоговые неналоговые'!$E$11:$E$14</c:f>
              <c:numCache>
                <c:formatCode>#,##0.0</c:formatCode>
                <c:ptCount val="4"/>
                <c:pt idx="0" formatCode="General">
                  <c:v>50.8</c:v>
                </c:pt>
                <c:pt idx="1">
                  <c:v>6.3</c:v>
                </c:pt>
                <c:pt idx="2">
                  <c:v>64.7</c:v>
                </c:pt>
                <c:pt idx="3">
                  <c:v>4.9000000000000004</c:v>
                </c:pt>
              </c:numCache>
            </c:numRef>
          </c:val>
        </c:ser>
        <c:ser>
          <c:idx val="2"/>
          <c:order val="1"/>
          <c:tx>
            <c:strRef>
              <c:f>'налоговые неналоговые'!$D$3</c:f>
              <c:strCache>
                <c:ptCount val="1"/>
                <c:pt idx="0">
                  <c:v>2018 год (план)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неналоговые'!$A$11:$A$14</c:f>
              <c:strCache>
                <c:ptCount val="4"/>
                <c:pt idx="0">
                  <c:v>Доходы от аренды земли</c:v>
                </c:pt>
                <c:pt idx="1">
                  <c:v>Доходы от аренды имущества</c:v>
                </c:pt>
                <c:pt idx="2">
                  <c:v>Доходы от оказания платных услуг </c:v>
                </c:pt>
                <c:pt idx="3">
                  <c:v>Доходы от продажи земельных участков</c:v>
                </c:pt>
              </c:strCache>
            </c:strRef>
          </c:cat>
          <c:val>
            <c:numRef>
              <c:f>'налоговые неналоговые'!$D$11:$D$14</c:f>
              <c:numCache>
                <c:formatCode>#,##0.0</c:formatCode>
                <c:ptCount val="4"/>
                <c:pt idx="0" formatCode="General">
                  <c:v>49.8</c:v>
                </c:pt>
                <c:pt idx="1">
                  <c:v>6.1</c:v>
                </c:pt>
                <c:pt idx="2">
                  <c:v>64.7</c:v>
                </c:pt>
                <c:pt idx="3">
                  <c:v>4.8</c:v>
                </c:pt>
              </c:numCache>
            </c:numRef>
          </c:val>
        </c:ser>
        <c:ser>
          <c:idx val="1"/>
          <c:order val="2"/>
          <c:tx>
            <c:strRef>
              <c:f>'налоговые неналоговые'!$C$3</c:f>
              <c:strCache>
                <c:ptCount val="1"/>
                <c:pt idx="0">
                  <c:v>2017 год (план)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неналоговые'!$A$11:$A$14</c:f>
              <c:strCache>
                <c:ptCount val="4"/>
                <c:pt idx="0">
                  <c:v>Доходы от аренды земли</c:v>
                </c:pt>
                <c:pt idx="1">
                  <c:v>Доходы от аренды имущества</c:v>
                </c:pt>
                <c:pt idx="2">
                  <c:v>Доходы от оказания платных услуг </c:v>
                </c:pt>
                <c:pt idx="3">
                  <c:v>Доходы от продажи земельных участков</c:v>
                </c:pt>
              </c:strCache>
            </c:strRef>
          </c:cat>
          <c:val>
            <c:numRef>
              <c:f>'налоговые неналоговые'!$C$11:$C$14</c:f>
              <c:numCache>
                <c:formatCode>#,##0.0</c:formatCode>
                <c:ptCount val="4"/>
                <c:pt idx="0" formatCode="General">
                  <c:v>48.8</c:v>
                </c:pt>
                <c:pt idx="1">
                  <c:v>5.9</c:v>
                </c:pt>
                <c:pt idx="2">
                  <c:v>64.7</c:v>
                </c:pt>
                <c:pt idx="3">
                  <c:v>4.7</c:v>
                </c:pt>
              </c:numCache>
            </c:numRef>
          </c:val>
        </c:ser>
        <c:ser>
          <c:idx val="0"/>
          <c:order val="3"/>
          <c:tx>
            <c:strRef>
              <c:f>'налоговые неналоговые'!$B$3</c:f>
              <c:strCache>
                <c:ptCount val="1"/>
                <c:pt idx="0">
                  <c:v>2016 год (факт)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'налоговые неналоговые'!$A$11:$A$14</c:f>
              <c:strCache>
                <c:ptCount val="4"/>
                <c:pt idx="0">
                  <c:v>Доходы от аренды земли</c:v>
                </c:pt>
                <c:pt idx="1">
                  <c:v>Доходы от аренды имущества</c:v>
                </c:pt>
                <c:pt idx="2">
                  <c:v>Доходы от оказания платных услуг </c:v>
                </c:pt>
                <c:pt idx="3">
                  <c:v>Доходы от продажи земельных участков</c:v>
                </c:pt>
              </c:strCache>
            </c:strRef>
          </c:cat>
          <c:val>
            <c:numRef>
              <c:f>'налоговые неналоговые'!$B$11:$B$14</c:f>
              <c:numCache>
                <c:formatCode>General</c:formatCode>
                <c:ptCount val="4"/>
                <c:pt idx="0">
                  <c:v>57.6</c:v>
                </c:pt>
                <c:pt idx="1">
                  <c:v>5.6</c:v>
                </c:pt>
                <c:pt idx="2">
                  <c:v>42.3</c:v>
                </c:pt>
                <c:pt idx="3">
                  <c:v>14.8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152576"/>
        <c:axId val="94154112"/>
      </c:barChart>
      <c:catAx>
        <c:axId val="94152576"/>
        <c:scaling>
          <c:orientation val="minMax"/>
        </c:scaling>
        <c:delete val="0"/>
        <c:axPos val="l"/>
        <c:majorTickMark val="none"/>
        <c:minorTickMark val="none"/>
        <c:tickLblPos val="none"/>
        <c:txPr>
          <a:bodyPr/>
          <a:lstStyle/>
          <a:p>
            <a:pPr>
              <a:defRPr sz="1200" b="1"/>
            </a:pPr>
            <a:endParaRPr lang="ru-RU"/>
          </a:p>
        </c:txPr>
        <c:crossAx val="94154112"/>
        <c:crosses val="autoZero"/>
        <c:auto val="1"/>
        <c:lblAlgn val="ctr"/>
        <c:lblOffset val="100"/>
        <c:noMultiLvlLbl val="0"/>
      </c:catAx>
      <c:valAx>
        <c:axId val="941541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94152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637965459704895"/>
          <c:y val="0.56613678727055017"/>
          <c:w val="0.21362034540295113"/>
          <c:h val="0.3122356775173129"/>
        </c:manualLayout>
      </c:layout>
      <c:overlay val="0"/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 algn="ctr" rtl="0">
              <a:defRPr lang="ru-RU" sz="24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ru-RU" sz="24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Динамика безвозмездных поступлений </a:t>
            </a:r>
            <a: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2400" b="1" i="0" u="none" strike="noStrike" kern="120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</a:t>
            </a:r>
            <a:r>
              <a:rPr lang="ru-RU" sz="2400" b="1" i="0" u="none" strike="noStrike" kern="1200" baseline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2016 - 2019 годы, млн.руб.</a:t>
            </a:r>
          </a:p>
        </c:rich>
      </c:tx>
      <c:layout>
        <c:manualLayout>
          <c:xMode val="edge"/>
          <c:yMode val="edge"/>
          <c:x val="0.1572203639448694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7250792152570743"/>
          <c:y val="0.15119591684959291"/>
          <c:w val="0.73084969438657588"/>
          <c:h val="0.81643216140679087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безвозмездные!$E$4</c:f>
              <c:strCache>
                <c:ptCount val="1"/>
                <c:pt idx="0">
                  <c:v>2019 год (план)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безвозмездные!$A$5:$A$7</c:f>
              <c:strCache>
                <c:ptCount val="3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</c:strCache>
            </c:strRef>
          </c:cat>
          <c:val>
            <c:numRef>
              <c:f>безвозмездные!$E$5:$E$7</c:f>
              <c:numCache>
                <c:formatCode>#,##0.0</c:formatCode>
                <c:ptCount val="3"/>
                <c:pt idx="0">
                  <c:v>899.9</c:v>
                </c:pt>
                <c:pt idx="1">
                  <c:v>86.3</c:v>
                </c:pt>
                <c:pt idx="2">
                  <c:v>16.899999999999999</c:v>
                </c:pt>
              </c:numCache>
            </c:numRef>
          </c:val>
        </c:ser>
        <c:ser>
          <c:idx val="2"/>
          <c:order val="1"/>
          <c:tx>
            <c:strRef>
              <c:f>безвозмездные!$D$4</c:f>
              <c:strCache>
                <c:ptCount val="1"/>
                <c:pt idx="0">
                  <c:v>2018 год (план)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безвозмездные!$A$5:$A$7</c:f>
              <c:strCache>
                <c:ptCount val="3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</c:strCache>
            </c:strRef>
          </c:cat>
          <c:val>
            <c:numRef>
              <c:f>безвозмездные!$D$5:$D$7</c:f>
              <c:numCache>
                <c:formatCode>#,##0.0</c:formatCode>
                <c:ptCount val="3"/>
                <c:pt idx="0">
                  <c:v>947.4</c:v>
                </c:pt>
                <c:pt idx="1">
                  <c:v>86.8</c:v>
                </c:pt>
                <c:pt idx="2">
                  <c:v>19.899999999999999</c:v>
                </c:pt>
              </c:numCache>
            </c:numRef>
          </c:val>
        </c:ser>
        <c:ser>
          <c:idx val="1"/>
          <c:order val="2"/>
          <c:tx>
            <c:strRef>
              <c:f>безвозмездные!$C$4</c:f>
              <c:strCache>
                <c:ptCount val="1"/>
                <c:pt idx="0">
                  <c:v>2017 год (план)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безвозмездные!$A$5:$A$7</c:f>
              <c:strCache>
                <c:ptCount val="3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</c:strCache>
            </c:strRef>
          </c:cat>
          <c:val>
            <c:numRef>
              <c:f>безвозмездные!$C$5:$C$7</c:f>
              <c:numCache>
                <c:formatCode>#,##0.0</c:formatCode>
                <c:ptCount val="3"/>
                <c:pt idx="0">
                  <c:v>949</c:v>
                </c:pt>
                <c:pt idx="1">
                  <c:v>146.30000000000001</c:v>
                </c:pt>
                <c:pt idx="2">
                  <c:v>43.6</c:v>
                </c:pt>
              </c:numCache>
            </c:numRef>
          </c:val>
        </c:ser>
        <c:ser>
          <c:idx val="0"/>
          <c:order val="3"/>
          <c:tx>
            <c:strRef>
              <c:f>безвозмездные!$B$4</c:f>
              <c:strCache>
                <c:ptCount val="1"/>
                <c:pt idx="0">
                  <c:v>2016 год (факт)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безвозмездные!$A$5:$A$7</c:f>
              <c:strCache>
                <c:ptCount val="3"/>
                <c:pt idx="0">
                  <c:v>Субвенции</c:v>
                </c:pt>
                <c:pt idx="1">
                  <c:v>Субсидии</c:v>
                </c:pt>
                <c:pt idx="2">
                  <c:v>Дотации</c:v>
                </c:pt>
              </c:strCache>
            </c:strRef>
          </c:cat>
          <c:val>
            <c:numRef>
              <c:f>безвозмездные!$B$5:$B$7</c:f>
              <c:numCache>
                <c:formatCode>#,##0.0</c:formatCode>
                <c:ptCount val="3"/>
                <c:pt idx="0">
                  <c:v>1073.3</c:v>
                </c:pt>
                <c:pt idx="1">
                  <c:v>517.5</c:v>
                </c:pt>
                <c:pt idx="2">
                  <c:v>220.6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214784"/>
        <c:axId val="94224768"/>
      </c:barChart>
      <c:catAx>
        <c:axId val="942147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 algn="ctr">
              <a:defRPr lang="ru-RU"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4224768"/>
        <c:crosses val="autoZero"/>
        <c:auto val="1"/>
        <c:lblAlgn val="ctr"/>
        <c:lblOffset val="100"/>
        <c:noMultiLvlLbl val="0"/>
      </c:catAx>
      <c:valAx>
        <c:axId val="94224768"/>
        <c:scaling>
          <c:orientation val="minMax"/>
        </c:scaling>
        <c:delete val="1"/>
        <c:axPos val="b"/>
        <c:numFmt formatCode="#,##0.0" sourceLinked="1"/>
        <c:majorTickMark val="none"/>
        <c:minorTickMark val="none"/>
        <c:tickLblPos val="none"/>
        <c:crossAx val="942147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76923041608926"/>
          <c:y val="0.17832505667710244"/>
          <c:w val="0.24969011707606417"/>
          <c:h val="0.33943466839396907"/>
        </c:manualLayout>
      </c:layout>
      <c:overlay val="0"/>
      <c:txPr>
        <a:bodyPr/>
        <a:lstStyle/>
        <a:p>
          <a:pPr>
            <a:defRPr sz="1600" b="1"/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0.28435</cdr:x>
      <cdr:y>0.0392</cdr:y>
    </cdr:from>
    <cdr:to>
      <cdr:x>0.38913</cdr:x>
      <cdr:y>0.10657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54106" y="167587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0.32626</cdr:x>
      <cdr:y>0.19079</cdr:y>
    </cdr:from>
    <cdr:to>
      <cdr:x>0.3996</cdr:x>
      <cdr:y>0.25816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42138" y="815659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b="1" dirty="0" smtClean="0"/>
            <a:t>105,9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0.60916</cdr:x>
      <cdr:y>0.08973</cdr:y>
    </cdr:from>
    <cdr:to>
      <cdr:x>0.67203</cdr:x>
      <cdr:y>0.1571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186354" y="383611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107,3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0.47295</cdr:x>
      <cdr:y>0.14026</cdr:y>
    </cdr:from>
    <cdr:to>
      <cdr:x>0.53582</cdr:x>
      <cdr:y>0.20763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3250250" y="599635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106,8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0.74538</cdr:x>
      <cdr:y>0.05604</cdr:y>
    </cdr:from>
    <cdr:to>
      <cdr:x>0.80825</cdr:x>
      <cdr:y>0.12342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122458" y="239595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103,8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0.89207</cdr:x>
      <cdr:y>0.02236</cdr:y>
    </cdr:from>
    <cdr:to>
      <cdr:x>0.95494</cdr:x>
      <cdr:y>0.08973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6130570" y="95579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="1" dirty="0" smtClean="0"/>
            <a:t>104,8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0.64184</cdr:x>
      <cdr:y>0.57683</cdr:y>
    </cdr:from>
    <cdr:to>
      <cdr:x>0.71915</cdr:x>
      <cdr:y>0.70726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H="1">
          <a:off x="4483108" y="1910673"/>
          <a:ext cx="540000" cy="432032"/>
        </a:xfrm>
        <a:prstGeom xmlns:a="http://schemas.openxmlformats.org/drawingml/2006/main" prst="straightConnector1">
          <a:avLst/>
        </a:prstGeom>
        <a:ln xmlns:a="http://schemas.openxmlformats.org/drawingml/2006/main" w="76200">
          <a:tailEnd type="arrow"/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0.47981</cdr:x>
      <cdr:y>0.00281</cdr:y>
    </cdr:from>
    <cdr:to>
      <cdr:x>0.63467</cdr:x>
      <cdr:y>0.09049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33084" y="9220"/>
          <a:ext cx="91440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2014 год</a:t>
          </a:r>
          <a:endParaRPr lang="ru-RU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0.42764</cdr:x>
      <cdr:y>0</cdr:y>
    </cdr:from>
    <cdr:to>
      <cdr:x>0.58735</cdr:x>
      <cdr:y>0.1096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48272" y="0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2015 год</a:t>
          </a:r>
          <a:endParaRPr lang="ru-RU" sz="1800" b="1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0.00885</cdr:x>
      <cdr:y>0.56121</cdr:y>
    </cdr:from>
    <cdr:to>
      <cdr:x>0.105</cdr:x>
      <cdr:y>0.62921</cdr:y>
    </cdr:to>
    <cdr:sp macro="" textlink="">
      <cdr:nvSpPr>
        <cdr:cNvPr id="2" name="Скругленный прямоугольник 1"/>
        <cdr:cNvSpPr/>
      </cdr:nvSpPr>
      <cdr:spPr>
        <a:xfrm xmlns:a="http://schemas.openxmlformats.org/drawingml/2006/main">
          <a:off x="72008" y="3096344"/>
          <a:ext cx="782395" cy="375141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0">
          <a:schemeClr val="accent2"/>
        </a:lnRef>
        <a:fillRef xmlns:a="http://schemas.openxmlformats.org/drawingml/2006/main" idx="3">
          <a:schemeClr val="accent2"/>
        </a:fillRef>
        <a:effectRef xmlns:a="http://schemas.openxmlformats.org/drawingml/2006/main" idx="3">
          <a:schemeClr val="accent2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dirty="0" smtClean="0">
              <a:solidFill>
                <a:schemeClr val="tx1"/>
              </a:solidFill>
            </a:rPr>
            <a:t>3,9</a:t>
          </a:r>
          <a:endParaRPr lang="ru-RU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0.0885</cdr:x>
      <cdr:y>0.36544</cdr:y>
    </cdr:from>
    <cdr:to>
      <cdr:x>0.17432</cdr:x>
      <cdr:y>0.41371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20080" y="2016224"/>
          <a:ext cx="698376" cy="2663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0.0885</cdr:x>
      <cdr:y>0.35239</cdr:y>
    </cdr:from>
    <cdr:to>
      <cdr:x>0.16814</cdr:x>
      <cdr:y>0.4307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0080" y="1944216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100,1%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0.40708</cdr:x>
      <cdr:y>0.23493</cdr:y>
    </cdr:from>
    <cdr:to>
      <cdr:x>0.46018</cdr:x>
      <cdr:y>0.23493</cdr:y>
    </cdr:to>
    <cdr:cxnSp macro="">
      <cdr:nvCxnSpPr>
        <cdr:cNvPr id="6" name="Прямая со стрелкой 5"/>
        <cdr:cNvCxnSpPr/>
      </cdr:nvCxnSpPr>
      <cdr:spPr>
        <a:xfrm xmlns:a="http://schemas.openxmlformats.org/drawingml/2006/main">
          <a:off x="3312368" y="1296144"/>
          <a:ext cx="432048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0.24779</cdr:x>
      <cdr:y>0.32629</cdr:y>
    </cdr:from>
    <cdr:to>
      <cdr:x>0.30088</cdr:x>
      <cdr:y>0.32629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>
          <a:off x="2016224" y="1800200"/>
          <a:ext cx="432048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0.54867</cdr:x>
      <cdr:y>0.19577</cdr:y>
    </cdr:from>
    <cdr:to>
      <cdr:x>0.60177</cdr:x>
      <cdr:y>0.19577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4464496" y="1080120"/>
          <a:ext cx="432048" cy="0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25400" cap="flat" cmpd="sng" algn="ctr">
          <a:solidFill>
            <a:sysClr val="windowText" lastClr="000000"/>
          </a:solidFill>
          <a:prstDash val="solid"/>
          <a:tailEnd type="arrow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0.07965</cdr:x>
      <cdr:y>0.67868</cdr:y>
    </cdr:from>
    <cdr:to>
      <cdr:x>0.16547</cdr:x>
      <cdr:y>0.74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48072" y="3744416"/>
          <a:ext cx="698376" cy="3383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0.0885</cdr:x>
      <cdr:y>0.69173</cdr:y>
    </cdr:from>
    <cdr:to>
      <cdr:x>0.16814</cdr:x>
      <cdr:y>0.74393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20080" y="381642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94,9%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0.53982</cdr:x>
      <cdr:y>0.54816</cdr:y>
    </cdr:from>
    <cdr:to>
      <cdr:x>0.61947</cdr:x>
      <cdr:y>0.60037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4392488" y="302433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ru-RU" dirty="0" smtClean="0"/>
            <a:t>100,0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0.01802</cdr:x>
      <cdr:y>0.15116</cdr:y>
    </cdr:from>
    <cdr:to>
      <cdr:x>0.15953</cdr:x>
      <cdr:y>0.34884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016" y="936104"/>
          <a:ext cx="1131074" cy="12241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Налог на</a:t>
          </a:r>
        </a:p>
        <a:p xmlns:a="http://schemas.openxmlformats.org/drawingml/2006/main">
          <a:pPr algn="ctr"/>
          <a:r>
            <a:rPr lang="ru-RU" sz="1000" b="1" dirty="0" smtClean="0"/>
            <a:t> доходы </a:t>
          </a:r>
        </a:p>
        <a:p xmlns:a="http://schemas.openxmlformats.org/drawingml/2006/main">
          <a:pPr algn="ctr"/>
          <a:r>
            <a:rPr lang="ru-RU" sz="1000" b="1" dirty="0" smtClean="0"/>
            <a:t>физических </a:t>
          </a:r>
        </a:p>
        <a:p xmlns:a="http://schemas.openxmlformats.org/drawingml/2006/main">
          <a:pPr algn="ctr"/>
          <a:r>
            <a:rPr lang="ru-RU" sz="1000" b="1" dirty="0" smtClean="0"/>
            <a:t>лиц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0.00901</cdr:x>
      <cdr:y>0.47674</cdr:y>
    </cdr:from>
    <cdr:to>
      <cdr:x>0.1479</cdr:x>
      <cdr:y>0.68605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2008" y="2952328"/>
          <a:ext cx="1110123" cy="12961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Налог,</a:t>
          </a:r>
        </a:p>
        <a:p xmlns:a="http://schemas.openxmlformats.org/drawingml/2006/main">
          <a:pPr algn="ctr"/>
          <a:r>
            <a:rPr lang="ru-RU" sz="1000" b="1" dirty="0" smtClean="0"/>
            <a:t> взимаемый </a:t>
          </a:r>
        </a:p>
        <a:p xmlns:a="http://schemas.openxmlformats.org/drawingml/2006/main">
          <a:pPr algn="ctr"/>
          <a:r>
            <a:rPr lang="ru-RU" sz="1000" b="1" dirty="0" smtClean="0"/>
            <a:t>в связи с </a:t>
          </a:r>
        </a:p>
        <a:p xmlns:a="http://schemas.openxmlformats.org/drawingml/2006/main">
          <a:pPr algn="ctr"/>
          <a:r>
            <a:rPr lang="ru-RU" sz="1000" b="1" dirty="0" smtClean="0"/>
            <a:t>применением </a:t>
          </a:r>
        </a:p>
        <a:p xmlns:a="http://schemas.openxmlformats.org/drawingml/2006/main">
          <a:pPr algn="ctr"/>
          <a:r>
            <a:rPr lang="ru-RU" sz="1000" b="1" dirty="0" smtClean="0"/>
            <a:t>упрощенной </a:t>
          </a:r>
        </a:p>
        <a:p xmlns:a="http://schemas.openxmlformats.org/drawingml/2006/main">
          <a:pPr algn="ctr"/>
          <a:r>
            <a:rPr lang="ru-RU" sz="1000" b="1" dirty="0" smtClean="0"/>
            <a:t>системы </a:t>
          </a:r>
        </a:p>
        <a:p xmlns:a="http://schemas.openxmlformats.org/drawingml/2006/main">
          <a:pPr algn="ctr"/>
          <a:r>
            <a:rPr lang="ru-RU" sz="1000" b="1" dirty="0" smtClean="0"/>
            <a:t>налогообложения</a:t>
          </a:r>
          <a:endParaRPr lang="ru-RU" sz="1000" b="1" dirty="0"/>
        </a:p>
      </cdr:txBody>
    </cdr:sp>
  </cdr:relSizeAnchor>
  <cdr:relSizeAnchor xmlns:cdr="http://schemas.openxmlformats.org/drawingml/2006/chartDrawing">
    <cdr:from>
      <cdr:x>0.00901</cdr:x>
      <cdr:y>0.74419</cdr:y>
    </cdr:from>
    <cdr:to>
      <cdr:x>0.1479</cdr:x>
      <cdr:y>0.97675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2008" y="4608512"/>
          <a:ext cx="1110123" cy="14401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000" b="1" dirty="0" smtClean="0"/>
            <a:t>Единый</a:t>
          </a:r>
        </a:p>
        <a:p xmlns:a="http://schemas.openxmlformats.org/drawingml/2006/main">
          <a:pPr algn="ctr"/>
          <a:r>
            <a:rPr lang="ru-RU" sz="1000" b="1" dirty="0" smtClean="0"/>
            <a:t> сельскохозяйственный </a:t>
          </a:r>
        </a:p>
        <a:p xmlns:a="http://schemas.openxmlformats.org/drawingml/2006/main">
          <a:pPr algn="ctr"/>
          <a:r>
            <a:rPr lang="ru-RU" sz="1000" b="1" dirty="0"/>
            <a:t>н</a:t>
          </a:r>
          <a:r>
            <a:rPr lang="ru-RU" sz="1000" b="1" dirty="0" smtClean="0"/>
            <a:t>алог,</a:t>
          </a:r>
        </a:p>
        <a:p xmlns:a="http://schemas.openxmlformats.org/drawingml/2006/main">
          <a:pPr algn="ctr"/>
          <a:r>
            <a:rPr lang="ru-RU" sz="1000" b="1" dirty="0" smtClean="0"/>
            <a:t> Единый</a:t>
          </a:r>
        </a:p>
        <a:p xmlns:a="http://schemas.openxmlformats.org/drawingml/2006/main">
          <a:pPr algn="ctr"/>
          <a:r>
            <a:rPr lang="ru-RU" sz="1000" b="1" dirty="0" smtClean="0"/>
            <a:t> налог на</a:t>
          </a:r>
        </a:p>
        <a:p xmlns:a="http://schemas.openxmlformats.org/drawingml/2006/main">
          <a:pPr algn="ctr"/>
          <a:r>
            <a:rPr lang="ru-RU" sz="1000" b="1" dirty="0" smtClean="0"/>
            <a:t> вмененный</a:t>
          </a:r>
        </a:p>
        <a:p xmlns:a="http://schemas.openxmlformats.org/drawingml/2006/main">
          <a:pPr algn="ctr"/>
          <a:r>
            <a:rPr lang="ru-RU" sz="1000" b="1" dirty="0" smtClean="0"/>
            <a:t> доход,</a:t>
          </a:r>
        </a:p>
        <a:p xmlns:a="http://schemas.openxmlformats.org/drawingml/2006/main">
          <a:pPr algn="ctr"/>
          <a:r>
            <a:rPr lang="ru-RU" sz="1000" b="1" dirty="0" smtClean="0"/>
            <a:t>Патент</a:t>
          </a:r>
          <a:endParaRPr lang="ru-RU" sz="1000" b="1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0.14444</cdr:y>
    </cdr:from>
    <cdr:to>
      <cdr:x>0.13084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-72008" y="936104"/>
          <a:ext cx="1008112" cy="10081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Доходы от </a:t>
          </a:r>
          <a:endParaRPr lang="ru-RU" sz="1400" b="1" dirty="0" smtClean="0"/>
        </a:p>
        <a:p xmlns:a="http://schemas.openxmlformats.org/drawingml/2006/main">
          <a:r>
            <a:rPr lang="ru-RU" sz="1400" b="1" dirty="0" smtClean="0"/>
            <a:t>продажи </a:t>
          </a:r>
        </a:p>
        <a:p xmlns:a="http://schemas.openxmlformats.org/drawingml/2006/main">
          <a:r>
            <a:rPr lang="ru-RU" sz="1400" b="1" dirty="0" smtClean="0"/>
            <a:t>земельных </a:t>
          </a:r>
        </a:p>
        <a:p xmlns:a="http://schemas.openxmlformats.org/drawingml/2006/main">
          <a:r>
            <a:rPr lang="ru-RU" sz="1400" b="1" dirty="0" smtClean="0"/>
            <a:t>участков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</cdr:x>
      <cdr:y>0.34444</cdr:y>
    </cdr:from>
    <cdr:to>
      <cdr:x>0.1215</cdr:x>
      <cdr:y>0.51111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2232248"/>
          <a:ext cx="936104" cy="10801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Доходы от </a:t>
          </a:r>
          <a:endParaRPr lang="ru-RU" sz="1400" b="1" dirty="0" smtClean="0"/>
        </a:p>
        <a:p xmlns:a="http://schemas.openxmlformats.org/drawingml/2006/main">
          <a:r>
            <a:rPr lang="ru-RU" sz="1400" b="1" dirty="0" smtClean="0"/>
            <a:t>оказания</a:t>
          </a:r>
        </a:p>
        <a:p xmlns:a="http://schemas.openxmlformats.org/drawingml/2006/main">
          <a:r>
            <a:rPr lang="ru-RU" sz="1400" b="1" dirty="0" smtClean="0"/>
            <a:t> платных</a:t>
          </a:r>
        </a:p>
        <a:p xmlns:a="http://schemas.openxmlformats.org/drawingml/2006/main">
          <a:r>
            <a:rPr lang="ru-RU" sz="1400" b="1" dirty="0" smtClean="0"/>
            <a:t> </a:t>
          </a:r>
          <a:r>
            <a:rPr lang="ru-RU" sz="1400" b="1" dirty="0"/>
            <a:t>услуг </a:t>
          </a:r>
        </a:p>
      </cdr:txBody>
    </cdr:sp>
  </cdr:relSizeAnchor>
  <cdr:relSizeAnchor xmlns:cdr="http://schemas.openxmlformats.org/drawingml/2006/chartDrawing">
    <cdr:from>
      <cdr:x>0</cdr:x>
      <cdr:y>0.58889</cdr:y>
    </cdr:from>
    <cdr:to>
      <cdr:x>0.11868</cdr:x>
      <cdr:y>0.72998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-72008" y="38164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Доходы </a:t>
          </a:r>
          <a:r>
            <a:rPr lang="ru-RU" sz="1400" b="1" dirty="0" smtClean="0"/>
            <a:t>от</a:t>
          </a:r>
        </a:p>
        <a:p xmlns:a="http://schemas.openxmlformats.org/drawingml/2006/main">
          <a:r>
            <a:rPr lang="ru-RU" sz="1400" b="1" dirty="0" smtClean="0"/>
            <a:t> аренды</a:t>
          </a:r>
        </a:p>
        <a:p xmlns:a="http://schemas.openxmlformats.org/drawingml/2006/main">
          <a:r>
            <a:rPr lang="ru-RU" sz="1400" b="1" dirty="0" smtClean="0"/>
            <a:t> </a:t>
          </a:r>
          <a:r>
            <a:rPr lang="ru-RU" sz="1400" b="1" dirty="0"/>
            <a:t>имущества</a:t>
          </a:r>
        </a:p>
      </cdr:txBody>
    </cdr:sp>
  </cdr:relSizeAnchor>
  <cdr:relSizeAnchor xmlns:cdr="http://schemas.openxmlformats.org/drawingml/2006/chartDrawing">
    <cdr:from>
      <cdr:x>0</cdr:x>
      <cdr:y>0.82222</cdr:y>
    </cdr:from>
    <cdr:to>
      <cdr:x>0.11868</cdr:x>
      <cdr:y>0.96332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-251520" y="53285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b="1" dirty="0"/>
            <a:t>Доходы </a:t>
          </a:r>
          <a:r>
            <a:rPr lang="ru-RU" sz="1400" b="1" dirty="0" smtClean="0"/>
            <a:t>от</a:t>
          </a:r>
        </a:p>
        <a:p xmlns:a="http://schemas.openxmlformats.org/drawingml/2006/main">
          <a:r>
            <a:rPr lang="ru-RU" sz="1400" b="1" dirty="0" smtClean="0"/>
            <a:t> аренды</a:t>
          </a:r>
        </a:p>
        <a:p xmlns:a="http://schemas.openxmlformats.org/drawingml/2006/main">
          <a:r>
            <a:rPr lang="ru-RU" sz="1400" b="1" dirty="0" smtClean="0"/>
            <a:t> </a:t>
          </a:r>
          <a:r>
            <a:rPr lang="ru-RU" sz="1400" b="1" dirty="0"/>
            <a:t>земли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DF7A5-6A5A-4CCB-88B8-FC4168D1C971}" type="datetimeFigureOut">
              <a:rPr lang="ru-RU" smtClean="0"/>
              <a:pPr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D1ED2-444B-4A54-8F25-8208EA81D82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43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0763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039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D1ED2-444B-4A54-8F25-8208EA81D82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48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3887115"/>
            <a:ext cx="8246070" cy="131732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5261460"/>
            <a:ext cx="7940660" cy="106893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18803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4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18831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81818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18831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81818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3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97" y="527605"/>
            <a:ext cx="8246070" cy="13173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Бюджет Иркутского районного муниципального образования </a:t>
            </a:r>
            <a:b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на 2017 – 2019 годы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5789065"/>
            <a:ext cx="4877410" cy="999445"/>
          </a:xfrm>
        </p:spPr>
        <p:txBody>
          <a:bodyPr>
            <a:normAutofit fontScale="77500" lnSpcReduction="20000"/>
          </a:bodyPr>
          <a:lstStyle/>
          <a:p>
            <a:r>
              <a:rPr lang="ru-RU" sz="2300" b="1" i="1" dirty="0" smtClean="0">
                <a:ln w="50800"/>
              </a:rPr>
              <a:t>Решение </a:t>
            </a:r>
            <a:r>
              <a:rPr lang="ru-RU" sz="2300" b="1" i="1" dirty="0">
                <a:ln w="50800"/>
              </a:rPr>
              <a:t>Думы Иркутского районного муниципального образования от 15.12.2016 №30-263/</a:t>
            </a:r>
            <a:r>
              <a:rPr lang="ru-RU" sz="2300" b="1" i="1" dirty="0" err="1">
                <a:ln w="50800"/>
              </a:rPr>
              <a:t>рд</a:t>
            </a:r>
            <a:r>
              <a:rPr lang="ru-RU" sz="2300" b="1" i="1" dirty="0">
                <a:ln w="50800"/>
              </a:rPr>
              <a:t> </a:t>
            </a:r>
            <a:r>
              <a:rPr lang="ru-RU" sz="2300" b="1" i="1" dirty="0" smtClean="0">
                <a:ln w="50800"/>
              </a:rPr>
              <a:t>«</a:t>
            </a:r>
            <a:r>
              <a:rPr lang="ru-RU" sz="2300" b="1" i="1" dirty="0">
                <a:ln w="50800"/>
              </a:rPr>
              <a:t>О районном бюджете на 2017 год и на плановый период 2018 и 2019 </a:t>
            </a:r>
            <a:r>
              <a:rPr lang="ru-RU" sz="2300" b="1" i="1" dirty="0" smtClean="0">
                <a:ln w="50800"/>
              </a:rPr>
              <a:t>годов»</a:t>
            </a:r>
          </a:p>
          <a:p>
            <a:endParaRPr lang="ru-RU" b="1" i="1" dirty="0">
              <a:ln w="5080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10782992"/>
              </p:ext>
            </p:extLst>
          </p:nvPr>
        </p:nvGraphicFramePr>
        <p:xfrm>
          <a:off x="-467265" y="260710"/>
          <a:ext cx="8712968" cy="6669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4778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0714247"/>
              </p:ext>
            </p:extLst>
          </p:nvPr>
        </p:nvGraphicFramePr>
        <p:xfrm>
          <a:off x="285720" y="1285860"/>
          <a:ext cx="885828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-314560" y="233766"/>
            <a:ext cx="753462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Функциональная структура расходов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бюджета  2017-2019 годы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2403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5627400"/>
              </p:ext>
            </p:extLst>
          </p:nvPr>
        </p:nvGraphicFramePr>
        <p:xfrm>
          <a:off x="4427984" y="2276872"/>
          <a:ext cx="4536504" cy="2448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55" y="985720"/>
            <a:ext cx="6871725" cy="763525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Расходы на социальную сферу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17042"/>
              </p:ext>
            </p:extLst>
          </p:nvPr>
        </p:nvGraphicFramePr>
        <p:xfrm>
          <a:off x="0" y="2204864"/>
          <a:ext cx="4275740" cy="2507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itle 3"/>
          <p:cNvSpPr txBox="1">
            <a:spLocks/>
          </p:cNvSpPr>
          <p:nvPr/>
        </p:nvSpPr>
        <p:spPr>
          <a:xfrm>
            <a:off x="-18300" y="1988840"/>
            <a:ext cx="9162300" cy="4581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Удельный вес расходов на социальную сферу в общем </a:t>
            </a:r>
            <a:r>
              <a:rPr lang="ru-RU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объеме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 расходов бюджета района, %</a:t>
            </a:r>
            <a:endParaRPr lang="ru-RU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-314560" y="4497935"/>
            <a:ext cx="9162300" cy="2272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3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Расходы на социальную сферу, млн. руб.</a:t>
            </a:r>
            <a:endParaRPr lang="ru-RU" sz="1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4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664145"/>
              </p:ext>
            </p:extLst>
          </p:nvPr>
        </p:nvGraphicFramePr>
        <p:xfrm>
          <a:off x="907080" y="4956049"/>
          <a:ext cx="6871725" cy="164921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56808"/>
                <a:gridCol w="2232248"/>
                <a:gridCol w="1982669"/>
              </a:tblGrid>
              <a:tr h="274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 </a:t>
                      </a:r>
                      <a:endParaRPr lang="ru-RU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2016 год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</a:rPr>
                        <a:t>2017 год</a:t>
                      </a:r>
                      <a:endParaRPr lang="ru-RU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74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ОБРАЗОВАНИЕ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1 900.8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1 341.0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74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КУЛЬТУРА И КИНЕМАТОГРАФИЯ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6.1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4.4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74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СОЦИАЛЬНАЯ ПОЛИТИКА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46.6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32.1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74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>
                          <a:effectLst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0.3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0.6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  <a:tr h="27486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</a:rPr>
                        <a:t>ВСЕГО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1 953.8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1 378.0</a:t>
                      </a:r>
                      <a:endParaRPr lang="ru-RU" sz="1400" b="1" i="0" u="none" strike="noStrike" dirty="0">
                        <a:effectLst/>
                        <a:latin typeface="Arial Cyr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548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01670" y="527605"/>
            <a:ext cx="6260904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межбюджетные трансферты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бюджетам поселений, входящим в состав  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Иркутского </a:t>
            </a: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района</a:t>
            </a:r>
          </a:p>
        </p:txBody>
      </p:sp>
      <p:graphicFrame>
        <p:nvGraphicFramePr>
          <p:cNvPr id="12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64470"/>
              </p:ext>
            </p:extLst>
          </p:nvPr>
        </p:nvGraphicFramePr>
        <p:xfrm>
          <a:off x="448965" y="2054655"/>
          <a:ext cx="6992815" cy="265247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618979"/>
                <a:gridCol w="1872208"/>
                <a:gridCol w="1501628"/>
              </a:tblGrid>
              <a:tr h="58622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2016</a:t>
                      </a:r>
                      <a:r>
                        <a:rPr lang="ru-RU" sz="2400" baseline="0" dirty="0" smtClean="0"/>
                        <a:t> год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2017</a:t>
                      </a:r>
                      <a:r>
                        <a:rPr lang="ru-RU" sz="2400" baseline="0" dirty="0" smtClean="0"/>
                        <a:t> год</a:t>
                      </a:r>
                      <a:endParaRPr lang="ru-RU" sz="2400" dirty="0"/>
                    </a:p>
                  </a:txBody>
                  <a:tcPr anchor="ctr"/>
                </a:tc>
              </a:tr>
              <a:tr h="6958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Всего, млн. руб., в т. ч.: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102,7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113,1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9583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i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из областного бюджета</a:t>
                      </a:r>
                      <a:endParaRPr lang="ru-RU" sz="2000" b="1" i="1" kern="1200" baseline="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75,5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1,1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7458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000" b="1" i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из</a:t>
                      </a:r>
                      <a:r>
                        <a:rPr lang="ru-RU" sz="2000" b="1" i="1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районного бюджета </a:t>
                      </a:r>
                      <a:endParaRPr lang="ru-RU" sz="2000" b="1" i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27,2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112,0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15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571472" y="0"/>
            <a:ext cx="6108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Районный фонд финансовой поддержки поселений на 2017 год (новая методика)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1138424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112,0 млн. руб.</a:t>
            </a:r>
            <a:endParaRPr lang="ru-RU" sz="36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995" y="1752841"/>
            <a:ext cx="768800" cy="7688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41847" y="1752841"/>
            <a:ext cx="771877" cy="768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39611" y="2683230"/>
            <a:ext cx="3821569" cy="8309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Дотация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выравнивание бюджетной обеспеченности поселений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из 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бюджета муниципального района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808475" y="2521641"/>
            <a:ext cx="4432746" cy="1237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Межбюджетные трансферты бюджетам муниципальных образований (поселений)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на 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поддержку мер по обеспечению </a:t>
            </a: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сбалансированности </a:t>
            </a:r>
            <a:r>
              <a:rPr lang="ru-RU" sz="1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местных бюджетов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39610" y="4497935"/>
            <a:ext cx="3789448" cy="15742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Tx/>
              <a:buChar char="-"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счет средств</a:t>
            </a:r>
          </a:p>
          <a:p>
            <a:pPr algn="ctr">
              <a:spcBef>
                <a:spcPct val="0"/>
              </a:spcBef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областного бюджета </a:t>
            </a:r>
            <a:b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81,7 млн. руб.</a:t>
            </a: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1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2940" y="4473512"/>
            <a:ext cx="3998084" cy="15986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buFontTx/>
              <a:buChar char="-"/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за счет средств </a:t>
            </a:r>
          </a:p>
          <a:p>
            <a:pPr algn="ctr">
              <a:spcBef>
                <a:spcPct val="0"/>
              </a:spcBef>
            </a:pP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районного бюджета</a:t>
            </a:r>
            <a:b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 30,3 млн. руб.</a:t>
            </a:r>
            <a:b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ru-RU" sz="1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ru-RU" sz="1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55" r="-5481"/>
          <a:stretch/>
        </p:blipFill>
        <p:spPr>
          <a:xfrm>
            <a:off x="1804278" y="3987767"/>
            <a:ext cx="458115" cy="48574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55" r="-5481"/>
          <a:stretch/>
        </p:blipFill>
        <p:spPr>
          <a:xfrm>
            <a:off x="5527785" y="3953589"/>
            <a:ext cx="458115" cy="48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1823310" y="377133"/>
            <a:ext cx="418393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Дефицит бюджета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7892389"/>
              </p:ext>
            </p:extLst>
          </p:nvPr>
        </p:nvGraphicFramePr>
        <p:xfrm>
          <a:off x="418871" y="1138425"/>
          <a:ext cx="6992815" cy="186019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568953"/>
                <a:gridCol w="1008112"/>
                <a:gridCol w="1296144"/>
                <a:gridCol w="1112380"/>
                <a:gridCol w="1007226"/>
              </a:tblGrid>
              <a:tr h="4581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2016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2017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2018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2019</a:t>
                      </a:r>
                      <a:r>
                        <a:rPr lang="ru-RU" sz="1600" baseline="0" dirty="0" smtClean="0"/>
                        <a:t> год</a:t>
                      </a:r>
                      <a:endParaRPr lang="ru-RU" sz="1600" dirty="0"/>
                    </a:p>
                  </a:txBody>
                  <a:tcPr anchor="ctr"/>
                </a:tc>
              </a:tr>
              <a:tr h="3926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/>
                        <a:t>Дефицит (профицит) бюджета, млн. руб.</a:t>
                      </a:r>
                      <a:endParaRPr lang="ru-RU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13,9</a:t>
                      </a:r>
                      <a:endParaRPr lang="ru-RU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-50,8</a:t>
                      </a:r>
                      <a:endParaRPr lang="ru-RU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-37,8</a:t>
                      </a:r>
                      <a:endParaRPr lang="ru-RU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-39,0</a:t>
                      </a:r>
                      <a:endParaRPr lang="ru-RU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9268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kern="1200" dirty="0" smtClean="0"/>
                        <a:t>Процент дефицита к налоговым и неналоговым доходам, %</a:t>
                      </a:r>
                      <a:endParaRPr lang="ru-RU" sz="16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-</a:t>
                      </a:r>
                      <a:endParaRPr lang="ru-RU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smtClean="0"/>
                        <a:t>7,5</a:t>
                      </a:r>
                      <a:endParaRPr lang="ru-RU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7,5</a:t>
                      </a:r>
                      <a:endParaRPr lang="ru-RU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/>
                        <a:t>7,5</a:t>
                      </a:r>
                      <a:endParaRPr lang="ru-RU" sz="18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96260" y="3429000"/>
            <a:ext cx="747339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Муниципальный долг Иркутского </a:t>
            </a:r>
            <a:r>
              <a:rPr lang="ru-RU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районного муниципального 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образования, МЛН. РУБ.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703215"/>
              </p:ext>
            </p:extLst>
          </p:nvPr>
        </p:nvGraphicFramePr>
        <p:xfrm>
          <a:off x="296260" y="4497935"/>
          <a:ext cx="7473395" cy="133884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1374345"/>
                <a:gridCol w="1527050"/>
                <a:gridCol w="1832460"/>
                <a:gridCol w="1374345"/>
                <a:gridCol w="1365195"/>
              </a:tblGrid>
              <a:tr h="76352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 на 01.01.2016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Факт на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01.01.2017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 на 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01.01.2018 </a:t>
                      </a:r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 на 01.01.2019 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Прогноз на 01.01.2020 года</a:t>
                      </a:r>
                    </a:p>
                  </a:txBody>
                  <a:tcPr marL="9525" marR="9525" marT="9525" marB="0" anchor="ctr"/>
                </a:tc>
              </a:tr>
              <a:tr h="575319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98.3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7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680310"/>
            <a:ext cx="6871725" cy="76352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Динамика численности постоянного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/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населения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Иркутского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района</a:t>
            </a:r>
            <a:b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(на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>начало года)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  <a:t/>
            </a:r>
            <a:b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</a:rPr>
            </a:b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2998264"/>
              </p:ext>
            </p:extLst>
          </p:nvPr>
        </p:nvGraphicFramePr>
        <p:xfrm>
          <a:off x="683568" y="1772816"/>
          <a:ext cx="6872287" cy="4275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73316605"/>
              </p:ext>
            </p:extLst>
          </p:nvPr>
        </p:nvGraphicFramePr>
        <p:xfrm>
          <a:off x="448965" y="222195"/>
          <a:ext cx="698477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65633125"/>
              </p:ext>
            </p:extLst>
          </p:nvPr>
        </p:nvGraphicFramePr>
        <p:xfrm>
          <a:off x="-900608" y="3573016"/>
          <a:ext cx="5904656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87163039"/>
              </p:ext>
            </p:extLst>
          </p:nvPr>
        </p:nvGraphicFramePr>
        <p:xfrm>
          <a:off x="3059832" y="3573016"/>
          <a:ext cx="5725144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63113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87008" cy="113813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</a:rPr>
              <a:t>Динамика бюджетной обеспеченности на одного жителя налоговыми и неналоговыми доходами</a:t>
            </a:r>
            <a:endParaRPr lang="ru-RU" sz="24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251520" y="1340768"/>
          <a:ext cx="8136904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Скругленный прямоугольник 8"/>
          <p:cNvSpPr/>
          <p:nvPr/>
        </p:nvSpPr>
        <p:spPr>
          <a:xfrm>
            <a:off x="5148064" y="3861048"/>
            <a:ext cx="720080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4,1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95936" y="3861048"/>
            <a:ext cx="720080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4,1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771800" y="3501008"/>
            <a:ext cx="720080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4,2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4653136"/>
            <a:ext cx="720080" cy="36004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3,7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115616" y="32849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"/>
          <p:cNvSpPr txBox="1"/>
          <p:nvPr/>
        </p:nvSpPr>
        <p:spPr>
          <a:xfrm>
            <a:off x="2123728" y="3140968"/>
            <a:ext cx="648072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117,1%</a:t>
            </a:r>
            <a:endParaRPr lang="ru-RU" sz="1400" dirty="0"/>
          </a:p>
        </p:txBody>
      </p:sp>
      <p:sp>
        <p:nvSpPr>
          <p:cNvPr id="16" name="TextBox 1"/>
          <p:cNvSpPr txBox="1"/>
          <p:nvPr/>
        </p:nvSpPr>
        <p:spPr>
          <a:xfrm>
            <a:off x="3347864" y="2636912"/>
            <a:ext cx="648072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102,9%</a:t>
            </a:r>
            <a:endParaRPr lang="ru-RU" sz="1400" dirty="0"/>
          </a:p>
        </p:txBody>
      </p:sp>
      <p:sp>
        <p:nvSpPr>
          <p:cNvPr id="17" name="TextBox 1"/>
          <p:cNvSpPr txBox="1"/>
          <p:nvPr/>
        </p:nvSpPr>
        <p:spPr>
          <a:xfrm>
            <a:off x="4572000" y="2420888"/>
            <a:ext cx="648072" cy="432048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/>
              <a:t>103,3%</a:t>
            </a:r>
            <a:endParaRPr lang="ru-RU" sz="14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267744" y="39330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043608" y="5085184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491880" y="422108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716016" y="42930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1"/>
          <p:cNvSpPr txBox="1"/>
          <p:nvPr/>
        </p:nvSpPr>
        <p:spPr>
          <a:xfrm>
            <a:off x="2195736" y="4005064"/>
            <a:ext cx="648072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113,5</a:t>
            </a:r>
            <a:r>
              <a:rPr lang="ru-RU" sz="1100" dirty="0" smtClean="0"/>
              <a:t>%</a:t>
            </a:r>
            <a:endParaRPr lang="ru-RU" sz="1100" dirty="0"/>
          </a:p>
        </p:txBody>
      </p:sp>
      <p:sp>
        <p:nvSpPr>
          <p:cNvPr id="22" name="TextBox 1"/>
          <p:cNvSpPr txBox="1"/>
          <p:nvPr/>
        </p:nvSpPr>
        <p:spPr>
          <a:xfrm>
            <a:off x="3419872" y="4293096"/>
            <a:ext cx="648072" cy="28803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97,6</a:t>
            </a:r>
            <a:r>
              <a:rPr lang="ru-RU" sz="1100" dirty="0" smtClean="0"/>
              <a:t>%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39135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021262" y="870260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Особенности планирования </a:t>
            </a: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ru-RU" sz="32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бюджета на </a:t>
            </a:r>
            <a:r>
              <a:rPr lang="ru-RU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2017 год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05586" y="3587631"/>
            <a:ext cx="8373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BBB59">
                    <a:lumMod val="50000"/>
                  </a:srgbClr>
                </a:solidFill>
              </a:rPr>
              <a:t>Дополнительный норматив отчислений от акцизов по подакцизным товарам в целом для местных бюджетов Иркутской области – 5%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1890" y="2839936"/>
            <a:ext cx="83738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>
                <a:solidFill>
                  <a:srgbClr val="9BBB59">
                    <a:lumMod val="50000"/>
                  </a:srgbClr>
                </a:solidFill>
              </a:rPr>
              <a:t>Дополнительный норматив отчислений от налога, взимаемого в связи с упрощенной системой налогообложения, с 2017 года в размере 30%</a:t>
            </a:r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5" y="3581705"/>
            <a:ext cx="546546" cy="546546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0" y="2970885"/>
            <a:ext cx="546546" cy="54654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5" y="4345230"/>
            <a:ext cx="546546" cy="54654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96260" y="2360065"/>
            <a:ext cx="83738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b="1" dirty="0">
                <a:solidFill>
                  <a:srgbClr val="9BBB59">
                    <a:lumMod val="50000"/>
                  </a:srgbClr>
                </a:solidFill>
              </a:rPr>
              <a:t>Трехлетний цикл планирования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5" y="2360065"/>
            <a:ext cx="546546" cy="546546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05586" y="4291611"/>
            <a:ext cx="8373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BBB59">
                    <a:lumMod val="50000"/>
                  </a:srgbClr>
                </a:solidFill>
              </a:rPr>
              <a:t>Изменение механизма распределения части дотации регионального фонда финансовой поддержки поселений через районный фонд финансовой поддержки поселений путем предоставления из областного бюджета субсидии муниципальному району на формирование районного фонда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5586" y="5561615"/>
            <a:ext cx="8373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9BBB59">
                    <a:lumMod val="50000"/>
                  </a:srgbClr>
                </a:solidFill>
              </a:rPr>
              <a:t>Новые полномочия для муниципального района </a:t>
            </a:r>
            <a:r>
              <a:rPr lang="ru-RU" b="1" dirty="0" smtClean="0">
                <a:solidFill>
                  <a:srgbClr val="9BBB59">
                    <a:lumMod val="50000"/>
                  </a:srgbClr>
                </a:solidFill>
              </a:rPr>
              <a:t>с 2017 года </a:t>
            </a:r>
            <a:r>
              <a:rPr lang="ru-RU" b="1" dirty="0">
                <a:solidFill>
                  <a:srgbClr val="9BBB59">
                    <a:lumMod val="50000"/>
                  </a:srgbClr>
                </a:solidFill>
              </a:rPr>
              <a:t>– </a:t>
            </a:r>
            <a:r>
              <a:rPr lang="ru-RU" b="1" dirty="0" smtClean="0">
                <a:solidFill>
                  <a:srgbClr val="9BBB59">
                    <a:lumMod val="50000"/>
                  </a:srgbClr>
                </a:solidFill>
              </a:rPr>
              <a:t>законом Иркутской области  за сельскими поселениями из 26 вопросов закреплено 22 </a:t>
            </a:r>
            <a:r>
              <a:rPr lang="ru-RU" b="1" dirty="0">
                <a:solidFill>
                  <a:srgbClr val="9BBB59">
                    <a:lumMod val="50000"/>
                  </a:srgbClr>
                </a:solidFill>
              </a:rPr>
              <a:t>вопроса местного значения </a:t>
            </a:r>
            <a:r>
              <a:rPr lang="ru-RU" b="1" dirty="0" smtClean="0">
                <a:solidFill>
                  <a:srgbClr val="9BBB59">
                    <a:lumMod val="50000"/>
                  </a:srgbClr>
                </a:solidFill>
              </a:rPr>
              <a:t>поселения, не закрепленные 4 вопроса и </a:t>
            </a:r>
            <a:r>
              <a:rPr lang="ru-RU" b="1" dirty="0">
                <a:solidFill>
                  <a:srgbClr val="9BBB59">
                    <a:lumMod val="50000"/>
                  </a:srgbClr>
                </a:solidFill>
              </a:rPr>
              <a:t>1 вопрос в части будет решать муниципальный район.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55" y="5566870"/>
            <a:ext cx="546546" cy="546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95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-314560" y="680310"/>
            <a:ext cx="7635250" cy="1357322"/>
          </a:xfrm>
        </p:spPr>
        <p:txBody>
          <a:bodyPr>
            <a:noAutofit/>
            <a:scene3d>
              <a:camera prst="orthographicFront"/>
              <a:lightRig rig="soft" dir="t"/>
            </a:scene3d>
            <a:sp3d prstMaterial="softEdge"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Основные параметры бюджета</a:t>
            </a:r>
            <a:br>
              <a:rPr lang="ru-RU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</a:br>
            <a:r>
              <a:rPr lang="ru-RU" sz="3200" b="1" dirty="0">
                <a:solidFill>
                  <a:schemeClr val="accent3">
                    <a:lumMod val="40000"/>
                    <a:lumOff val="60000"/>
                  </a:schemeClr>
                </a:solidFill>
              </a:rPr>
              <a:t> на 2017 – 2019 годы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200036"/>
              </p:ext>
            </p:extLst>
          </p:nvPr>
        </p:nvGraphicFramePr>
        <p:xfrm>
          <a:off x="143555" y="2512770"/>
          <a:ext cx="8644000" cy="2901395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3206805"/>
                <a:gridCol w="1679755"/>
                <a:gridCol w="2137870"/>
                <a:gridCol w="1619570"/>
              </a:tblGrid>
              <a:tr h="5434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kern="1200" dirty="0" smtClean="0"/>
                        <a:t>Показатели, млн. руб.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/>
                        <a:t>2017  год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/>
                        <a:t>2018 год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kern="1200" dirty="0" smtClean="0"/>
                        <a:t>2019 год</a:t>
                      </a:r>
                      <a:endParaRPr lang="ru-RU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67816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Доходы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1 632,6</a:t>
                      </a: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1 </a:t>
                      </a: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558,3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1 </a:t>
                      </a: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524,0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7635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Расходы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1 683,4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1 </a:t>
                      </a: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596,1 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1 </a:t>
                      </a: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563,0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91623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Дефицит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50,8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46800" marB="4680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37,8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39,0</a:t>
                      </a:r>
                      <a:endParaRPr lang="ru-RU" sz="2400" b="1" kern="1200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8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0631768"/>
              </p:ext>
            </p:extLst>
          </p:nvPr>
        </p:nvGraphicFramePr>
        <p:xfrm>
          <a:off x="-161855" y="374900"/>
          <a:ext cx="878497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9348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954929773"/>
              </p:ext>
            </p:extLst>
          </p:nvPr>
        </p:nvGraphicFramePr>
        <p:xfrm>
          <a:off x="107504" y="404664"/>
          <a:ext cx="8568952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458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51520" y="188640"/>
          <a:ext cx="7704856" cy="6480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86128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</TotalTime>
  <Words>578</Words>
  <Application>Microsoft Office PowerPoint</Application>
  <PresentationFormat>Экран (4:3)</PresentationFormat>
  <Paragraphs>190</Paragraphs>
  <Slides>15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Бюджет Иркутского районного муниципального образования  на 2017 – 2019 годы</vt:lpstr>
      <vt:lpstr>Динамика численности постоянного  населения Иркутского района (на начало года) </vt:lpstr>
      <vt:lpstr>Презентация PowerPoint</vt:lpstr>
      <vt:lpstr>Динамика бюджетной обеспеченности на одного жителя налоговыми и неналоговыми доходами</vt:lpstr>
      <vt:lpstr>Презентация PowerPoint</vt:lpstr>
      <vt:lpstr>Основные параметры бюджета  на 2017 – 2019 годы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Расходы на социальную сферу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Ващенко ЕВ</cp:lastModifiedBy>
  <cp:revision>127</cp:revision>
  <dcterms:created xsi:type="dcterms:W3CDTF">2013-08-21T19:17:07Z</dcterms:created>
  <dcterms:modified xsi:type="dcterms:W3CDTF">2017-03-03T01:02:18Z</dcterms:modified>
</cp:coreProperties>
</file>