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9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2"/>
  </p:notesMasterIdLst>
  <p:sldIdLst>
    <p:sldId id="328" r:id="rId2"/>
    <p:sldId id="329" r:id="rId3"/>
    <p:sldId id="330" r:id="rId4"/>
    <p:sldId id="331" r:id="rId5"/>
    <p:sldId id="332" r:id="rId6"/>
    <p:sldId id="333" r:id="rId7"/>
    <p:sldId id="350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51" r:id="rId18"/>
    <p:sldId id="352" r:id="rId19"/>
    <p:sldId id="344" r:id="rId20"/>
    <p:sldId id="345" r:id="rId21"/>
    <p:sldId id="346" r:id="rId22"/>
    <p:sldId id="347" r:id="rId23"/>
    <p:sldId id="348" r:id="rId24"/>
    <p:sldId id="349" r:id="rId25"/>
    <p:sldId id="300" r:id="rId26"/>
    <p:sldId id="320" r:id="rId27"/>
    <p:sldId id="326" r:id="rId28"/>
    <p:sldId id="324" r:id="rId29"/>
    <p:sldId id="353" r:id="rId30"/>
    <p:sldId id="354" r:id="rId31"/>
    <p:sldId id="355" r:id="rId32"/>
    <p:sldId id="356" r:id="rId33"/>
    <p:sldId id="321" r:id="rId34"/>
    <p:sldId id="322" r:id="rId35"/>
    <p:sldId id="323" r:id="rId36"/>
    <p:sldId id="319" r:id="rId37"/>
    <p:sldId id="357" r:id="rId38"/>
    <p:sldId id="358" r:id="rId39"/>
    <p:sldId id="359" r:id="rId40"/>
    <p:sldId id="315" r:id="rId41"/>
    <p:sldId id="314" r:id="rId42"/>
    <p:sldId id="313" r:id="rId43"/>
    <p:sldId id="312" r:id="rId44"/>
    <p:sldId id="311" r:id="rId45"/>
    <p:sldId id="310" r:id="rId46"/>
    <p:sldId id="309" r:id="rId47"/>
    <p:sldId id="308" r:id="rId48"/>
    <p:sldId id="307" r:id="rId49"/>
    <p:sldId id="306" r:id="rId50"/>
    <p:sldId id="305" r:id="rId51"/>
    <p:sldId id="304" r:id="rId52"/>
    <p:sldId id="303" r:id="rId53"/>
    <p:sldId id="302" r:id="rId54"/>
    <p:sldId id="301" r:id="rId55"/>
    <p:sldId id="299" r:id="rId56"/>
    <p:sldId id="296" r:id="rId57"/>
    <p:sldId id="297" r:id="rId58"/>
    <p:sldId id="298" r:id="rId59"/>
    <p:sldId id="295" r:id="rId60"/>
    <p:sldId id="266" r:id="rId61"/>
  </p:sldIdLst>
  <p:sldSz cx="9144000" cy="6858000" type="screen4x3"/>
  <p:notesSz cx="6797675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9900FF"/>
    <a:srgbClr val="FF6699"/>
    <a:srgbClr val="9966FF"/>
    <a:srgbClr val="CC3399"/>
    <a:srgbClr val="9999FF"/>
    <a:srgbClr val="66FFCC"/>
    <a:srgbClr val="CC99FF"/>
    <a:srgbClr val="FBCD8F"/>
    <a:srgbClr val="C7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5" d="100"/>
          <a:sy n="75" d="100"/>
        </p:scale>
        <p:origin x="-2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515618947237578E-3"/>
          <c:y val="7.5065258624828102E-2"/>
          <c:w val="0.58783805690418311"/>
          <c:h val="0.81791846769124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C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66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30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99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6434457995804185E-2"/>
                  <c:y val="1.830362039601632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8537209882450272E-2"/>
                  <c:y val="-0.186155498252682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4489275622420833E-2"/>
                  <c:y val="-6.83833405582623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2882824053459702E-2"/>
                  <c:y val="-8.22161363347711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вопросы, 485.3 млн. руб.</c:v>
                </c:pt>
                <c:pt idx="1">
                  <c:v>Национальная экономика, 53.3 млн. руб.</c:v>
                </c:pt>
                <c:pt idx="2">
                  <c:v>Жилищно-коммунальное хозяйство, 164.6 млн. руб.</c:v>
                </c:pt>
                <c:pt idx="3">
                  <c:v>Образование, 6 918.6 млн. руб.</c:v>
                </c:pt>
                <c:pt idx="4">
                  <c:v>Социальная политика, 65.3 млн. руб.</c:v>
                </c:pt>
                <c:pt idx="5">
                  <c:v>Межбюджетные трансферты бюджетам поселений, входящим в состав Иркутского района, 368.9 млн. руб.</c:v>
                </c:pt>
                <c:pt idx="6">
                  <c:v>Охрана окружающей среды, 95.3 млн. руб.</c:v>
                </c:pt>
                <c:pt idx="7">
                  <c:v>Прочие расходы, 91.6 млн. руб.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485.3</c:v>
                </c:pt>
                <c:pt idx="1">
                  <c:v>53.3</c:v>
                </c:pt>
                <c:pt idx="2">
                  <c:v>164.6</c:v>
                </c:pt>
                <c:pt idx="3">
                  <c:v>6918.6</c:v>
                </c:pt>
                <c:pt idx="4">
                  <c:v>65.3</c:v>
                </c:pt>
                <c:pt idx="5">
                  <c:v>368.9</c:v>
                </c:pt>
                <c:pt idx="6">
                  <c:v>95.3</c:v>
                </c:pt>
                <c:pt idx="7">
                  <c:v>91.6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272510635834303"/>
          <c:y val="6.2249238859613552E-2"/>
          <c:w val="0.4164974968194195"/>
          <c:h val="0.877332382247232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 dirty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219641881740165"/>
          <c:y val="2.903651137527929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76111611989882E-3"/>
          <c:y val="0.26706986260785842"/>
          <c:w val="0.89551397828504553"/>
          <c:h val="0.677209476724808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1806512332609071"/>
                  <c:y val="-0.315442188522263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631516646686856"/>
                  <c:y val="9.46148730387981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3710.2</c:v>
                </c:pt>
                <c:pt idx="1">
                  <c:v>843.1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3479736494113136"/>
          <c:y val="5.445500446023418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82789606743423E-2"/>
          <c:y val="0.20720455482707223"/>
          <c:w val="0.90812443480231553"/>
          <c:h val="0.700623728445869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8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2073156107875472"/>
                  <c:y val="-0.232056493717109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186656604039279"/>
                  <c:y val="0.108993121061637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7005.7</c:v>
                </c:pt>
                <c:pt idx="1">
                  <c:v>1237.0999999999999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 dirty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5672698539700426"/>
          <c:y val="3.6838012150697112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27754321788969E-2"/>
          <c:y val="0.22158064308644071"/>
          <c:w val="0.87960565803877755"/>
          <c:h val="0.68488479350247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explosion val="34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explosion val="17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5813253619809861"/>
                  <c:y val="-0.30008471280968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096771919761677"/>
                  <c:y val="9.29198656289652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6257</c:v>
                </c:pt>
                <c:pt idx="1">
                  <c:v>1697.4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914500655041707"/>
          <c:y val="5.644552511090810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7246543905546E-2"/>
          <c:y val="0.22847053346056764"/>
          <c:w val="0.89722230778878154"/>
          <c:h val="0.680308119908062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3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9214603498009844"/>
                  <c:y val="-0.280654230540335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656195886791041"/>
                  <c:y val="9.17501000430954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5246.1</c:v>
                </c:pt>
                <c:pt idx="1">
                  <c:v>1854.8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79E-2"/>
          <c:y val="0.21196156114687542"/>
          <c:w val="0.96944444444444455"/>
          <c:h val="0.65281414712866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2550" h="25400"/>
              <a:bevelB w="19050"/>
            </a:sp3d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6918.6</c:v>
                </c:pt>
                <c:pt idx="1">
                  <c:v>6168.4</c:v>
                </c:pt>
                <c:pt idx="2">
                  <c:v>5156.2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17</c:v>
                </c:pt>
                <c:pt idx="1">
                  <c:v>17.100000000000001</c:v>
                </c:pt>
                <c:pt idx="2">
                  <c:v>16.899999999999999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65.3</c:v>
                </c:pt>
                <c:pt idx="1">
                  <c:v>66.7</c:v>
                </c:pt>
                <c:pt idx="2">
                  <c:v>68.2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Лист1!$B$5:$D$5</c:f>
              <c:numCache>
                <c:formatCode>#,##0.0</c:formatCode>
                <c:ptCount val="3"/>
                <c:pt idx="0">
                  <c:v>4.8</c:v>
                </c:pt>
                <c:pt idx="1">
                  <c:v>4.8</c:v>
                </c:pt>
                <c:pt idx="2">
                  <c:v>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5235968"/>
        <c:axId val="167532160"/>
        <c:axId val="0"/>
      </c:bar3DChart>
      <c:catAx>
        <c:axId val="185235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67532160"/>
        <c:crosses val="autoZero"/>
        <c:auto val="1"/>
        <c:lblAlgn val="ctr"/>
        <c:lblOffset val="100"/>
        <c:noMultiLvlLbl val="0"/>
      </c:catAx>
      <c:valAx>
        <c:axId val="16753216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85235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E8CC0"/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E8CC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общ!$A$44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900FF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88900"/>
              <a:bevelB w="190500" h="88900"/>
            </a:sp3d>
          </c:spPr>
          <c:invertIfNegative val="0"/>
          <c:dLbls>
            <c:delete val="1"/>
          </c:dLbls>
          <c:cat>
            <c:strRef>
              <c:f>общ!$B$43:$F$43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общ!$B$44:$F$44</c:f>
              <c:numCache>
                <c:formatCode>##,#0\,0</c:formatCode>
                <c:ptCount val="5"/>
                <c:pt idx="0">
                  <c:v>7610</c:v>
                </c:pt>
                <c:pt idx="1">
                  <c:v>7700</c:v>
                </c:pt>
                <c:pt idx="2">
                  <c:v>8000</c:v>
                </c:pt>
                <c:pt idx="3">
                  <c:v>7900</c:v>
                </c:pt>
                <c:pt idx="4">
                  <c:v>7800</c:v>
                </c:pt>
              </c:numCache>
            </c:numRef>
          </c:val>
        </c:ser>
        <c:ser>
          <c:idx val="1"/>
          <c:order val="1"/>
          <c:tx>
            <c:strRef>
              <c:f>общ!$A$45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88900"/>
              <a:bevelB w="190500" h="88900"/>
            </a:sp3d>
          </c:spPr>
          <c:invertIfNegative val="0"/>
          <c:dLbls>
            <c:delete val="1"/>
          </c:dLbls>
          <c:cat>
            <c:strRef>
              <c:f>общ!$B$43:$F$43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общ!$B$45:$F$45</c:f>
              <c:numCache>
                <c:formatCode>##,#0\,0</c:formatCode>
                <c:ptCount val="5"/>
                <c:pt idx="0">
                  <c:v>7610</c:v>
                </c:pt>
                <c:pt idx="1">
                  <c:v>7700</c:v>
                </c:pt>
                <c:pt idx="2">
                  <c:v>8000</c:v>
                </c:pt>
                <c:pt idx="3">
                  <c:v>7900</c:v>
                </c:pt>
                <c:pt idx="4">
                  <c:v>7800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5"/>
        <c:gapDepth val="136"/>
        <c:shape val="box"/>
        <c:axId val="35065856"/>
        <c:axId val="40863424"/>
        <c:axId val="0"/>
      </c:bar3DChart>
      <c:catAx>
        <c:axId val="350658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0863424"/>
        <c:crossesAt val="6600"/>
        <c:auto val="1"/>
        <c:lblAlgn val="ctr"/>
        <c:lblOffset val="100"/>
        <c:noMultiLvlLbl val="0"/>
      </c:catAx>
      <c:valAx>
        <c:axId val="40863424"/>
        <c:scaling>
          <c:orientation val="minMax"/>
          <c:min val="6600"/>
        </c:scaling>
        <c:delete val="1"/>
        <c:axPos val="l"/>
        <c:numFmt formatCode="##,#0\,0" sourceLinked="1"/>
        <c:majorTickMark val="out"/>
        <c:minorTickMark val="none"/>
        <c:tickLblPos val="nextTo"/>
        <c:crossAx val="35065856"/>
        <c:crosses val="autoZero"/>
        <c:crossBetween val="between"/>
        <c:majorUnit val="200"/>
        <c:minorUnit val="40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105375489562534E-3"/>
          <c:y val="1.1700054815217442E-2"/>
          <c:w val="0.99285706542002328"/>
          <c:h val="0.759199789951771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общ!$A$12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66F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общ!$B$12:$D$12</c:f>
              <c:numCache>
                <c:formatCode>##,#0\,0</c:formatCode>
                <c:ptCount val="3"/>
                <c:pt idx="0">
                  <c:v>4337.3999999999996</c:v>
                </c:pt>
                <c:pt idx="1">
                  <c:v>4800.2</c:v>
                </c:pt>
                <c:pt idx="2">
                  <c:v>3347.7</c:v>
                </c:pt>
              </c:numCache>
            </c:numRef>
          </c:val>
        </c:ser>
        <c:ser>
          <c:idx val="1"/>
          <c:order val="1"/>
          <c:tx>
            <c:strRef>
              <c:f>общ!$A$13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общ!$B$13:$D$13</c:f>
              <c:numCache>
                <c:formatCode>##,#0\,0</c:formatCode>
                <c:ptCount val="3"/>
                <c:pt idx="0">
                  <c:v>2341.1999999999998</c:v>
                </c:pt>
                <c:pt idx="1">
                  <c:v>1844.9</c:v>
                </c:pt>
                <c:pt idx="2">
                  <c:v>2355.5</c:v>
                </c:pt>
              </c:numCache>
            </c:numRef>
          </c:val>
        </c:ser>
        <c:ser>
          <c:idx val="2"/>
          <c:order val="2"/>
          <c:tx>
            <c:strRef>
              <c:f>общ!$A$14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33CCF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общ!$B$14:$D$14</c:f>
              <c:numCache>
                <c:formatCode>##,#0\,0</c:formatCode>
                <c:ptCount val="3"/>
                <c:pt idx="0">
                  <c:v>1302.5</c:v>
                </c:pt>
                <c:pt idx="1">
                  <c:v>1027.5</c:v>
                </c:pt>
                <c:pt idx="2">
                  <c:v>1059.5999999999999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45020928"/>
        <c:axId val="34666112"/>
        <c:axId val="0"/>
      </c:bar3DChart>
      <c:catAx>
        <c:axId val="14502092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66112"/>
        <c:crosses val="autoZero"/>
        <c:auto val="1"/>
        <c:lblAlgn val="ctr"/>
        <c:lblOffset val="100"/>
        <c:noMultiLvlLbl val="0"/>
      </c:catAx>
      <c:valAx>
        <c:axId val="34666112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14502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550131233595796"/>
          <c:y val="0.83552965779642829"/>
          <c:w val="0.64949868766404206"/>
          <c:h val="0.16099238575172856"/>
        </c:manualLayout>
      </c:layout>
      <c:overlay val="0"/>
      <c:txPr>
        <a:bodyPr/>
        <a:lstStyle/>
        <a:p>
          <a:pPr>
            <a:defRPr lang="ru-RU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555555555555555E-2"/>
          <c:y val="5.0925925925925923E-2"/>
          <c:w val="0.96891216132454927"/>
          <c:h val="0.719419603580032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общ!$A$12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66F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общ!$B$12:$D$12</c:f>
              <c:numCache>
                <c:formatCode>##,#0\,0</c:formatCode>
                <c:ptCount val="3"/>
                <c:pt idx="0">
                  <c:v>4337.3999999999996</c:v>
                </c:pt>
                <c:pt idx="1">
                  <c:v>4800.2</c:v>
                </c:pt>
                <c:pt idx="2">
                  <c:v>3347.7</c:v>
                </c:pt>
              </c:numCache>
            </c:numRef>
          </c:val>
        </c:ser>
        <c:ser>
          <c:idx val="1"/>
          <c:order val="1"/>
          <c:tx>
            <c:strRef>
              <c:f>общ!$A$13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общ!$B$13:$D$13</c:f>
              <c:numCache>
                <c:formatCode>##,#0\,0</c:formatCode>
                <c:ptCount val="3"/>
                <c:pt idx="0">
                  <c:v>2341.1999999999998</c:v>
                </c:pt>
                <c:pt idx="1">
                  <c:v>1844.9</c:v>
                </c:pt>
                <c:pt idx="2">
                  <c:v>2355.5</c:v>
                </c:pt>
              </c:numCache>
            </c:numRef>
          </c:val>
        </c:ser>
        <c:ser>
          <c:idx val="2"/>
          <c:order val="2"/>
          <c:tx>
            <c:strRef>
              <c:f>общ!$A$14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33CCF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общ!$B$14:$D$14</c:f>
              <c:numCache>
                <c:formatCode>##,#0\,0</c:formatCode>
                <c:ptCount val="3"/>
                <c:pt idx="0">
                  <c:v>1302.5</c:v>
                </c:pt>
                <c:pt idx="1">
                  <c:v>1027.5</c:v>
                </c:pt>
                <c:pt idx="2">
                  <c:v>1059.5999999999999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91392512"/>
        <c:axId val="40887424"/>
        <c:axId val="0"/>
      </c:bar3DChart>
      <c:catAx>
        <c:axId val="9139251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87424"/>
        <c:crosses val="autoZero"/>
        <c:auto val="1"/>
        <c:lblAlgn val="ctr"/>
        <c:lblOffset val="100"/>
        <c:noMultiLvlLbl val="0"/>
      </c:catAx>
      <c:valAx>
        <c:axId val="40887424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9139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550131233595796"/>
          <c:y val="0.83552965779642829"/>
          <c:w val="0.64949868766404206"/>
          <c:h val="0.16099238575172856"/>
        </c:manualLayout>
      </c:layout>
      <c:overlay val="0"/>
      <c:txPr>
        <a:bodyPr/>
        <a:lstStyle/>
        <a:p>
          <a:pPr>
            <a:defRPr lang="ru-RU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43296074053482E-2"/>
          <c:y val="0"/>
          <c:w val="0.97329717182412301"/>
          <c:h val="0.61361711984691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налоговые!$A$15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elete val="1"/>
          </c:dLbls>
          <c:cat>
            <c:strRef>
              <c:f>налоговые!$B$14:$D$14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налоговые!$B$15:$D$15</c:f>
              <c:numCache>
                <c:formatCode>##,#0\,0</c:formatCode>
                <c:ptCount val="3"/>
                <c:pt idx="0">
                  <c:v>668.2</c:v>
                </c:pt>
                <c:pt idx="1">
                  <c:v>572.20000000000005</c:v>
                </c:pt>
                <c:pt idx="2">
                  <c:v>585.79999999999995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налоговые!$A$16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elete val="1"/>
          </c:dLbls>
          <c:cat>
            <c:strRef>
              <c:f>налоговые!$B$14:$D$14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налоговые!$B$16:$D$16</c:f>
              <c:numCache>
                <c:formatCode>##,#0\,0</c:formatCode>
                <c:ptCount val="3"/>
                <c:pt idx="0">
                  <c:v>560.79999999999995</c:v>
                </c:pt>
                <c:pt idx="1">
                  <c:v>377.7</c:v>
                </c:pt>
                <c:pt idx="2">
                  <c:v>392.8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налоговые!$A$17</c:f>
              <c:strCache>
                <c:ptCount val="1"/>
                <c:pt idx="0">
                  <c:v>Единый сельскохозяйственный налог, Патент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strRef>
              <c:f>налоговые!$B$14:$D$14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налоговые!$B$17:$D$17</c:f>
              <c:numCache>
                <c:formatCode>##,#0\,0</c:formatCode>
                <c:ptCount val="3"/>
                <c:pt idx="0">
                  <c:v>53.8</c:v>
                </c:pt>
                <c:pt idx="1">
                  <c:v>56</c:v>
                </c:pt>
                <c:pt idx="2">
                  <c:v>58.2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налоговые!$A$18</c:f>
              <c:strCache>
                <c:ptCount val="1"/>
                <c:pt idx="0">
                  <c:v>Прочие налоговые доходы</c:v>
                </c:pt>
              </c:strCache>
            </c:strRef>
          </c:tx>
          <c:spPr>
            <a:solidFill>
              <a:srgbClr val="CC3399"/>
            </a:solidFill>
          </c:spPr>
          <c:invertIfNegative val="0"/>
          <c:dLbls>
            <c:delete val="1"/>
          </c:dLbls>
          <c:cat>
            <c:strRef>
              <c:f>налоговые!$B$14:$D$14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налоговые!$B$18:$D$18</c:f>
              <c:numCache>
                <c:formatCode>##,#0\,0</c:formatCode>
                <c:ptCount val="3"/>
                <c:pt idx="0">
                  <c:v>19.7</c:v>
                </c:pt>
                <c:pt idx="1">
                  <c:v>21.6</c:v>
                </c:pt>
                <c:pt idx="2">
                  <c:v>22.7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9"/>
        <c:gapDepth val="218"/>
        <c:shape val="box"/>
        <c:axId val="167748608"/>
        <c:axId val="40890880"/>
        <c:axId val="0"/>
      </c:bar3DChart>
      <c:catAx>
        <c:axId val="1677486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 algn="ctr">
              <a:defRPr lang="ru-RU"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90880"/>
        <c:crosses val="autoZero"/>
        <c:auto val="1"/>
        <c:lblAlgn val="ctr"/>
        <c:lblOffset val="100"/>
        <c:noMultiLvlLbl val="0"/>
      </c:catAx>
      <c:valAx>
        <c:axId val="40890880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1677486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2975741924746068E-2"/>
          <c:y val="0.71603264978293557"/>
          <c:w val="0.85404851615050781"/>
          <c:h val="0.26092428690488717"/>
        </c:manualLayout>
      </c:layout>
      <c:overlay val="0"/>
      <c:txPr>
        <a:bodyPr/>
        <a:lstStyle/>
        <a:p>
          <a:pPr>
            <a:defRPr lang="ru-RU" sz="12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33588961723781E-2"/>
          <c:y val="3.6745607032430565E-2"/>
          <c:w val="0.97588801471101694"/>
          <c:h val="0.76799701877809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безвозмездные!$A$13</c:f>
              <c:strCache>
                <c:ptCount val="1"/>
                <c:pt idx="0">
                  <c:v>Субсидии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безвозмездные!$B$12:$D$12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безвозмездные!$B$13:$D$13</c:f>
              <c:numCache>
                <c:formatCode>##,#0\,0</c:formatCode>
                <c:ptCount val="3"/>
                <c:pt idx="0">
                  <c:v>1307.4000000000001</c:v>
                </c:pt>
                <c:pt idx="1">
                  <c:v>2005.3</c:v>
                </c:pt>
                <c:pt idx="2">
                  <c:v>673.8</c:v>
                </c:pt>
              </c:numCache>
            </c:numRef>
          </c:val>
        </c:ser>
        <c:ser>
          <c:idx val="1"/>
          <c:order val="1"/>
          <c:tx>
            <c:strRef>
              <c:f>безвозмездные!$A$14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>
              <a:solidFill>
                <a:srgbClr val="9900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66FF"/>
              </a:solidFill>
              <a:ln>
                <a:solidFill>
                  <a:srgbClr val="9966FF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966FF"/>
              </a:solidFill>
              <a:ln>
                <a:solidFill>
                  <a:srgbClr val="9966FF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966FF"/>
              </a:solidFill>
              <a:ln>
                <a:solidFill>
                  <a:srgbClr val="9966FF"/>
                </a:solidFill>
              </a:ln>
            </c:spPr>
          </c:dPt>
          <c:cat>
            <c:strRef>
              <c:f>безвозмездные!$B$12:$D$12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безвозмездные!$B$14:$D$14</c:f>
              <c:numCache>
                <c:formatCode>##,#0\,0</c:formatCode>
                <c:ptCount val="3"/>
                <c:pt idx="0">
                  <c:v>2914.1</c:v>
                </c:pt>
                <c:pt idx="1">
                  <c:v>2684.3</c:v>
                </c:pt>
                <c:pt idx="2">
                  <c:v>2673.9</c:v>
                </c:pt>
              </c:numCache>
            </c:numRef>
          </c:val>
        </c:ser>
        <c:ser>
          <c:idx val="2"/>
          <c:order val="2"/>
          <c:tx>
            <c:strRef>
              <c:f>безвозмездные!$A$15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безвозмездные!$B$12:$D$12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безвозмездные!$B$15:$D$15</c:f>
              <c:numCache>
                <c:formatCode>##,#0\,0</c:formatCode>
                <c:ptCount val="3"/>
                <c:pt idx="0">
                  <c:v>115.9</c:v>
                </c:pt>
                <c:pt idx="1">
                  <c:v>110.6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328704"/>
        <c:axId val="45173568"/>
        <c:axId val="0"/>
      </c:bar3DChart>
      <c:catAx>
        <c:axId val="168328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>
              <a:defRPr lang="ru-RU"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73568"/>
        <c:crosses val="autoZero"/>
        <c:auto val="1"/>
        <c:lblAlgn val="ctr"/>
        <c:lblOffset val="100"/>
        <c:noMultiLvlLbl val="0"/>
      </c:catAx>
      <c:valAx>
        <c:axId val="45173568"/>
        <c:scaling>
          <c:orientation val="minMax"/>
        </c:scaling>
        <c:delete val="1"/>
        <c:axPos val="l"/>
        <c:numFmt formatCode="##,#0\,0" sourceLinked="1"/>
        <c:majorTickMark val="out"/>
        <c:minorTickMark val="none"/>
        <c:tickLblPos val="nextTo"/>
        <c:crossAx val="16832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2019664124510081"/>
          <c:w val="1"/>
          <c:h val="6.7651278532928003E-2"/>
        </c:manualLayout>
      </c:layout>
      <c:overlay val="0"/>
      <c:txPr>
        <a:bodyPr/>
        <a:lstStyle/>
        <a:p>
          <a:pPr>
            <a:defRPr lang="ru-RU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C390E-1760-490C-AA99-201636E5D7EE}" type="doc">
      <dgm:prSet loTypeId="urn:microsoft.com/office/officeart/2005/8/layout/hierarchy4" loCatId="hierarchy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3DC2864C-1B80-4328-A9D3-52C89CDFFA9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Налоговая политика Иркутского района на 2023 год и плановый период 2024</a:t>
          </a:r>
          <a:r>
            <a:rPr lang="en-US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2025 годов направлена на сохранение и развитие налогового потенциала и обеспечение роста доходной части бюджета за счет повышения собираемости налоговых и неналоговых доходов, сокращение задолженности по платежам в бюджет, обеспечение сбалансированности и устойчивости бюджета Иркутского района.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DA33C5-7F74-44FB-A6B4-67AD7FF61487}" type="parTrans" cxnId="{9F39AB29-83D2-46A1-9B4E-2519A9A43C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7A887F-D6E9-435E-8D99-D4896D7C788C}" type="sibTrans" cxnId="{9F39AB29-83D2-46A1-9B4E-2519A9A43C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C605C1-81F1-4A85-8B37-1C2E22D06B6C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Приоритетной задачей налоговой политики Иркутского района в трехлетней перспективе 2023 – 2025 годов будет продолжение работы по укреплению и развитию доходной базы бюджета за счет наращивания стабильных доходных источников, ее пополнения и мобилизации в бюджет имеющихся резервов</a:t>
          </a:r>
          <a:endParaRPr lang="ru-RU" sz="1800" dirty="0">
            <a:solidFill>
              <a:schemeClr val="tx1"/>
            </a:solidFill>
          </a:endParaRPr>
        </a:p>
      </dgm:t>
    </dgm:pt>
    <dgm:pt modelId="{7D4BC7CB-A485-4701-A442-266B1576969B}" type="parTrans" cxnId="{8FA3487D-1908-44B4-92CA-41AF952CC9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6FB4953-7BAB-4A2A-9DC7-6AE609743866}" type="sibTrans" cxnId="{8FA3487D-1908-44B4-92CA-41AF952CC9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95E8DA-4FE3-4876-B069-76F81A7C83F8}">
      <dgm:prSet phldrT="[Текст]" custT="1"/>
      <dgm:spPr>
        <a:solidFill>
          <a:srgbClr val="66FFCC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Продолжена реализация решения о полной замене дотаций на выравнивание бюджетной обеспеченности муниципальных районов (городских округов) на дополнительные нормативы отчислений в бюджет Иркутского района от налога на доходы физических лиц (далее – НДФЛ), подлежащего зачислению в областной бюджет с 1 января 2019 года. Соответствующее решение Думы Иркутского района принято от 30.08.2018 №51-523/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рд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solidFill>
              <a:schemeClr val="tx1"/>
            </a:solidFill>
          </a:endParaRPr>
        </a:p>
      </dgm:t>
    </dgm:pt>
    <dgm:pt modelId="{4EDDDF02-31AF-4337-8225-72B8C4A6426C}" type="parTrans" cxnId="{415EB013-41AB-4450-9B0D-AF1E4E845F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FB327F-1A38-4B8A-872E-7E87F3232F7B}" type="sibTrans" cxnId="{415EB013-41AB-4450-9B0D-AF1E4E845F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E5373F-6124-40FD-B09E-0D2C769E554E}" type="pres">
      <dgm:prSet presAssocID="{6BBC390E-1760-490C-AA99-201636E5D7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2E444B-3EFB-42AC-A907-FCA639397134}" type="pres">
      <dgm:prSet presAssocID="{3DC2864C-1B80-4328-A9D3-52C89CDFFA96}" presName="vertOne" presStyleCnt="0"/>
      <dgm:spPr/>
      <dgm:t>
        <a:bodyPr/>
        <a:lstStyle/>
        <a:p>
          <a:endParaRPr lang="ru-RU"/>
        </a:p>
      </dgm:t>
    </dgm:pt>
    <dgm:pt modelId="{5294C1CD-9899-472F-9871-50096D3E0DFD}" type="pres">
      <dgm:prSet presAssocID="{3DC2864C-1B80-4328-A9D3-52C89CDFFA96}" presName="txOne" presStyleLbl="node0" presStyleIdx="0" presStyleCnt="1" custScaleY="80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C44D37-A923-4EAE-BD3B-7BA8C1576A76}" type="pres">
      <dgm:prSet presAssocID="{3DC2864C-1B80-4328-A9D3-52C89CDFFA96}" presName="parTransOne" presStyleCnt="0"/>
      <dgm:spPr/>
      <dgm:t>
        <a:bodyPr/>
        <a:lstStyle/>
        <a:p>
          <a:endParaRPr lang="ru-RU"/>
        </a:p>
      </dgm:t>
    </dgm:pt>
    <dgm:pt modelId="{BA208854-54A3-4DD0-871C-6E18319EEFC7}" type="pres">
      <dgm:prSet presAssocID="{3DC2864C-1B80-4328-A9D3-52C89CDFFA96}" presName="horzOne" presStyleCnt="0"/>
      <dgm:spPr/>
      <dgm:t>
        <a:bodyPr/>
        <a:lstStyle/>
        <a:p>
          <a:endParaRPr lang="ru-RU"/>
        </a:p>
      </dgm:t>
    </dgm:pt>
    <dgm:pt modelId="{FE03D6BD-7653-4DA8-BF06-5109727E3392}" type="pres">
      <dgm:prSet presAssocID="{5FC605C1-81F1-4A85-8B37-1C2E22D06B6C}" presName="vertTwo" presStyleCnt="0"/>
      <dgm:spPr/>
      <dgm:t>
        <a:bodyPr/>
        <a:lstStyle/>
        <a:p>
          <a:endParaRPr lang="ru-RU"/>
        </a:p>
      </dgm:t>
    </dgm:pt>
    <dgm:pt modelId="{2EB88B51-25D6-464D-8E0C-2215CB0C0DA6}" type="pres">
      <dgm:prSet presAssocID="{5FC605C1-81F1-4A85-8B37-1C2E22D06B6C}" presName="txTwo" presStyleLbl="node2" presStyleIdx="0" presStyleCnt="2" custScaleX="141283" custScaleY="137897" custLinFactNeighborX="-323" custLinFactNeighborY="-6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0107A-FAD9-42D1-A60B-AF43905235C5}" type="pres">
      <dgm:prSet presAssocID="{5FC605C1-81F1-4A85-8B37-1C2E22D06B6C}" presName="horzTwo" presStyleCnt="0"/>
      <dgm:spPr/>
      <dgm:t>
        <a:bodyPr/>
        <a:lstStyle/>
        <a:p>
          <a:endParaRPr lang="ru-RU"/>
        </a:p>
      </dgm:t>
    </dgm:pt>
    <dgm:pt modelId="{54B6C237-ACEE-43DB-9D3A-4D729A79886B}" type="pres">
      <dgm:prSet presAssocID="{66FB4953-7BAB-4A2A-9DC7-6AE609743866}" presName="sibSpaceTwo" presStyleCnt="0"/>
      <dgm:spPr/>
      <dgm:t>
        <a:bodyPr/>
        <a:lstStyle/>
        <a:p>
          <a:endParaRPr lang="ru-RU"/>
        </a:p>
      </dgm:t>
    </dgm:pt>
    <dgm:pt modelId="{D50172CE-1161-4638-BEB4-5EB306F21EE6}" type="pres">
      <dgm:prSet presAssocID="{A295E8DA-4FE3-4876-B069-76F81A7C83F8}" presName="vertTwo" presStyleCnt="0"/>
      <dgm:spPr/>
      <dgm:t>
        <a:bodyPr/>
        <a:lstStyle/>
        <a:p>
          <a:endParaRPr lang="ru-RU"/>
        </a:p>
      </dgm:t>
    </dgm:pt>
    <dgm:pt modelId="{C10B1338-3AD8-4286-898E-C88C6A0509A7}" type="pres">
      <dgm:prSet presAssocID="{A295E8DA-4FE3-4876-B069-76F81A7C83F8}" presName="txTwo" presStyleLbl="node2" presStyleIdx="1" presStyleCnt="2" custScaleX="136802" custScaleY="138294" custLinFactNeighborX="-2088" custLinFactNeighborY="-6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E2869F-6B1A-48EF-BF77-2D9D14383067}" type="pres">
      <dgm:prSet presAssocID="{A295E8DA-4FE3-4876-B069-76F81A7C83F8}" presName="horzTwo" presStyleCnt="0"/>
      <dgm:spPr/>
      <dgm:t>
        <a:bodyPr/>
        <a:lstStyle/>
        <a:p>
          <a:endParaRPr lang="ru-RU"/>
        </a:p>
      </dgm:t>
    </dgm:pt>
  </dgm:ptLst>
  <dgm:cxnLst>
    <dgm:cxn modelId="{8FA3487D-1908-44B4-92CA-41AF952CC914}" srcId="{3DC2864C-1B80-4328-A9D3-52C89CDFFA96}" destId="{5FC605C1-81F1-4A85-8B37-1C2E22D06B6C}" srcOrd="0" destOrd="0" parTransId="{7D4BC7CB-A485-4701-A442-266B1576969B}" sibTransId="{66FB4953-7BAB-4A2A-9DC7-6AE609743866}"/>
    <dgm:cxn modelId="{6E4F079C-EE85-4476-9F8F-1D7E806343B1}" type="presOf" srcId="{6BBC390E-1760-490C-AA99-201636E5D7EE}" destId="{0DE5373F-6124-40FD-B09E-0D2C769E554E}" srcOrd="0" destOrd="0" presId="urn:microsoft.com/office/officeart/2005/8/layout/hierarchy4"/>
    <dgm:cxn modelId="{415EB013-41AB-4450-9B0D-AF1E4E845F8A}" srcId="{3DC2864C-1B80-4328-A9D3-52C89CDFFA96}" destId="{A295E8DA-4FE3-4876-B069-76F81A7C83F8}" srcOrd="1" destOrd="0" parTransId="{4EDDDF02-31AF-4337-8225-72B8C4A6426C}" sibTransId="{4FFB327F-1A38-4B8A-872E-7E87F3232F7B}"/>
    <dgm:cxn modelId="{45D778CA-7E5D-4A68-9B07-A9538D5B6049}" type="presOf" srcId="{5FC605C1-81F1-4A85-8B37-1C2E22D06B6C}" destId="{2EB88B51-25D6-464D-8E0C-2215CB0C0DA6}" srcOrd="0" destOrd="0" presId="urn:microsoft.com/office/officeart/2005/8/layout/hierarchy4"/>
    <dgm:cxn modelId="{48EFBD2B-5E3B-48EC-AFA2-DE8CE9AC5D94}" type="presOf" srcId="{A295E8DA-4FE3-4876-B069-76F81A7C83F8}" destId="{C10B1338-3AD8-4286-898E-C88C6A0509A7}" srcOrd="0" destOrd="0" presId="urn:microsoft.com/office/officeart/2005/8/layout/hierarchy4"/>
    <dgm:cxn modelId="{9F39AB29-83D2-46A1-9B4E-2519A9A43C33}" srcId="{6BBC390E-1760-490C-AA99-201636E5D7EE}" destId="{3DC2864C-1B80-4328-A9D3-52C89CDFFA96}" srcOrd="0" destOrd="0" parTransId="{79DA33C5-7F74-44FB-A6B4-67AD7FF61487}" sibTransId="{717A887F-D6E9-435E-8D99-D4896D7C788C}"/>
    <dgm:cxn modelId="{413D8AEE-076C-4D3F-90A8-1B4C61BEBCCE}" type="presOf" srcId="{3DC2864C-1B80-4328-A9D3-52C89CDFFA96}" destId="{5294C1CD-9899-472F-9871-50096D3E0DFD}" srcOrd="0" destOrd="0" presId="urn:microsoft.com/office/officeart/2005/8/layout/hierarchy4"/>
    <dgm:cxn modelId="{F97B0DC4-54B1-44D9-BAC2-BF7DC35D79F1}" type="presParOf" srcId="{0DE5373F-6124-40FD-B09E-0D2C769E554E}" destId="{A02E444B-3EFB-42AC-A907-FCA639397134}" srcOrd="0" destOrd="0" presId="urn:microsoft.com/office/officeart/2005/8/layout/hierarchy4"/>
    <dgm:cxn modelId="{13FCF4F3-699C-43EC-A432-AB273661270A}" type="presParOf" srcId="{A02E444B-3EFB-42AC-A907-FCA639397134}" destId="{5294C1CD-9899-472F-9871-50096D3E0DFD}" srcOrd="0" destOrd="0" presId="urn:microsoft.com/office/officeart/2005/8/layout/hierarchy4"/>
    <dgm:cxn modelId="{9C62BBAD-4B4C-4F4A-AA24-E63F383B4762}" type="presParOf" srcId="{A02E444B-3EFB-42AC-A907-FCA639397134}" destId="{EEC44D37-A923-4EAE-BD3B-7BA8C1576A76}" srcOrd="1" destOrd="0" presId="urn:microsoft.com/office/officeart/2005/8/layout/hierarchy4"/>
    <dgm:cxn modelId="{8600183F-2846-4916-AED7-4D322EBCDC48}" type="presParOf" srcId="{A02E444B-3EFB-42AC-A907-FCA639397134}" destId="{BA208854-54A3-4DD0-871C-6E18319EEFC7}" srcOrd="2" destOrd="0" presId="urn:microsoft.com/office/officeart/2005/8/layout/hierarchy4"/>
    <dgm:cxn modelId="{743390B0-E9BE-4B72-B4A5-CD9C6FA05029}" type="presParOf" srcId="{BA208854-54A3-4DD0-871C-6E18319EEFC7}" destId="{FE03D6BD-7653-4DA8-BF06-5109727E3392}" srcOrd="0" destOrd="0" presId="urn:microsoft.com/office/officeart/2005/8/layout/hierarchy4"/>
    <dgm:cxn modelId="{DCDA5211-593C-403A-ADF3-6E04CAE2ACA5}" type="presParOf" srcId="{FE03D6BD-7653-4DA8-BF06-5109727E3392}" destId="{2EB88B51-25D6-464D-8E0C-2215CB0C0DA6}" srcOrd="0" destOrd="0" presId="urn:microsoft.com/office/officeart/2005/8/layout/hierarchy4"/>
    <dgm:cxn modelId="{330A0854-7CF5-43FB-8120-4741ACABAA22}" type="presParOf" srcId="{FE03D6BD-7653-4DA8-BF06-5109727E3392}" destId="{C260107A-FAD9-42D1-A60B-AF43905235C5}" srcOrd="1" destOrd="0" presId="urn:microsoft.com/office/officeart/2005/8/layout/hierarchy4"/>
    <dgm:cxn modelId="{14843891-CD01-4EFB-83A5-FCD0100F6AFC}" type="presParOf" srcId="{BA208854-54A3-4DD0-871C-6E18319EEFC7}" destId="{54B6C237-ACEE-43DB-9D3A-4D729A79886B}" srcOrd="1" destOrd="0" presId="urn:microsoft.com/office/officeart/2005/8/layout/hierarchy4"/>
    <dgm:cxn modelId="{47D46204-1AAB-47D0-B4FF-49C47DBD0522}" type="presParOf" srcId="{BA208854-54A3-4DD0-871C-6E18319EEFC7}" destId="{D50172CE-1161-4638-BEB4-5EB306F21EE6}" srcOrd="2" destOrd="0" presId="urn:microsoft.com/office/officeart/2005/8/layout/hierarchy4"/>
    <dgm:cxn modelId="{CA031355-753C-4610-888C-57053EC9E757}" type="presParOf" srcId="{D50172CE-1161-4638-BEB4-5EB306F21EE6}" destId="{C10B1338-3AD8-4286-898E-C88C6A0509A7}" srcOrd="0" destOrd="0" presId="urn:microsoft.com/office/officeart/2005/8/layout/hierarchy4"/>
    <dgm:cxn modelId="{5E1FC9B6-A302-45CE-A1CB-0175AE8A7CCA}" type="presParOf" srcId="{D50172CE-1161-4638-BEB4-5EB306F21EE6}" destId="{5EE2869F-6B1A-48EF-BF77-2D9D143830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F16F9C-B23A-44E1-8CEB-8A86CE67C5DE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89FCD29-B18E-4178-9D26-4A4B0F2AEE69}">
      <dgm:prSet phldrT="[Текст]" custT="1"/>
      <dgm:spPr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В части межбюджетных отношений между областью, районом и поселениями сохраняется введенное с 1 января 2022 года перераспределение полномочий: </a:t>
          </a:r>
          <a:endParaRPr lang="ru-RU" sz="2400" dirty="0">
            <a:solidFill>
              <a:schemeClr val="tx1"/>
            </a:solidFill>
          </a:endParaRPr>
        </a:p>
      </dgm:t>
    </dgm:pt>
    <dgm:pt modelId="{C2AC0C56-D407-4263-B4B4-E3B5486DBB15}" type="parTrans" cxnId="{9D6453A6-1035-440E-8115-6F6B94E8C7F7}">
      <dgm:prSet/>
      <dgm:spPr/>
      <dgm:t>
        <a:bodyPr/>
        <a:lstStyle/>
        <a:p>
          <a:endParaRPr lang="ru-RU"/>
        </a:p>
      </dgm:t>
    </dgm:pt>
    <dgm:pt modelId="{2DA9D956-8B9B-4FE1-A6F9-A7E80E8FA1D1}" type="sibTrans" cxnId="{9D6453A6-1035-440E-8115-6F6B94E8C7F7}">
      <dgm:prSet/>
      <dgm:spPr/>
      <dgm:t>
        <a:bodyPr/>
        <a:lstStyle/>
        <a:p>
          <a:endParaRPr lang="ru-RU"/>
        </a:p>
      </dgm:t>
    </dgm:pt>
    <dgm:pt modelId="{1FA45A5B-5F17-49F0-9002-D8314DC9583B}">
      <dgm:prSet phldrT="[Текст]"/>
      <dgm:spPr>
        <a:solidFill>
          <a:schemeClr val="accent2">
            <a:lumMod val="40000"/>
            <a:lumOff val="6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dirty="0" smtClean="0"/>
            <a:t>Иркутское районное муниципальное образование будет исполнять   государственные полномочия по расчету и предоставлению дотации на выравнивание бюджетной обеспеченности поселений за счет передаваемых бюджету района субвенций в соответствии с Законом Иркутской области от 30.11.2021  № 121-оз. Как и ранее, при распределении дотации на выравнивание бюджетной обеспеченности за счет средств районного бюджета сохраняется действующий подход, когда часть общего объема финансовой поддержки поселений будет предоставляться в виде дотации на выравнивание бюджетной обеспеченности городских и сельских поселений, другая часть - в виде иных межбюджетных трансфертов</a:t>
          </a:r>
          <a:endParaRPr lang="ru-RU" dirty="0"/>
        </a:p>
      </dgm:t>
    </dgm:pt>
    <dgm:pt modelId="{71AB1393-0E01-4D31-8D0B-FCBC6F78D109}" type="parTrans" cxnId="{B1DF9A90-5CC5-450D-AEBA-CBFD54555F5D}">
      <dgm:prSet/>
      <dgm:spPr/>
      <dgm:t>
        <a:bodyPr/>
        <a:lstStyle/>
        <a:p>
          <a:endParaRPr lang="ru-RU"/>
        </a:p>
      </dgm:t>
    </dgm:pt>
    <dgm:pt modelId="{16F62554-06F3-48AC-9848-A209DF3F2CC1}" type="sibTrans" cxnId="{B1DF9A90-5CC5-450D-AEBA-CBFD54555F5D}">
      <dgm:prSet/>
      <dgm:spPr/>
      <dgm:t>
        <a:bodyPr/>
        <a:lstStyle/>
        <a:p>
          <a:endParaRPr lang="ru-RU"/>
        </a:p>
      </dgm:t>
    </dgm:pt>
    <dgm:pt modelId="{606910CD-0E1F-457C-A107-3924A2ECA042}">
      <dgm:prSet phldrT="[Текст]" custT="1"/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/>
            <a:t>Закон Иркутской области от 30.11.2021  № 121-оз</a:t>
          </a:r>
          <a:r>
            <a:rPr lang="en-US" sz="1600" dirty="0" smtClean="0"/>
            <a:t> </a:t>
          </a:r>
          <a:r>
            <a:rPr lang="ru-RU" sz="1600" dirty="0" smtClean="0"/>
            <a:t>«О наделении органов местного самоуправления государственными полномочиями по расчету и предоставлению дотаций на выравнивание бюджетной обеспеченности поселений, входящих в состав муниципального района области, бюджетам поселений за счет средств областного бюджета»</a:t>
          </a:r>
        </a:p>
        <a:p>
          <a:endParaRPr lang="ru-RU" sz="1600" dirty="0" smtClean="0"/>
        </a:p>
        <a:p>
          <a:r>
            <a:rPr lang="ru-RU" sz="1600" dirty="0" smtClean="0"/>
            <a:t>Закон Иркутской области от 22.10.2013 № 74-оз «О межбюджетных трансфертах и нормативах отчислений доходов в местные бюджеты» </a:t>
          </a:r>
        </a:p>
        <a:p>
          <a:pPr algn="l"/>
          <a:r>
            <a:rPr lang="ru-RU" sz="1600" dirty="0" smtClean="0"/>
            <a:t> </a:t>
          </a:r>
          <a:endParaRPr lang="ru-RU" sz="1600" dirty="0"/>
        </a:p>
      </dgm:t>
    </dgm:pt>
    <dgm:pt modelId="{F3790890-E584-48ED-A2EF-EEFBF8296188}" type="parTrans" cxnId="{CA627754-0527-431F-9365-9A1AFF3B0977}">
      <dgm:prSet/>
      <dgm:spPr/>
      <dgm:t>
        <a:bodyPr/>
        <a:lstStyle/>
        <a:p>
          <a:endParaRPr lang="ru-RU"/>
        </a:p>
      </dgm:t>
    </dgm:pt>
    <dgm:pt modelId="{6A50355C-D070-4898-8F93-DF09B6BAFC07}" type="sibTrans" cxnId="{CA627754-0527-431F-9365-9A1AFF3B0977}">
      <dgm:prSet/>
      <dgm:spPr/>
      <dgm:t>
        <a:bodyPr/>
        <a:lstStyle/>
        <a:p>
          <a:endParaRPr lang="ru-RU"/>
        </a:p>
      </dgm:t>
    </dgm:pt>
    <dgm:pt modelId="{C58444CA-F9A5-4CB6-81D9-20E43BE20A31}" type="pres">
      <dgm:prSet presAssocID="{FFF16F9C-B23A-44E1-8CEB-8A86CE67C5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D6A0A-5AD0-4193-B885-A96E05C21772}" type="pres">
      <dgm:prSet presAssocID="{289FCD29-B18E-4178-9D26-4A4B0F2AEE69}" presName="roof" presStyleLbl="dkBgShp" presStyleIdx="0" presStyleCnt="2" custScaleY="78632"/>
      <dgm:spPr/>
      <dgm:t>
        <a:bodyPr/>
        <a:lstStyle/>
        <a:p>
          <a:endParaRPr lang="ru-RU"/>
        </a:p>
      </dgm:t>
    </dgm:pt>
    <dgm:pt modelId="{EEBC193C-2D16-4FFF-9552-D992FE13A9B8}" type="pres">
      <dgm:prSet presAssocID="{289FCD29-B18E-4178-9D26-4A4B0F2AEE69}" presName="pillar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F2D2F53-0E7A-4235-B832-F36EDE78A0B4}" type="pres">
      <dgm:prSet presAssocID="{289FCD29-B18E-4178-9D26-4A4B0F2AEE69}" presName="pillar1" presStyleLbl="node1" presStyleIdx="0" presStyleCnt="2" custScaleX="124101" custScaleY="11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D8497-BF07-4B0A-A629-CE53EABFD71D}" type="pres">
      <dgm:prSet presAssocID="{606910CD-0E1F-457C-A107-3924A2ECA042}" presName="pillarX" presStyleLbl="node1" presStyleIdx="1" presStyleCnt="2" custScaleX="150776" custScaleY="11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F8BE5-5CBB-48E8-9B09-FB463DC142BC}" type="pres">
      <dgm:prSet presAssocID="{289FCD29-B18E-4178-9D26-4A4B0F2AEE69}" presName="base" presStyleLbl="dkBgShp" presStyleIdx="1" presStyleCnt="2" custFlipVert="1" custScaleY="98902" custLinFactY="2285" custLinFactNeighborX="-872" custLinFactNeighborY="100000"/>
      <dgm:spPr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9D6453A6-1035-440E-8115-6F6B94E8C7F7}" srcId="{FFF16F9C-B23A-44E1-8CEB-8A86CE67C5DE}" destId="{289FCD29-B18E-4178-9D26-4A4B0F2AEE69}" srcOrd="0" destOrd="0" parTransId="{C2AC0C56-D407-4263-B4B4-E3B5486DBB15}" sibTransId="{2DA9D956-8B9B-4FE1-A6F9-A7E80E8FA1D1}"/>
    <dgm:cxn modelId="{ECE9D0DA-4F98-4574-91F9-698E6E9BDCE6}" type="presOf" srcId="{FFF16F9C-B23A-44E1-8CEB-8A86CE67C5DE}" destId="{C58444CA-F9A5-4CB6-81D9-20E43BE20A31}" srcOrd="0" destOrd="0" presId="urn:microsoft.com/office/officeart/2005/8/layout/hList3"/>
    <dgm:cxn modelId="{DAEDC951-F5AA-4CEC-B3F1-838BB827EDC1}" type="presOf" srcId="{289FCD29-B18E-4178-9D26-4A4B0F2AEE69}" destId="{484D6A0A-5AD0-4193-B885-A96E05C21772}" srcOrd="0" destOrd="0" presId="urn:microsoft.com/office/officeart/2005/8/layout/hList3"/>
    <dgm:cxn modelId="{81F66267-2244-483F-8AEE-A6F03964235B}" type="presOf" srcId="{606910CD-0E1F-457C-A107-3924A2ECA042}" destId="{A63D8497-BF07-4B0A-A629-CE53EABFD71D}" srcOrd="0" destOrd="0" presId="urn:microsoft.com/office/officeart/2005/8/layout/hList3"/>
    <dgm:cxn modelId="{B1DF9A90-5CC5-450D-AEBA-CBFD54555F5D}" srcId="{289FCD29-B18E-4178-9D26-4A4B0F2AEE69}" destId="{1FA45A5B-5F17-49F0-9002-D8314DC9583B}" srcOrd="0" destOrd="0" parTransId="{71AB1393-0E01-4D31-8D0B-FCBC6F78D109}" sibTransId="{16F62554-06F3-48AC-9848-A209DF3F2CC1}"/>
    <dgm:cxn modelId="{9CAD016C-F70F-488E-B6EB-D2D3B360B001}" type="presOf" srcId="{1FA45A5B-5F17-49F0-9002-D8314DC9583B}" destId="{CF2D2F53-0E7A-4235-B832-F36EDE78A0B4}" srcOrd="0" destOrd="0" presId="urn:microsoft.com/office/officeart/2005/8/layout/hList3"/>
    <dgm:cxn modelId="{CA627754-0527-431F-9365-9A1AFF3B0977}" srcId="{289FCD29-B18E-4178-9D26-4A4B0F2AEE69}" destId="{606910CD-0E1F-457C-A107-3924A2ECA042}" srcOrd="1" destOrd="0" parTransId="{F3790890-E584-48ED-A2EF-EEFBF8296188}" sibTransId="{6A50355C-D070-4898-8F93-DF09B6BAFC07}"/>
    <dgm:cxn modelId="{6B6C8207-A426-418A-9A1D-3C44FA587B22}" type="presParOf" srcId="{C58444CA-F9A5-4CB6-81D9-20E43BE20A31}" destId="{484D6A0A-5AD0-4193-B885-A96E05C21772}" srcOrd="0" destOrd="0" presId="urn:microsoft.com/office/officeart/2005/8/layout/hList3"/>
    <dgm:cxn modelId="{66097031-1329-4FAE-8043-8D1F8281B315}" type="presParOf" srcId="{C58444CA-F9A5-4CB6-81D9-20E43BE20A31}" destId="{EEBC193C-2D16-4FFF-9552-D992FE13A9B8}" srcOrd="1" destOrd="0" presId="urn:microsoft.com/office/officeart/2005/8/layout/hList3"/>
    <dgm:cxn modelId="{445985C9-FE0F-4749-BEEF-666A4A9814FE}" type="presParOf" srcId="{EEBC193C-2D16-4FFF-9552-D992FE13A9B8}" destId="{CF2D2F53-0E7A-4235-B832-F36EDE78A0B4}" srcOrd="0" destOrd="0" presId="urn:microsoft.com/office/officeart/2005/8/layout/hList3"/>
    <dgm:cxn modelId="{F6652728-1944-4D0C-91C2-7452C677D499}" type="presParOf" srcId="{EEBC193C-2D16-4FFF-9552-D992FE13A9B8}" destId="{A63D8497-BF07-4B0A-A629-CE53EABFD71D}" srcOrd="1" destOrd="0" presId="urn:microsoft.com/office/officeart/2005/8/layout/hList3"/>
    <dgm:cxn modelId="{8AC3B470-4235-448C-81EC-8240ECF0B2AA}" type="presParOf" srcId="{C58444CA-F9A5-4CB6-81D9-20E43BE20A31}" destId="{DB6F8BE5-5CBB-48E8-9B09-FB463DC142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16F9C-B23A-44E1-8CEB-8A86CE67C5DE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89FCD29-B18E-4178-9D26-4A4B0F2AEE69}">
      <dgm:prSet phldrT="[Текст]" custT="1"/>
      <dgm:spPr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400" dirty="0">
            <a:solidFill>
              <a:schemeClr val="tx1"/>
            </a:solidFill>
          </a:endParaRPr>
        </a:p>
      </dgm:t>
    </dgm:pt>
    <dgm:pt modelId="{C2AC0C56-D407-4263-B4B4-E3B5486DBB15}" type="parTrans" cxnId="{9D6453A6-1035-440E-8115-6F6B94E8C7F7}">
      <dgm:prSet/>
      <dgm:spPr/>
      <dgm:t>
        <a:bodyPr/>
        <a:lstStyle/>
        <a:p>
          <a:endParaRPr lang="ru-RU"/>
        </a:p>
      </dgm:t>
    </dgm:pt>
    <dgm:pt modelId="{2DA9D956-8B9B-4FE1-A6F9-A7E80E8FA1D1}" type="sibTrans" cxnId="{9D6453A6-1035-440E-8115-6F6B94E8C7F7}">
      <dgm:prSet/>
      <dgm:spPr/>
      <dgm:t>
        <a:bodyPr/>
        <a:lstStyle/>
        <a:p>
          <a:endParaRPr lang="ru-RU"/>
        </a:p>
      </dgm:t>
    </dgm:pt>
    <dgm:pt modelId="{606910CD-0E1F-457C-A107-3924A2ECA042}">
      <dgm:prSet phldrT="[Текст]"/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установление Законом Иркутской области «Об областном бюджете на 2023 год и плановый период 2024 и 2025 годов» бюджетам муниципальных районов (городских округов) на 2023 год дифференцированных нормативов отчислений в местные бюджеты от налога, взимаемого в связи с применением упрощенной системы налогообложения, в </a:t>
          </a:r>
          <a:r>
            <a:rPr lang="ru-RU" dirty="0" smtClean="0">
              <a:solidFill>
                <a:sysClr val="windowText" lastClr="000000"/>
              </a:solidFill>
            </a:rPr>
            <a:t>целях  стимулирования муниципальных образований по увеличению доходов местных бюджетов от налогообложения субъектов малого и среднего предпринимательства </a:t>
          </a:r>
          <a:endParaRPr lang="ru-RU" dirty="0">
            <a:solidFill>
              <a:srgbClr val="FF0000"/>
            </a:solidFill>
          </a:endParaRPr>
        </a:p>
      </dgm:t>
    </dgm:pt>
    <dgm:pt modelId="{F3790890-E584-48ED-A2EF-EEFBF8296188}" type="parTrans" cxnId="{CA627754-0527-431F-9365-9A1AFF3B0977}">
      <dgm:prSet/>
      <dgm:spPr/>
      <dgm:t>
        <a:bodyPr/>
        <a:lstStyle/>
        <a:p>
          <a:endParaRPr lang="ru-RU"/>
        </a:p>
      </dgm:t>
    </dgm:pt>
    <dgm:pt modelId="{6A50355C-D070-4898-8F93-DF09B6BAFC07}" type="sibTrans" cxnId="{CA627754-0527-431F-9365-9A1AFF3B0977}">
      <dgm:prSet/>
      <dgm:spPr/>
      <dgm:t>
        <a:bodyPr/>
        <a:lstStyle/>
        <a:p>
          <a:endParaRPr lang="ru-RU"/>
        </a:p>
      </dgm:t>
    </dgm:pt>
    <dgm:pt modelId="{ECAECEC7-F0A2-43E6-B127-4D8758FF338D}">
      <dgm:prSet phldrT="[Текст]" custT="1"/>
      <dgm:spPr>
        <a:solidFill>
          <a:srgbClr val="66FFCC"/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/>
            <a:t>установление Законом Иркутской области от 22.10.2013 № 74-ОЗ «О межбюджетных трансфертах и нормативах отчислений доходов в местные бюджеты» единого норматива от платы за негативное воздействие на окружающую среду (далее – плата за НВОС) с 01.01.2021 в бюджеты муниципальных районов (городских округов) в размере 40% от суммы экологического платежа. Таким образом, с 2021 года обеспечивается зачисление платы за НВОС в бюджеты муниципальных районов (городских округов) в полном объеме</a:t>
          </a:r>
          <a:endParaRPr lang="ru-RU" sz="1600" dirty="0"/>
        </a:p>
      </dgm:t>
    </dgm:pt>
    <dgm:pt modelId="{DF17EF09-48B4-4C57-B522-CA3833E4735F}" type="parTrans" cxnId="{B9D5ADAC-EC4D-4136-BEDA-1AA289D800A2}">
      <dgm:prSet/>
      <dgm:spPr/>
      <dgm:t>
        <a:bodyPr/>
        <a:lstStyle/>
        <a:p>
          <a:endParaRPr lang="ru-RU"/>
        </a:p>
      </dgm:t>
    </dgm:pt>
    <dgm:pt modelId="{9ADD30FB-30FE-4FC6-BF3C-D23F2795E96C}" type="sibTrans" cxnId="{B9D5ADAC-EC4D-4136-BEDA-1AA289D800A2}">
      <dgm:prSet/>
      <dgm:spPr/>
      <dgm:t>
        <a:bodyPr/>
        <a:lstStyle/>
        <a:p>
          <a:endParaRPr lang="ru-RU"/>
        </a:p>
      </dgm:t>
    </dgm:pt>
    <dgm:pt modelId="{C58444CA-F9A5-4CB6-81D9-20E43BE20A31}" type="pres">
      <dgm:prSet presAssocID="{FFF16F9C-B23A-44E1-8CEB-8A86CE67C5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D6A0A-5AD0-4193-B885-A96E05C21772}" type="pres">
      <dgm:prSet presAssocID="{289FCD29-B18E-4178-9D26-4A4B0F2AEE69}" presName="roof" presStyleLbl="dkBgShp" presStyleIdx="0" presStyleCnt="2" custScaleY="78632"/>
      <dgm:spPr/>
      <dgm:t>
        <a:bodyPr/>
        <a:lstStyle/>
        <a:p>
          <a:endParaRPr lang="ru-RU"/>
        </a:p>
      </dgm:t>
    </dgm:pt>
    <dgm:pt modelId="{EEBC193C-2D16-4FFF-9552-D992FE13A9B8}" type="pres">
      <dgm:prSet presAssocID="{289FCD29-B18E-4178-9D26-4A4B0F2AEE69}" presName="pillar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F2D2F53-0E7A-4235-B832-F36EDE78A0B4}" type="pres">
      <dgm:prSet presAssocID="{289FCD29-B18E-4178-9D26-4A4B0F2AEE69}" presName="pillar1" presStyleLbl="node1" presStyleIdx="0" presStyleCnt="2" custScaleX="51613" custScaleY="116804" custLinFactNeighborX="-24193" custLinFactNeighborY="468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6A4C8608-75FE-4135-B67A-6B8E4D4B5BFA}" type="pres">
      <dgm:prSet presAssocID="{ECAECEC7-F0A2-43E6-B127-4D8758FF338D}" presName="pillarX" presStyleLbl="node1" presStyleIdx="1" presStyleCnt="2" custScaleX="54448" custScaleY="118442" custLinFactNeighborX="1304" custLinFactNeighborY="5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F8BE5-5CBB-48E8-9B09-FB463DC142BC}" type="pres">
      <dgm:prSet presAssocID="{289FCD29-B18E-4178-9D26-4A4B0F2AEE69}" presName="base" presStyleLbl="dkBgShp" presStyleIdx="1" presStyleCnt="2" custFlipVert="1" custScaleY="98902" custLinFactY="2285" custLinFactNeighborX="-872" custLinFactNeighborY="100000"/>
      <dgm:spPr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323EBDE1-E6E2-402C-953D-E0D5887BC934}" type="presOf" srcId="{289FCD29-B18E-4178-9D26-4A4B0F2AEE69}" destId="{484D6A0A-5AD0-4193-B885-A96E05C21772}" srcOrd="0" destOrd="0" presId="urn:microsoft.com/office/officeart/2005/8/layout/hList3"/>
    <dgm:cxn modelId="{CA627754-0527-431F-9365-9A1AFF3B0977}" srcId="{289FCD29-B18E-4178-9D26-4A4B0F2AEE69}" destId="{606910CD-0E1F-457C-A107-3924A2ECA042}" srcOrd="0" destOrd="0" parTransId="{F3790890-E584-48ED-A2EF-EEFBF8296188}" sibTransId="{6A50355C-D070-4898-8F93-DF09B6BAFC07}"/>
    <dgm:cxn modelId="{B9D5ADAC-EC4D-4136-BEDA-1AA289D800A2}" srcId="{289FCD29-B18E-4178-9D26-4A4B0F2AEE69}" destId="{ECAECEC7-F0A2-43E6-B127-4D8758FF338D}" srcOrd="1" destOrd="0" parTransId="{DF17EF09-48B4-4C57-B522-CA3833E4735F}" sibTransId="{9ADD30FB-30FE-4FC6-BF3C-D23F2795E96C}"/>
    <dgm:cxn modelId="{38BFBB4C-324E-4DF7-B22B-78B3E213066D}" type="presOf" srcId="{ECAECEC7-F0A2-43E6-B127-4D8758FF338D}" destId="{6A4C8608-75FE-4135-B67A-6B8E4D4B5BFA}" srcOrd="0" destOrd="0" presId="urn:microsoft.com/office/officeart/2005/8/layout/hList3"/>
    <dgm:cxn modelId="{018CFF82-9DFE-43B9-AABA-3AAB7840991F}" type="presOf" srcId="{FFF16F9C-B23A-44E1-8CEB-8A86CE67C5DE}" destId="{C58444CA-F9A5-4CB6-81D9-20E43BE20A31}" srcOrd="0" destOrd="0" presId="urn:microsoft.com/office/officeart/2005/8/layout/hList3"/>
    <dgm:cxn modelId="{9D6453A6-1035-440E-8115-6F6B94E8C7F7}" srcId="{FFF16F9C-B23A-44E1-8CEB-8A86CE67C5DE}" destId="{289FCD29-B18E-4178-9D26-4A4B0F2AEE69}" srcOrd="0" destOrd="0" parTransId="{C2AC0C56-D407-4263-B4B4-E3B5486DBB15}" sibTransId="{2DA9D956-8B9B-4FE1-A6F9-A7E80E8FA1D1}"/>
    <dgm:cxn modelId="{10E9080D-1038-49BB-B5AD-DC68A6176EC7}" type="presOf" srcId="{606910CD-0E1F-457C-A107-3924A2ECA042}" destId="{CF2D2F53-0E7A-4235-B832-F36EDE78A0B4}" srcOrd="0" destOrd="0" presId="urn:microsoft.com/office/officeart/2005/8/layout/hList3"/>
    <dgm:cxn modelId="{A0B8F5D9-55D0-4F8D-968D-7752F96150EB}" type="presParOf" srcId="{C58444CA-F9A5-4CB6-81D9-20E43BE20A31}" destId="{484D6A0A-5AD0-4193-B885-A96E05C21772}" srcOrd="0" destOrd="0" presId="urn:microsoft.com/office/officeart/2005/8/layout/hList3"/>
    <dgm:cxn modelId="{36A153ED-1FFA-443B-B5FF-3DACE68E729C}" type="presParOf" srcId="{C58444CA-F9A5-4CB6-81D9-20E43BE20A31}" destId="{EEBC193C-2D16-4FFF-9552-D992FE13A9B8}" srcOrd="1" destOrd="0" presId="urn:microsoft.com/office/officeart/2005/8/layout/hList3"/>
    <dgm:cxn modelId="{4CF25758-594A-4ED9-995C-E6312C2BA2B7}" type="presParOf" srcId="{EEBC193C-2D16-4FFF-9552-D992FE13A9B8}" destId="{CF2D2F53-0E7A-4235-B832-F36EDE78A0B4}" srcOrd="0" destOrd="0" presId="urn:microsoft.com/office/officeart/2005/8/layout/hList3"/>
    <dgm:cxn modelId="{A0C2C97F-D654-4C16-946B-55B628CCC3D9}" type="presParOf" srcId="{EEBC193C-2D16-4FFF-9552-D992FE13A9B8}" destId="{6A4C8608-75FE-4135-B67A-6B8E4D4B5BFA}" srcOrd="1" destOrd="0" presId="urn:microsoft.com/office/officeart/2005/8/layout/hList3"/>
    <dgm:cxn modelId="{3FBEEA76-E28B-448F-B8ED-7E06C26A9BDE}" type="presParOf" srcId="{C58444CA-F9A5-4CB6-81D9-20E43BE20A31}" destId="{DB6F8BE5-5CBB-48E8-9B09-FB463DC142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F16F9C-B23A-44E1-8CEB-8A86CE67C5DE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89FCD29-B18E-4178-9D26-4A4B0F2AEE69}">
      <dgm:prSet phldrT="[Текст]" custT="1"/>
      <dgm:spPr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400" dirty="0">
            <a:solidFill>
              <a:schemeClr val="tx1"/>
            </a:solidFill>
          </a:endParaRPr>
        </a:p>
      </dgm:t>
    </dgm:pt>
    <dgm:pt modelId="{C2AC0C56-D407-4263-B4B4-E3B5486DBB15}" type="parTrans" cxnId="{9D6453A6-1035-440E-8115-6F6B94E8C7F7}">
      <dgm:prSet/>
      <dgm:spPr/>
      <dgm:t>
        <a:bodyPr/>
        <a:lstStyle/>
        <a:p>
          <a:endParaRPr lang="ru-RU"/>
        </a:p>
      </dgm:t>
    </dgm:pt>
    <dgm:pt modelId="{2DA9D956-8B9B-4FE1-A6F9-A7E80E8FA1D1}" type="sibTrans" cxnId="{9D6453A6-1035-440E-8115-6F6B94E8C7F7}">
      <dgm:prSet/>
      <dgm:spPr/>
      <dgm:t>
        <a:bodyPr/>
        <a:lstStyle/>
        <a:p>
          <a:endParaRPr lang="ru-RU"/>
        </a:p>
      </dgm:t>
    </dgm:pt>
    <dgm:pt modelId="{606910CD-0E1F-457C-A107-3924A2ECA042}">
      <dgm:prSet phldrT="[Текст]"/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перераспределение с 2020 года в федеральный и областной бюджеты суммы штрафов, вынесенные соответственно федеральными органами исполнительной власти и органами исполнительной власти субъектов Российской Федерации, что приведет к потерям бюджетов муниципальных районов</a:t>
          </a:r>
          <a:endParaRPr lang="ru-RU" dirty="0"/>
        </a:p>
      </dgm:t>
    </dgm:pt>
    <dgm:pt modelId="{6A50355C-D070-4898-8F93-DF09B6BAFC07}" type="sibTrans" cxnId="{CA627754-0527-431F-9365-9A1AFF3B0977}">
      <dgm:prSet/>
      <dgm:spPr/>
      <dgm:t>
        <a:bodyPr/>
        <a:lstStyle/>
        <a:p>
          <a:endParaRPr lang="ru-RU"/>
        </a:p>
      </dgm:t>
    </dgm:pt>
    <dgm:pt modelId="{F3790890-E584-48ED-A2EF-EEFBF8296188}" type="parTrans" cxnId="{CA627754-0527-431F-9365-9A1AFF3B0977}">
      <dgm:prSet/>
      <dgm:spPr/>
      <dgm:t>
        <a:bodyPr/>
        <a:lstStyle/>
        <a:p>
          <a:endParaRPr lang="ru-RU"/>
        </a:p>
      </dgm:t>
    </dgm:pt>
    <dgm:pt modelId="{FBAD0278-5889-4ED1-8C99-233062FD45FA}">
      <dgm:prSet phldrT="[Текст]" custT="1"/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700" dirty="0" smtClean="0"/>
            <a:t>вступление положения статей 16.6, 17.5, 78.2 Федерального закона от 10.01.2002 № 7-ФЗ «Об охране окружающей среды», в соответствии с которым с 01.09.2022 года плата за негативное воздействие на окружающую среду, административные штрафы за правонарушения в области охраны окружающей среды и природопользования, платежи по искам о возмещении вреда, причиненного окружающей среде, а также при добровольном возмещении указанного вреда имеют целевой характер, при поступлении в бюджеты бюджетной системы Российской Федерации используются на определенные мероприятия, что приведет к сокращению финансирования первоочередных расходов бюджета и не сбалансированности бюджета</a:t>
          </a:r>
          <a:endParaRPr lang="ru-RU" sz="1700" dirty="0"/>
        </a:p>
      </dgm:t>
    </dgm:pt>
    <dgm:pt modelId="{AF3F97E0-2A00-423E-A1FB-63D922346E11}" type="parTrans" cxnId="{19253E9B-29BB-4E9E-AA99-107FC48500A9}">
      <dgm:prSet/>
      <dgm:spPr/>
      <dgm:t>
        <a:bodyPr/>
        <a:lstStyle/>
        <a:p>
          <a:endParaRPr lang="ru-RU"/>
        </a:p>
      </dgm:t>
    </dgm:pt>
    <dgm:pt modelId="{B5B5354D-2AC8-4BEA-93A8-C0D1B773ECBB}" type="sibTrans" cxnId="{19253E9B-29BB-4E9E-AA99-107FC48500A9}">
      <dgm:prSet/>
      <dgm:spPr/>
      <dgm:t>
        <a:bodyPr/>
        <a:lstStyle/>
        <a:p>
          <a:endParaRPr lang="ru-RU"/>
        </a:p>
      </dgm:t>
    </dgm:pt>
    <dgm:pt modelId="{C58444CA-F9A5-4CB6-81D9-20E43BE20A31}" type="pres">
      <dgm:prSet presAssocID="{FFF16F9C-B23A-44E1-8CEB-8A86CE67C5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D6A0A-5AD0-4193-B885-A96E05C21772}" type="pres">
      <dgm:prSet presAssocID="{289FCD29-B18E-4178-9D26-4A4B0F2AEE69}" presName="roof" presStyleLbl="dkBgShp" presStyleIdx="0" presStyleCnt="2" custScaleY="78632"/>
      <dgm:spPr/>
      <dgm:t>
        <a:bodyPr/>
        <a:lstStyle/>
        <a:p>
          <a:endParaRPr lang="ru-RU"/>
        </a:p>
      </dgm:t>
    </dgm:pt>
    <dgm:pt modelId="{EEBC193C-2D16-4FFF-9552-D992FE13A9B8}" type="pres">
      <dgm:prSet presAssocID="{289FCD29-B18E-4178-9D26-4A4B0F2AEE69}" presName="pillar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F2D2F53-0E7A-4235-B832-F36EDE78A0B4}" type="pres">
      <dgm:prSet presAssocID="{289FCD29-B18E-4178-9D26-4A4B0F2AEE69}" presName="pillar1" presStyleLbl="node1" presStyleIdx="0" presStyleCnt="2" custScaleX="77234" custScaleY="110467">
        <dgm:presLayoutVars>
          <dgm:bulletEnabled val="1"/>
        </dgm:presLayoutVars>
      </dgm:prSet>
      <dgm:spPr>
        <a:solidFill>
          <a:schemeClr val="accent2">
            <a:lumMod val="40000"/>
            <a:lumOff val="6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63D8497-BF07-4B0A-A629-CE53EABFD71D}" type="pres">
      <dgm:prSet presAssocID="{606910CD-0E1F-457C-A107-3924A2ECA042}" presName="pillarX" presStyleLbl="node1" presStyleIdx="1" presStyleCnt="2" custScaleX="39494" custScaleY="11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F8BE5-5CBB-48E8-9B09-FB463DC142BC}" type="pres">
      <dgm:prSet presAssocID="{289FCD29-B18E-4178-9D26-4A4B0F2AEE69}" presName="base" presStyleLbl="dkBgShp" presStyleIdx="1" presStyleCnt="2" custFlipVert="1" custScaleY="98902" custLinFactY="2285" custLinFactNeighborX="-872" custLinFactNeighborY="100000"/>
      <dgm:spPr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CA627754-0527-431F-9365-9A1AFF3B0977}" srcId="{289FCD29-B18E-4178-9D26-4A4B0F2AEE69}" destId="{606910CD-0E1F-457C-A107-3924A2ECA042}" srcOrd="1" destOrd="0" parTransId="{F3790890-E584-48ED-A2EF-EEFBF8296188}" sibTransId="{6A50355C-D070-4898-8F93-DF09B6BAFC07}"/>
    <dgm:cxn modelId="{537FE9AE-AF57-4BEA-B453-799A72EB34BA}" type="presOf" srcId="{FBAD0278-5889-4ED1-8C99-233062FD45FA}" destId="{CF2D2F53-0E7A-4235-B832-F36EDE78A0B4}" srcOrd="0" destOrd="0" presId="urn:microsoft.com/office/officeart/2005/8/layout/hList3"/>
    <dgm:cxn modelId="{BF0B2F48-BE3C-4738-B81E-F68C11AE72B7}" type="presOf" srcId="{289FCD29-B18E-4178-9D26-4A4B0F2AEE69}" destId="{484D6A0A-5AD0-4193-B885-A96E05C21772}" srcOrd="0" destOrd="0" presId="urn:microsoft.com/office/officeart/2005/8/layout/hList3"/>
    <dgm:cxn modelId="{F38FDAD5-78A7-4EEB-9D94-AD62175338F3}" type="presOf" srcId="{606910CD-0E1F-457C-A107-3924A2ECA042}" destId="{A63D8497-BF07-4B0A-A629-CE53EABFD71D}" srcOrd="0" destOrd="0" presId="urn:microsoft.com/office/officeart/2005/8/layout/hList3"/>
    <dgm:cxn modelId="{2E325ED0-2C58-4E58-AAD3-9AD7A1EA56F7}" type="presOf" srcId="{FFF16F9C-B23A-44E1-8CEB-8A86CE67C5DE}" destId="{C58444CA-F9A5-4CB6-81D9-20E43BE20A31}" srcOrd="0" destOrd="0" presId="urn:microsoft.com/office/officeart/2005/8/layout/hList3"/>
    <dgm:cxn modelId="{19253E9B-29BB-4E9E-AA99-107FC48500A9}" srcId="{289FCD29-B18E-4178-9D26-4A4B0F2AEE69}" destId="{FBAD0278-5889-4ED1-8C99-233062FD45FA}" srcOrd="0" destOrd="0" parTransId="{AF3F97E0-2A00-423E-A1FB-63D922346E11}" sibTransId="{B5B5354D-2AC8-4BEA-93A8-C0D1B773ECBB}"/>
    <dgm:cxn modelId="{9D6453A6-1035-440E-8115-6F6B94E8C7F7}" srcId="{FFF16F9C-B23A-44E1-8CEB-8A86CE67C5DE}" destId="{289FCD29-B18E-4178-9D26-4A4B0F2AEE69}" srcOrd="0" destOrd="0" parTransId="{C2AC0C56-D407-4263-B4B4-E3B5486DBB15}" sibTransId="{2DA9D956-8B9B-4FE1-A6F9-A7E80E8FA1D1}"/>
    <dgm:cxn modelId="{F2B15210-C01A-477C-A0DD-F58DEE58D695}" type="presParOf" srcId="{C58444CA-F9A5-4CB6-81D9-20E43BE20A31}" destId="{484D6A0A-5AD0-4193-B885-A96E05C21772}" srcOrd="0" destOrd="0" presId="urn:microsoft.com/office/officeart/2005/8/layout/hList3"/>
    <dgm:cxn modelId="{426A4D24-9479-4AB4-83D3-0F474EC07C62}" type="presParOf" srcId="{C58444CA-F9A5-4CB6-81D9-20E43BE20A31}" destId="{EEBC193C-2D16-4FFF-9552-D992FE13A9B8}" srcOrd="1" destOrd="0" presId="urn:microsoft.com/office/officeart/2005/8/layout/hList3"/>
    <dgm:cxn modelId="{FE4A7A46-827C-4274-8DD0-60144A5786F2}" type="presParOf" srcId="{EEBC193C-2D16-4FFF-9552-D992FE13A9B8}" destId="{CF2D2F53-0E7A-4235-B832-F36EDE78A0B4}" srcOrd="0" destOrd="0" presId="urn:microsoft.com/office/officeart/2005/8/layout/hList3"/>
    <dgm:cxn modelId="{4067D5D9-875F-4B5A-8E0B-55F206660223}" type="presParOf" srcId="{EEBC193C-2D16-4FFF-9552-D992FE13A9B8}" destId="{A63D8497-BF07-4B0A-A629-CE53EABFD71D}" srcOrd="1" destOrd="0" presId="urn:microsoft.com/office/officeart/2005/8/layout/hList3"/>
    <dgm:cxn modelId="{8883CA26-97EE-4D01-9068-290772693E05}" type="presParOf" srcId="{C58444CA-F9A5-4CB6-81D9-20E43BE20A31}" destId="{DB6F8BE5-5CBB-48E8-9B09-FB463DC142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F16F9C-B23A-44E1-8CEB-8A86CE67C5DE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89FCD29-B18E-4178-9D26-4A4B0F2AEE69}">
      <dgm:prSet phldrT="[Текст]" custT="1"/>
      <dgm:spPr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400" dirty="0">
            <a:solidFill>
              <a:schemeClr val="tx1"/>
            </a:solidFill>
          </a:endParaRPr>
        </a:p>
      </dgm:t>
    </dgm:pt>
    <dgm:pt modelId="{C2AC0C56-D407-4263-B4B4-E3B5486DBB15}" type="parTrans" cxnId="{9D6453A6-1035-440E-8115-6F6B94E8C7F7}">
      <dgm:prSet/>
      <dgm:spPr/>
      <dgm:t>
        <a:bodyPr/>
        <a:lstStyle/>
        <a:p>
          <a:endParaRPr lang="ru-RU"/>
        </a:p>
      </dgm:t>
    </dgm:pt>
    <dgm:pt modelId="{2DA9D956-8B9B-4FE1-A6F9-A7E80E8FA1D1}" type="sibTrans" cxnId="{9D6453A6-1035-440E-8115-6F6B94E8C7F7}">
      <dgm:prSet/>
      <dgm:spPr/>
      <dgm:t>
        <a:bodyPr/>
        <a:lstStyle/>
        <a:p>
          <a:endParaRPr lang="ru-RU"/>
        </a:p>
      </dgm:t>
    </dgm:pt>
    <dgm:pt modelId="{FBAD0278-5889-4ED1-8C99-233062FD45FA}">
      <dgm:prSet phldrT="[Текст]" custT="1"/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700" dirty="0" smtClean="0"/>
            <a:t>принятие Федерального закона от 14.07.2022 № 263-ФЗ «О внесении изменений в части первую и вторую Налогового кодекса Российской Федерации» в части полного перехода уплаты налогов налогоплательщиками в виде единого налогового платежа (далее – ЕНП) с 01.01.2023 года. С 1 июля 2022 года стартовал пилотный проект по введению ЕНП для юридических лиц и индивидуальных предпринимателей, целью которого является создание более комфортных условий для исполнения обязанности по уплате обязательных платежей, сокращение времени на оформление платежных поручений, а также минимизация ошибок плательщика при заполнении расчетных документов. Вместе с тем, введение ЕНП предполагает зачисление налогов в бюджеты 1 раз в месяц, что увеличивает риски образования временных кассовых разрывов местных бюджетов. Это негативно скажется на сбалансированности бюджетов и своевременном исполнении расходных обязательств, что является особенно важным ввиду принятых на уровне Российской Федерации решений о сокращении сроков по оплате принятых товаров, работ, услуг</a:t>
          </a:r>
          <a:endParaRPr lang="ru-RU" sz="1700" dirty="0"/>
        </a:p>
      </dgm:t>
    </dgm:pt>
    <dgm:pt modelId="{AF3F97E0-2A00-423E-A1FB-63D922346E11}" type="parTrans" cxnId="{19253E9B-29BB-4E9E-AA99-107FC48500A9}">
      <dgm:prSet/>
      <dgm:spPr/>
      <dgm:t>
        <a:bodyPr/>
        <a:lstStyle/>
        <a:p>
          <a:endParaRPr lang="ru-RU"/>
        </a:p>
      </dgm:t>
    </dgm:pt>
    <dgm:pt modelId="{B5B5354D-2AC8-4BEA-93A8-C0D1B773ECBB}" type="sibTrans" cxnId="{19253E9B-29BB-4E9E-AA99-107FC48500A9}">
      <dgm:prSet/>
      <dgm:spPr/>
      <dgm:t>
        <a:bodyPr/>
        <a:lstStyle/>
        <a:p>
          <a:endParaRPr lang="ru-RU"/>
        </a:p>
      </dgm:t>
    </dgm:pt>
    <dgm:pt modelId="{C58444CA-F9A5-4CB6-81D9-20E43BE20A31}" type="pres">
      <dgm:prSet presAssocID="{FFF16F9C-B23A-44E1-8CEB-8A86CE67C5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D6A0A-5AD0-4193-B885-A96E05C21772}" type="pres">
      <dgm:prSet presAssocID="{289FCD29-B18E-4178-9D26-4A4B0F2AEE69}" presName="roof" presStyleLbl="dkBgShp" presStyleIdx="0" presStyleCnt="2" custScaleY="78632"/>
      <dgm:spPr/>
      <dgm:t>
        <a:bodyPr/>
        <a:lstStyle/>
        <a:p>
          <a:endParaRPr lang="ru-RU"/>
        </a:p>
      </dgm:t>
    </dgm:pt>
    <dgm:pt modelId="{EEBC193C-2D16-4FFF-9552-D992FE13A9B8}" type="pres">
      <dgm:prSet presAssocID="{289FCD29-B18E-4178-9D26-4A4B0F2AEE69}" presName="pillar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F2D2F53-0E7A-4235-B832-F36EDE78A0B4}" type="pres">
      <dgm:prSet presAssocID="{289FCD29-B18E-4178-9D26-4A4B0F2AEE69}" presName="pillar1" presStyleLbl="node1" presStyleIdx="0" presStyleCnt="1" custScaleX="99891" custScaleY="116804" custLinFactNeighborX="752" custLinFactNeighborY="5222">
        <dgm:presLayoutVars>
          <dgm:bulletEnabled val="1"/>
        </dgm:presLayoutVars>
      </dgm:prSet>
      <dgm:spPr>
        <a:solidFill>
          <a:schemeClr val="accent2">
            <a:lumMod val="40000"/>
            <a:lumOff val="6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B6F8BE5-5CBB-48E8-9B09-FB463DC142BC}" type="pres">
      <dgm:prSet presAssocID="{289FCD29-B18E-4178-9D26-4A4B0F2AEE69}" presName="base" presStyleLbl="dkBgShp" presStyleIdx="1" presStyleCnt="2" custFlipVert="1" custScaleY="98902" custLinFactY="2285" custLinFactNeighborX="-872" custLinFactNeighborY="100000"/>
      <dgm:spPr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51ACBB96-F90D-4F01-96E0-FE4C57835909}" type="presOf" srcId="{289FCD29-B18E-4178-9D26-4A4B0F2AEE69}" destId="{484D6A0A-5AD0-4193-B885-A96E05C21772}" srcOrd="0" destOrd="0" presId="urn:microsoft.com/office/officeart/2005/8/layout/hList3"/>
    <dgm:cxn modelId="{9D6453A6-1035-440E-8115-6F6B94E8C7F7}" srcId="{FFF16F9C-B23A-44E1-8CEB-8A86CE67C5DE}" destId="{289FCD29-B18E-4178-9D26-4A4B0F2AEE69}" srcOrd="0" destOrd="0" parTransId="{C2AC0C56-D407-4263-B4B4-E3B5486DBB15}" sibTransId="{2DA9D956-8B9B-4FE1-A6F9-A7E80E8FA1D1}"/>
    <dgm:cxn modelId="{995A783B-3E2E-4487-84CE-4E4E61C2E9B6}" type="presOf" srcId="{FFF16F9C-B23A-44E1-8CEB-8A86CE67C5DE}" destId="{C58444CA-F9A5-4CB6-81D9-20E43BE20A31}" srcOrd="0" destOrd="0" presId="urn:microsoft.com/office/officeart/2005/8/layout/hList3"/>
    <dgm:cxn modelId="{2D52DE68-82EA-4CEF-BA03-89C195FA88FB}" type="presOf" srcId="{FBAD0278-5889-4ED1-8C99-233062FD45FA}" destId="{CF2D2F53-0E7A-4235-B832-F36EDE78A0B4}" srcOrd="0" destOrd="0" presId="urn:microsoft.com/office/officeart/2005/8/layout/hList3"/>
    <dgm:cxn modelId="{19253E9B-29BB-4E9E-AA99-107FC48500A9}" srcId="{289FCD29-B18E-4178-9D26-4A4B0F2AEE69}" destId="{FBAD0278-5889-4ED1-8C99-233062FD45FA}" srcOrd="0" destOrd="0" parTransId="{AF3F97E0-2A00-423E-A1FB-63D922346E11}" sibTransId="{B5B5354D-2AC8-4BEA-93A8-C0D1B773ECBB}"/>
    <dgm:cxn modelId="{DC9DDB1D-B18A-4E31-8754-CEB6356395F6}" type="presParOf" srcId="{C58444CA-F9A5-4CB6-81D9-20E43BE20A31}" destId="{484D6A0A-5AD0-4193-B885-A96E05C21772}" srcOrd="0" destOrd="0" presId="urn:microsoft.com/office/officeart/2005/8/layout/hList3"/>
    <dgm:cxn modelId="{8B2C4395-1782-41FE-957C-2158B00073F7}" type="presParOf" srcId="{C58444CA-F9A5-4CB6-81D9-20E43BE20A31}" destId="{EEBC193C-2D16-4FFF-9552-D992FE13A9B8}" srcOrd="1" destOrd="0" presId="urn:microsoft.com/office/officeart/2005/8/layout/hList3"/>
    <dgm:cxn modelId="{14004CAC-D0B4-47DF-8C68-B105E9D6B2AF}" type="presParOf" srcId="{EEBC193C-2D16-4FFF-9552-D992FE13A9B8}" destId="{CF2D2F53-0E7A-4235-B832-F36EDE78A0B4}" srcOrd="0" destOrd="0" presId="urn:microsoft.com/office/officeart/2005/8/layout/hList3"/>
    <dgm:cxn modelId="{646F25AA-DB5D-40BB-BED4-CA5209DB6D0C}" type="presParOf" srcId="{C58444CA-F9A5-4CB6-81D9-20E43BE20A31}" destId="{DB6F8BE5-5CBB-48E8-9B09-FB463DC142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31362C-7A76-4937-9184-AEC70E84A8DD}" type="doc">
      <dgm:prSet loTypeId="urn:microsoft.com/office/officeart/2009/3/layout/IncreasingArrowsProcess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C45F95-1C4E-4148-95B6-AB8F49832A31}">
      <dgm:prSet phldrT="[Текст]"/>
      <dgm:spPr>
        <a:solidFill>
          <a:srgbClr val="FBCD8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 этап</a:t>
          </a:r>
          <a:endParaRPr lang="ru-RU" dirty="0">
            <a:solidFill>
              <a:schemeClr val="tx1"/>
            </a:solidFill>
          </a:endParaRPr>
        </a:p>
      </dgm:t>
    </dgm:pt>
    <dgm:pt modelId="{791715D9-5959-4303-B1E2-CAE244617A75}" type="parTrans" cxnId="{AEF4225E-CC5B-40F5-9E54-0F2A59D38D29}">
      <dgm:prSet/>
      <dgm:spPr/>
      <dgm:t>
        <a:bodyPr/>
        <a:lstStyle/>
        <a:p>
          <a:endParaRPr lang="ru-RU"/>
        </a:p>
      </dgm:t>
    </dgm:pt>
    <dgm:pt modelId="{340790D8-A27C-4697-BAB5-904BEB9536AA}" type="sibTrans" cxnId="{AEF4225E-CC5B-40F5-9E54-0F2A59D38D29}">
      <dgm:prSet/>
      <dgm:spPr/>
      <dgm:t>
        <a:bodyPr/>
        <a:lstStyle/>
        <a:p>
          <a:endParaRPr lang="ru-RU"/>
        </a:p>
      </dgm:t>
    </dgm:pt>
    <dgm:pt modelId="{3FA0FC14-2538-46F9-8DE5-B9F5E7E55565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Составление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B88613-88B6-44F1-BFC3-C36FCC94F119}" type="parTrans" cxnId="{7DA73F45-7672-45BC-9B4F-EFD56C40DB38}">
      <dgm:prSet/>
      <dgm:spPr/>
      <dgm:t>
        <a:bodyPr/>
        <a:lstStyle/>
        <a:p>
          <a:endParaRPr lang="ru-RU"/>
        </a:p>
      </dgm:t>
    </dgm:pt>
    <dgm:pt modelId="{5DE43AE8-D65C-4A7B-8C83-C873ED9040B6}" type="sibTrans" cxnId="{7DA73F45-7672-45BC-9B4F-EFD56C40DB38}">
      <dgm:prSet/>
      <dgm:spPr/>
      <dgm:t>
        <a:bodyPr/>
        <a:lstStyle/>
        <a:p>
          <a:endParaRPr lang="ru-RU"/>
        </a:p>
      </dgm:t>
    </dgm:pt>
    <dgm:pt modelId="{0DCDD2F9-913D-442E-BFE6-CF19A1924208}">
      <dgm:prSet phldrT="[Текст]"/>
      <dgm:spPr>
        <a:solidFill>
          <a:srgbClr val="FF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 этап</a:t>
          </a:r>
          <a:endParaRPr lang="ru-RU" dirty="0">
            <a:solidFill>
              <a:schemeClr val="tx1"/>
            </a:solidFill>
          </a:endParaRPr>
        </a:p>
      </dgm:t>
    </dgm:pt>
    <dgm:pt modelId="{B4F5F1C4-D62E-4613-8ABD-59B00EC1B6A7}" type="parTrans" cxnId="{9DF102AB-704E-41B3-8E86-2C27625C2239}">
      <dgm:prSet/>
      <dgm:spPr/>
      <dgm:t>
        <a:bodyPr/>
        <a:lstStyle/>
        <a:p>
          <a:endParaRPr lang="ru-RU"/>
        </a:p>
      </dgm:t>
    </dgm:pt>
    <dgm:pt modelId="{5229BF65-F924-4C62-BF03-F173E6FB7418}" type="sibTrans" cxnId="{9DF102AB-704E-41B3-8E86-2C27625C2239}">
      <dgm:prSet/>
      <dgm:spPr/>
      <dgm:t>
        <a:bodyPr/>
        <a:lstStyle/>
        <a:p>
          <a:endParaRPr lang="ru-RU"/>
        </a:p>
      </dgm:t>
    </dgm:pt>
    <dgm:pt modelId="{050F70DE-7D78-446D-8DAA-3DB1F93C766F}">
      <dgm:prSet phldrT="[Текст]" custT="1"/>
      <dgm:spPr>
        <a:solidFill>
          <a:srgbClr val="FE8CC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Рассмотрение и утверждение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7EB2A43-BDEB-4295-AF3D-5CA8F8575FC4}" type="parTrans" cxnId="{4459985B-D427-4C04-A114-F38FBB7D1176}">
      <dgm:prSet/>
      <dgm:spPr/>
      <dgm:t>
        <a:bodyPr/>
        <a:lstStyle/>
        <a:p>
          <a:endParaRPr lang="ru-RU"/>
        </a:p>
      </dgm:t>
    </dgm:pt>
    <dgm:pt modelId="{A73C2A95-8421-4631-B3F4-8DD5B9AEDE23}" type="sibTrans" cxnId="{4459985B-D427-4C04-A114-F38FBB7D1176}">
      <dgm:prSet/>
      <dgm:spPr/>
      <dgm:t>
        <a:bodyPr/>
        <a:lstStyle/>
        <a:p>
          <a:endParaRPr lang="ru-RU"/>
        </a:p>
      </dgm:t>
    </dgm:pt>
    <dgm:pt modelId="{5FCB3B18-1819-4D66-8DD4-C4564D45A91E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 этап</a:t>
          </a:r>
          <a:endParaRPr lang="ru-RU" dirty="0">
            <a:solidFill>
              <a:schemeClr val="tx1"/>
            </a:solidFill>
          </a:endParaRPr>
        </a:p>
      </dgm:t>
    </dgm:pt>
    <dgm:pt modelId="{6A3717C9-C517-492C-86A1-9E0D60630372}" type="parTrans" cxnId="{0BB22E43-4CD0-4819-A429-6915432B660B}">
      <dgm:prSet/>
      <dgm:spPr/>
      <dgm:t>
        <a:bodyPr/>
        <a:lstStyle/>
        <a:p>
          <a:endParaRPr lang="ru-RU"/>
        </a:p>
      </dgm:t>
    </dgm:pt>
    <dgm:pt modelId="{8D4F15BC-5A1E-446C-AA1D-996CC5C48EDB}" type="sibTrans" cxnId="{0BB22E43-4CD0-4819-A429-6915432B660B}">
      <dgm:prSet/>
      <dgm:spPr/>
      <dgm:t>
        <a:bodyPr/>
        <a:lstStyle/>
        <a:p>
          <a:endParaRPr lang="ru-RU"/>
        </a:p>
      </dgm:t>
    </dgm:pt>
    <dgm:pt modelId="{D66D6C3F-433C-4D50-8EA7-04108E83022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Исполнение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80A61EC-34A8-4DCB-B7FC-AB6AB52CC730}" type="parTrans" cxnId="{9ABB19DE-E1FA-4676-9025-962D398E3FAA}">
      <dgm:prSet/>
      <dgm:spPr/>
      <dgm:t>
        <a:bodyPr/>
        <a:lstStyle/>
        <a:p>
          <a:endParaRPr lang="ru-RU"/>
        </a:p>
      </dgm:t>
    </dgm:pt>
    <dgm:pt modelId="{E0DAA80A-2EE3-4E3F-9C30-183EDE83D734}" type="sibTrans" cxnId="{9ABB19DE-E1FA-4676-9025-962D398E3FAA}">
      <dgm:prSet/>
      <dgm:spPr/>
      <dgm:t>
        <a:bodyPr/>
        <a:lstStyle/>
        <a:p>
          <a:endParaRPr lang="ru-RU"/>
        </a:p>
      </dgm:t>
    </dgm:pt>
    <dgm:pt modelId="{A5423A7E-08A7-42CC-A4ED-BB4D754CE015}">
      <dgm:prSet phldrT="[Текст]"/>
      <dgm:spPr>
        <a:solidFill>
          <a:srgbClr val="C7F6FB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 этап</a:t>
          </a:r>
          <a:endParaRPr lang="ru-RU" dirty="0">
            <a:solidFill>
              <a:schemeClr val="tx1"/>
            </a:solidFill>
          </a:endParaRPr>
        </a:p>
      </dgm:t>
    </dgm:pt>
    <dgm:pt modelId="{D420D12A-3905-4A4C-8858-992A60FE05C9}" type="parTrans" cxnId="{B5184983-C00C-4DCA-845C-D8F56BCB3D51}">
      <dgm:prSet/>
      <dgm:spPr/>
      <dgm:t>
        <a:bodyPr/>
        <a:lstStyle/>
        <a:p>
          <a:endParaRPr lang="ru-RU"/>
        </a:p>
      </dgm:t>
    </dgm:pt>
    <dgm:pt modelId="{A66BCAC6-F8A3-4C38-91D1-04BD06F70F2E}" type="sibTrans" cxnId="{B5184983-C00C-4DCA-845C-D8F56BCB3D51}">
      <dgm:prSet/>
      <dgm:spPr/>
      <dgm:t>
        <a:bodyPr/>
        <a:lstStyle/>
        <a:p>
          <a:endParaRPr lang="ru-RU"/>
        </a:p>
      </dgm:t>
    </dgm:pt>
    <dgm:pt modelId="{127A25AD-C1D3-42C5-A92C-770C2BCA6D3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Предоставление отчетности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C3C6296-A29D-49B7-8508-ABF8EEAD5A69}" type="parTrans" cxnId="{B43F65AA-F0E5-44BD-B7A1-8628ACE1367A}">
      <dgm:prSet/>
      <dgm:spPr/>
      <dgm:t>
        <a:bodyPr/>
        <a:lstStyle/>
        <a:p>
          <a:endParaRPr lang="ru-RU"/>
        </a:p>
      </dgm:t>
    </dgm:pt>
    <dgm:pt modelId="{F68CE047-879A-4BDD-A760-626CFFF9586E}" type="sibTrans" cxnId="{B43F65AA-F0E5-44BD-B7A1-8628ACE1367A}">
      <dgm:prSet/>
      <dgm:spPr/>
      <dgm:t>
        <a:bodyPr/>
        <a:lstStyle/>
        <a:p>
          <a:endParaRPr lang="ru-RU"/>
        </a:p>
      </dgm:t>
    </dgm:pt>
    <dgm:pt modelId="{DF59F113-8978-4A11-978C-1EC0CE2AA86C}" type="pres">
      <dgm:prSet presAssocID="{6E31362C-7A76-4937-9184-AEC70E84A8D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536233-5CCF-4E96-900D-3011DF34A862}" type="pres">
      <dgm:prSet presAssocID="{86C45F95-1C4E-4148-95B6-AB8F49832A31}" presName="parentText1" presStyleLbl="node1" presStyleIdx="0" presStyleCnt="4" custScaleX="23281" custLinFactNeighborX="-39077" custLinFactNeighborY="16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CE8B0-0682-4046-925D-8CBFA70BDDF3}" type="pres">
      <dgm:prSet presAssocID="{86C45F95-1C4E-4148-95B6-AB8F49832A31}" presName="childText1" presStyleLbl="solidAlignAcc1" presStyleIdx="0" presStyleCnt="4" custScaleY="33372" custLinFactNeighborX="-8989" custLinFactNeighborY="-33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4FDC2-CB33-4E56-B55B-1845875B7F79}" type="pres">
      <dgm:prSet presAssocID="{0DCDD2F9-913D-442E-BFE6-CF19A1924208}" presName="parentText2" presStyleLbl="node1" presStyleIdx="1" presStyleCnt="4" custScaleX="32714" custLinFactNeighborX="-36886" custLinFactNeighborY="2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B3764-3F0E-48A7-8C8D-55E686C3C046}" type="pres">
      <dgm:prSet presAssocID="{0DCDD2F9-913D-442E-BFE6-CF19A1924208}" presName="childText2" presStyleLbl="solidAlignAcc1" presStyleIdx="1" presStyleCnt="4" custScaleY="38559" custLinFactNeighborX="-9962" custLinFactNeighborY="-38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47D3A-D0AE-44B1-8C67-0D0AD9575766}" type="pres">
      <dgm:prSet presAssocID="{5FCB3B18-1819-4D66-8DD4-C4564D45A91E}" presName="parentText3" presStyleLbl="node1" presStyleIdx="2" presStyleCnt="4" custScaleX="47131" custLinFactNeighborX="-30666" custLinFactNeighborY="449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16CE2-6506-4F16-B808-BD3B1A0A83A5}" type="pres">
      <dgm:prSet presAssocID="{5FCB3B18-1819-4D66-8DD4-C4564D45A91E}" presName="childText3" presStyleLbl="solidAlignAcc1" presStyleIdx="2" presStyleCnt="4" custScaleY="34467" custLinFactNeighborX="-8743" custLinFactNeighborY="-3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40B44-0738-4F6B-AE54-F1BF241B0A95}" type="pres">
      <dgm:prSet presAssocID="{A5423A7E-08A7-42CC-A4ED-BB4D754CE015}" presName="parentText4" presStyleLbl="node1" presStyleIdx="3" presStyleCnt="4" custScaleX="80026" custLinFactNeighborX="-16981" custLinFactNeighborY="862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CEF85-CD86-44EE-A375-CFDC4667A82B}" type="pres">
      <dgm:prSet presAssocID="{A5423A7E-08A7-42CC-A4ED-BB4D754CE015}" presName="childText4" presStyleLbl="solidAlignAcc1" presStyleIdx="3" presStyleCnt="4" custScaleY="29497" custLinFactNeighborX="-9276" custLinFactNeighborY="-34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102AB-704E-41B3-8E86-2C27625C2239}" srcId="{6E31362C-7A76-4937-9184-AEC70E84A8DD}" destId="{0DCDD2F9-913D-442E-BFE6-CF19A1924208}" srcOrd="1" destOrd="0" parTransId="{B4F5F1C4-D62E-4613-8ABD-59B00EC1B6A7}" sibTransId="{5229BF65-F924-4C62-BF03-F173E6FB7418}"/>
    <dgm:cxn modelId="{B5184983-C00C-4DCA-845C-D8F56BCB3D51}" srcId="{6E31362C-7A76-4937-9184-AEC70E84A8DD}" destId="{A5423A7E-08A7-42CC-A4ED-BB4D754CE015}" srcOrd="3" destOrd="0" parTransId="{D420D12A-3905-4A4C-8858-992A60FE05C9}" sibTransId="{A66BCAC6-F8A3-4C38-91D1-04BD06F70F2E}"/>
    <dgm:cxn modelId="{A3587DB4-44E0-4DC0-ACCF-F0679408183E}" type="presOf" srcId="{86C45F95-1C4E-4148-95B6-AB8F49832A31}" destId="{3F536233-5CCF-4E96-900D-3011DF34A862}" srcOrd="0" destOrd="0" presId="urn:microsoft.com/office/officeart/2009/3/layout/IncreasingArrowsProcess"/>
    <dgm:cxn modelId="{8DAF8677-FD8C-4274-9A1F-2AB5B39FA6D6}" type="presOf" srcId="{5FCB3B18-1819-4D66-8DD4-C4564D45A91E}" destId="{5A747D3A-D0AE-44B1-8C67-0D0AD9575766}" srcOrd="0" destOrd="0" presId="urn:microsoft.com/office/officeart/2009/3/layout/IncreasingArrowsProcess"/>
    <dgm:cxn modelId="{B43F65AA-F0E5-44BD-B7A1-8628ACE1367A}" srcId="{A5423A7E-08A7-42CC-A4ED-BB4D754CE015}" destId="{127A25AD-C1D3-42C5-A92C-770C2BCA6D3B}" srcOrd="0" destOrd="0" parTransId="{FC3C6296-A29D-49B7-8508-ABF8EEAD5A69}" sibTransId="{F68CE047-879A-4BDD-A760-626CFFF9586E}"/>
    <dgm:cxn modelId="{4459985B-D427-4C04-A114-F38FBB7D1176}" srcId="{0DCDD2F9-913D-442E-BFE6-CF19A1924208}" destId="{050F70DE-7D78-446D-8DAA-3DB1F93C766F}" srcOrd="0" destOrd="0" parTransId="{D7EB2A43-BDEB-4295-AF3D-5CA8F8575FC4}" sibTransId="{A73C2A95-8421-4631-B3F4-8DD5B9AEDE23}"/>
    <dgm:cxn modelId="{2BEB26F2-DAA1-4789-A3BF-33CA5A0C365F}" type="presOf" srcId="{0DCDD2F9-913D-442E-BFE6-CF19A1924208}" destId="{50F4FDC2-CB33-4E56-B55B-1845875B7F79}" srcOrd="0" destOrd="0" presId="urn:microsoft.com/office/officeart/2009/3/layout/IncreasingArrowsProcess"/>
    <dgm:cxn modelId="{80214DD9-4978-4776-839A-B364E4AFD438}" type="presOf" srcId="{127A25AD-C1D3-42C5-A92C-770C2BCA6D3B}" destId="{CACCEF85-CD86-44EE-A375-CFDC4667A82B}" srcOrd="0" destOrd="0" presId="urn:microsoft.com/office/officeart/2009/3/layout/IncreasingArrowsProcess"/>
    <dgm:cxn modelId="{65FE8BBC-F4C4-418D-918C-DB1A78A21AE0}" type="presOf" srcId="{3FA0FC14-2538-46F9-8DE5-B9F5E7E55565}" destId="{D66CE8B0-0682-4046-925D-8CBFA70BDDF3}" srcOrd="0" destOrd="0" presId="urn:microsoft.com/office/officeart/2009/3/layout/IncreasingArrowsProcess"/>
    <dgm:cxn modelId="{9ABB19DE-E1FA-4676-9025-962D398E3FAA}" srcId="{5FCB3B18-1819-4D66-8DD4-C4564D45A91E}" destId="{D66D6C3F-433C-4D50-8EA7-04108E83022D}" srcOrd="0" destOrd="0" parTransId="{680A61EC-34A8-4DCB-B7FC-AB6AB52CC730}" sibTransId="{E0DAA80A-2EE3-4E3F-9C30-183EDE83D734}"/>
    <dgm:cxn modelId="{0710B785-8834-4E30-A731-DD24C8D3869E}" type="presOf" srcId="{D66D6C3F-433C-4D50-8EA7-04108E83022D}" destId="{14F16CE2-6506-4F16-B808-BD3B1A0A83A5}" srcOrd="0" destOrd="0" presId="urn:microsoft.com/office/officeart/2009/3/layout/IncreasingArrowsProcess"/>
    <dgm:cxn modelId="{3A53FB18-2E12-4E93-BDAE-222E2351A6FB}" type="presOf" srcId="{6E31362C-7A76-4937-9184-AEC70E84A8DD}" destId="{DF59F113-8978-4A11-978C-1EC0CE2AA86C}" srcOrd="0" destOrd="0" presId="urn:microsoft.com/office/officeart/2009/3/layout/IncreasingArrowsProcess"/>
    <dgm:cxn modelId="{E82DAE7F-1A63-4A0D-81A4-5901E17D4AB8}" type="presOf" srcId="{050F70DE-7D78-446D-8DAA-3DB1F93C766F}" destId="{D9AB3764-3F0E-48A7-8C8D-55E686C3C046}" srcOrd="0" destOrd="0" presId="urn:microsoft.com/office/officeart/2009/3/layout/IncreasingArrowsProcess"/>
    <dgm:cxn modelId="{95C02617-0275-40DF-9C5F-EE13A2E81917}" type="presOf" srcId="{A5423A7E-08A7-42CC-A4ED-BB4D754CE015}" destId="{EEF40B44-0738-4F6B-AE54-F1BF241B0A95}" srcOrd="0" destOrd="0" presId="urn:microsoft.com/office/officeart/2009/3/layout/IncreasingArrowsProcess"/>
    <dgm:cxn modelId="{0BB22E43-4CD0-4819-A429-6915432B660B}" srcId="{6E31362C-7A76-4937-9184-AEC70E84A8DD}" destId="{5FCB3B18-1819-4D66-8DD4-C4564D45A91E}" srcOrd="2" destOrd="0" parTransId="{6A3717C9-C517-492C-86A1-9E0D60630372}" sibTransId="{8D4F15BC-5A1E-446C-AA1D-996CC5C48EDB}"/>
    <dgm:cxn modelId="{AEF4225E-CC5B-40F5-9E54-0F2A59D38D29}" srcId="{6E31362C-7A76-4937-9184-AEC70E84A8DD}" destId="{86C45F95-1C4E-4148-95B6-AB8F49832A31}" srcOrd="0" destOrd="0" parTransId="{791715D9-5959-4303-B1E2-CAE244617A75}" sibTransId="{340790D8-A27C-4697-BAB5-904BEB9536AA}"/>
    <dgm:cxn modelId="{7DA73F45-7672-45BC-9B4F-EFD56C40DB38}" srcId="{86C45F95-1C4E-4148-95B6-AB8F49832A31}" destId="{3FA0FC14-2538-46F9-8DE5-B9F5E7E55565}" srcOrd="0" destOrd="0" parTransId="{2AB88613-88B6-44F1-BFC3-C36FCC94F119}" sibTransId="{5DE43AE8-D65C-4A7B-8C83-C873ED9040B6}"/>
    <dgm:cxn modelId="{5B0F16D6-E074-4BCC-AD88-A631BC6B8A2B}" type="presParOf" srcId="{DF59F113-8978-4A11-978C-1EC0CE2AA86C}" destId="{3F536233-5CCF-4E96-900D-3011DF34A862}" srcOrd="0" destOrd="0" presId="urn:microsoft.com/office/officeart/2009/3/layout/IncreasingArrowsProcess"/>
    <dgm:cxn modelId="{FD92FE9E-21AF-42BD-9235-876C279C8990}" type="presParOf" srcId="{DF59F113-8978-4A11-978C-1EC0CE2AA86C}" destId="{D66CE8B0-0682-4046-925D-8CBFA70BDDF3}" srcOrd="1" destOrd="0" presId="urn:microsoft.com/office/officeart/2009/3/layout/IncreasingArrowsProcess"/>
    <dgm:cxn modelId="{A94B978A-ECB2-45C5-A7C9-6430FB91DBB3}" type="presParOf" srcId="{DF59F113-8978-4A11-978C-1EC0CE2AA86C}" destId="{50F4FDC2-CB33-4E56-B55B-1845875B7F79}" srcOrd="2" destOrd="0" presId="urn:microsoft.com/office/officeart/2009/3/layout/IncreasingArrowsProcess"/>
    <dgm:cxn modelId="{DE384DC9-C951-4D87-9EBB-289087199AC0}" type="presParOf" srcId="{DF59F113-8978-4A11-978C-1EC0CE2AA86C}" destId="{D9AB3764-3F0E-48A7-8C8D-55E686C3C046}" srcOrd="3" destOrd="0" presId="urn:microsoft.com/office/officeart/2009/3/layout/IncreasingArrowsProcess"/>
    <dgm:cxn modelId="{5CBB3528-15B9-4FF3-9A73-4F9622CF704A}" type="presParOf" srcId="{DF59F113-8978-4A11-978C-1EC0CE2AA86C}" destId="{5A747D3A-D0AE-44B1-8C67-0D0AD9575766}" srcOrd="4" destOrd="0" presId="urn:microsoft.com/office/officeart/2009/3/layout/IncreasingArrowsProcess"/>
    <dgm:cxn modelId="{47D818E1-1E1D-4EFB-A300-0F40A9CCB342}" type="presParOf" srcId="{DF59F113-8978-4A11-978C-1EC0CE2AA86C}" destId="{14F16CE2-6506-4F16-B808-BD3B1A0A83A5}" srcOrd="5" destOrd="0" presId="urn:microsoft.com/office/officeart/2009/3/layout/IncreasingArrowsProcess"/>
    <dgm:cxn modelId="{660B13C0-111E-43A1-AE30-3C0D1A2F9857}" type="presParOf" srcId="{DF59F113-8978-4A11-978C-1EC0CE2AA86C}" destId="{EEF40B44-0738-4F6B-AE54-F1BF241B0A95}" srcOrd="6" destOrd="0" presId="urn:microsoft.com/office/officeart/2009/3/layout/IncreasingArrowsProcess"/>
    <dgm:cxn modelId="{34155ADE-D62B-448F-B57E-F548F2908BF4}" type="presParOf" srcId="{DF59F113-8978-4A11-978C-1EC0CE2AA86C}" destId="{CACCEF85-CD86-44EE-A375-CFDC4667A82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5934D6-3D96-44B2-8FFA-4BBFCB3758D0}" type="doc">
      <dgm:prSet loTypeId="urn:microsoft.com/office/officeart/2008/layout/VerticalAccentList" loCatId="list" qsTypeId="urn:microsoft.com/office/officeart/2005/8/quickstyle/3d1" qsCatId="3D" csTypeId="urn:microsoft.com/office/officeart/2005/8/colors/colorful1" csCatId="colorful" phldr="1"/>
      <dgm:spPr/>
    </dgm:pt>
    <dgm:pt modelId="{1C4483D8-A2D7-48C8-BE73-2074AC735BF2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Бюджетный кодекс Российской Федерации</a:t>
          </a:r>
          <a:endParaRPr lang="ru-RU" b="1" dirty="0">
            <a:solidFill>
              <a:schemeClr val="tx1"/>
            </a:solidFill>
          </a:endParaRPr>
        </a:p>
      </dgm:t>
    </dgm:pt>
    <dgm:pt modelId="{B5B130EA-35C7-4202-BF84-07CA6B8293DD}" type="parTrans" cxnId="{C62F8787-6250-4C3F-AE6D-050DEC1D3CA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E56E9E3-DD29-4DE6-851D-86E4B8DAAC42}" type="sibTrans" cxnId="{C62F8787-6250-4C3F-AE6D-050DEC1D3CA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B2A8A95-3B74-4232-BC11-8EBD9BB9BDD3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Иркутской области от 22.10.2013 № 74-ОЗ О межбюджетных трансфертах и нормативах отчислений доходов в местные бюджеты»</a:t>
          </a:r>
          <a:endParaRPr lang="ru-RU" b="1" dirty="0">
            <a:solidFill>
              <a:schemeClr val="tx1"/>
            </a:solidFill>
          </a:endParaRPr>
        </a:p>
      </dgm:t>
    </dgm:pt>
    <dgm:pt modelId="{E98328D7-A7E0-4857-8C94-2B8D33FF39AE}" type="parTrans" cxnId="{51A27A4A-15A9-4ED3-BF90-33B98CFC2BA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938E0FC-1A65-4EDA-A1AE-586EB0DD938E}" type="sibTrans" cxnId="{51A27A4A-15A9-4ED3-BF90-33B98CFC2BA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B7DE5ED-598C-4C22-93A2-E0DD8211F82D}">
      <dgm:prSet phldrT="[Текст]"/>
      <dgm:spPr>
        <a:solidFill>
          <a:srgbClr val="FFCCFF"/>
        </a:solidFill>
        <a:ln>
          <a:solidFill>
            <a:srgbClr val="C18DBF"/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Прогнозные данные главных администраторов доходов и главных распорядителей бюджетных средств</a:t>
          </a:r>
          <a:endParaRPr lang="ru-RU" b="1" dirty="0">
            <a:solidFill>
              <a:schemeClr val="tx1"/>
            </a:solidFill>
          </a:endParaRPr>
        </a:p>
      </dgm:t>
    </dgm:pt>
    <dgm:pt modelId="{CE73A8CE-E7F9-4E1B-9E70-275D69FEBF2F}" type="parTrans" cxnId="{A343081D-3650-43DA-B76F-8E0FCBEF00A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11FEB61-26AE-4546-9AF0-FCADDDCDF2B4}" type="sibTrans" cxnId="{A343081D-3650-43DA-B76F-8E0FCBEF00A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ABE3E2F-3D2F-4E3F-8093-1DF1D407954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7F6FB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о бюджетном процессе  Иркутского районного муниципального образования</a:t>
          </a:r>
          <a:endParaRPr lang="ru-RU" b="1" dirty="0">
            <a:solidFill>
              <a:schemeClr val="tx1"/>
            </a:solidFill>
          </a:endParaRPr>
        </a:p>
      </dgm:t>
    </dgm:pt>
    <dgm:pt modelId="{4EA0EECE-461C-42AA-A1A4-BE6A5F20B5A9}" type="parTrans" cxnId="{93430DA5-6857-474A-90A0-1A771E9768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BC26A8A-3BC2-432F-96CE-89A42F412571}" type="sibTrans" cxnId="{93430DA5-6857-474A-90A0-1A771E9768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D9CC5FC-802C-435A-90F7-EE8A8A4CDBB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CFF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Иркутского района</a:t>
          </a:r>
          <a:endParaRPr lang="ru-RU" b="1" dirty="0">
            <a:solidFill>
              <a:schemeClr val="tx1"/>
            </a:solidFill>
          </a:endParaRPr>
        </a:p>
      </dgm:t>
    </dgm:pt>
    <dgm:pt modelId="{C2057F43-C76F-4A30-A8B8-FAAC85B498A5}" type="parTrans" cxnId="{20696533-3951-4125-A436-1920DE87C92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FB409B5-138A-4C2F-AF2E-44BEDECA1656}" type="sibTrans" cxnId="{20696533-3951-4125-A436-1920DE87C92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4D658A8-2015-4808-B2DA-DA7FB337FDEE}">
      <dgm:prSet phldrT="[Текст]"/>
      <dgm:spPr>
        <a:solidFill>
          <a:schemeClr val="accent3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</a:endParaRPr>
        </a:p>
      </dgm:t>
    </dgm:pt>
    <dgm:pt modelId="{C81ABC4C-4F07-4857-A79D-3E37E5EABF10}" type="parTrans" cxnId="{0A14B522-DF85-48B4-8005-200AA37A4A9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BE61C85-EBC7-4F45-96FB-D5C3BDCFDCDD}" type="sibTrans" cxnId="{0A14B522-DF85-48B4-8005-200AA37A4A9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2EE9443-ED91-4500-AC6C-7759257E84EC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</a:t>
          </a:r>
          <a:endParaRPr lang="ru-RU" b="1" dirty="0">
            <a:solidFill>
              <a:schemeClr val="tx1"/>
            </a:solidFill>
          </a:endParaRPr>
        </a:p>
      </dgm:t>
    </dgm:pt>
    <dgm:pt modelId="{E770E441-F2DB-4CBD-987A-487E8C8E018B}" type="parTrans" cxnId="{143EE2F4-E541-4CCE-A418-F99AE659669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D7BCABA-D7F1-4AA5-8759-67C591F8483A}" type="sibTrans" cxnId="{143EE2F4-E541-4CCE-A418-F99AE659669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8E079D3-4EB5-400B-A972-883B617112E8}" type="pres">
      <dgm:prSet presAssocID="{1A5934D6-3D96-44B2-8FFA-4BBFCB3758D0}" presName="Name0" presStyleCnt="0">
        <dgm:presLayoutVars>
          <dgm:chMax/>
          <dgm:chPref/>
          <dgm:dir/>
        </dgm:presLayoutVars>
      </dgm:prSet>
      <dgm:spPr/>
    </dgm:pt>
    <dgm:pt modelId="{4ADDA94B-EA8E-49EA-A566-8CA3D5ADAA3D}" type="pres">
      <dgm:prSet presAssocID="{1C4483D8-A2D7-48C8-BE73-2074AC735BF2}" presName="parenttextcomposite" presStyleCnt="0"/>
      <dgm:spPr/>
    </dgm:pt>
    <dgm:pt modelId="{C3929B8E-7849-4711-BDFA-5EA7E44B252F}" type="pres">
      <dgm:prSet presAssocID="{1C4483D8-A2D7-48C8-BE73-2074AC735BF2}" presName="parenttext" presStyleLbl="revTx" presStyleIdx="0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C9F73-CB74-46B9-83EC-04221D6811B6}" type="pres">
      <dgm:prSet presAssocID="{1C4483D8-A2D7-48C8-BE73-2074AC735BF2}" presName="parallelogramComposite" presStyleCnt="0"/>
      <dgm:spPr/>
    </dgm:pt>
    <dgm:pt modelId="{A3CEA0D3-62BA-4AF8-873A-17CEA974825B}" type="pres">
      <dgm:prSet presAssocID="{1C4483D8-A2D7-48C8-BE73-2074AC735BF2}" presName="parallelogram1" presStyleLbl="alignNode1" presStyleIdx="0" presStyleCnt="49"/>
      <dgm:spPr/>
    </dgm:pt>
    <dgm:pt modelId="{A8CA8BF1-1091-4CD4-B11F-FB0FB6FCC8E0}" type="pres">
      <dgm:prSet presAssocID="{1C4483D8-A2D7-48C8-BE73-2074AC735BF2}" presName="parallelogram2" presStyleLbl="alignNode1" presStyleIdx="1" presStyleCnt="49"/>
      <dgm:spPr/>
    </dgm:pt>
    <dgm:pt modelId="{18FC296E-32EF-4E34-AC8E-53446DA95C66}" type="pres">
      <dgm:prSet presAssocID="{1C4483D8-A2D7-48C8-BE73-2074AC735BF2}" presName="parallelogram3" presStyleLbl="alignNode1" presStyleIdx="2" presStyleCnt="49"/>
      <dgm:spPr/>
    </dgm:pt>
    <dgm:pt modelId="{EBFF88FC-D4A6-4CB8-9206-097BDDA24038}" type="pres">
      <dgm:prSet presAssocID="{1C4483D8-A2D7-48C8-BE73-2074AC735BF2}" presName="parallelogram4" presStyleLbl="alignNode1" presStyleIdx="3" presStyleCnt="49"/>
      <dgm:spPr/>
    </dgm:pt>
    <dgm:pt modelId="{05640913-D2CF-4601-A3F7-4CA5A36D7BCE}" type="pres">
      <dgm:prSet presAssocID="{1C4483D8-A2D7-48C8-BE73-2074AC735BF2}" presName="parallelogram5" presStyleLbl="alignNode1" presStyleIdx="4" presStyleCnt="49"/>
      <dgm:spPr/>
    </dgm:pt>
    <dgm:pt modelId="{814FCB9F-9B9F-4978-88D8-1FC163E88C60}" type="pres">
      <dgm:prSet presAssocID="{1C4483D8-A2D7-48C8-BE73-2074AC735BF2}" presName="parallelogram6" presStyleLbl="alignNode1" presStyleIdx="5" presStyleCnt="49"/>
      <dgm:spPr/>
    </dgm:pt>
    <dgm:pt modelId="{F0EF5A41-73A0-461B-B382-D6CA1CDE81F1}" type="pres">
      <dgm:prSet presAssocID="{1C4483D8-A2D7-48C8-BE73-2074AC735BF2}" presName="parallelogram7" presStyleLbl="alignNode1" presStyleIdx="6" presStyleCnt="49"/>
      <dgm:spPr/>
    </dgm:pt>
    <dgm:pt modelId="{CBE79D2A-1A14-4C8C-9CF0-A98967D1C286}" type="pres">
      <dgm:prSet presAssocID="{BE56E9E3-DD29-4DE6-851D-86E4B8DAAC42}" presName="sibTrans" presStyleCnt="0"/>
      <dgm:spPr/>
    </dgm:pt>
    <dgm:pt modelId="{C0FBFF1F-D30A-4998-BEC7-738E9659E483}" type="pres">
      <dgm:prSet presAssocID="{3B2A8A95-3B74-4232-BC11-8EBD9BB9BDD3}" presName="parenttextcomposite" presStyleCnt="0"/>
      <dgm:spPr/>
    </dgm:pt>
    <dgm:pt modelId="{68528BAD-3D61-4D9F-AC41-3E4D0B7B6262}" type="pres">
      <dgm:prSet presAssocID="{3B2A8A95-3B74-4232-BC11-8EBD9BB9BDD3}" presName="parenttext" presStyleLbl="revTx" presStyleIdx="1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8BBE1-F317-4B83-8763-3F263B0FF793}" type="pres">
      <dgm:prSet presAssocID="{3B2A8A95-3B74-4232-BC11-8EBD9BB9BDD3}" presName="parallelogramComposite" presStyleCnt="0"/>
      <dgm:spPr/>
    </dgm:pt>
    <dgm:pt modelId="{1D7A3336-9042-4FDE-AB33-BDCC5DF1FDA8}" type="pres">
      <dgm:prSet presAssocID="{3B2A8A95-3B74-4232-BC11-8EBD9BB9BDD3}" presName="parallelogram1" presStyleLbl="alignNode1" presStyleIdx="7" presStyleCnt="49"/>
      <dgm:spPr/>
    </dgm:pt>
    <dgm:pt modelId="{3CB351DD-C43B-4C4A-A85F-BA9277DC7D73}" type="pres">
      <dgm:prSet presAssocID="{3B2A8A95-3B74-4232-BC11-8EBD9BB9BDD3}" presName="parallelogram2" presStyleLbl="alignNode1" presStyleIdx="8" presStyleCnt="49"/>
      <dgm:spPr/>
    </dgm:pt>
    <dgm:pt modelId="{22E4320D-C947-4A97-9350-C6E924F09AC3}" type="pres">
      <dgm:prSet presAssocID="{3B2A8A95-3B74-4232-BC11-8EBD9BB9BDD3}" presName="parallelogram3" presStyleLbl="alignNode1" presStyleIdx="9" presStyleCnt="49"/>
      <dgm:spPr/>
    </dgm:pt>
    <dgm:pt modelId="{1C34A6C1-AACD-4774-BE9E-0A4259BD693A}" type="pres">
      <dgm:prSet presAssocID="{3B2A8A95-3B74-4232-BC11-8EBD9BB9BDD3}" presName="parallelogram4" presStyleLbl="alignNode1" presStyleIdx="10" presStyleCnt="49"/>
      <dgm:spPr/>
    </dgm:pt>
    <dgm:pt modelId="{7173543A-92F9-486D-BB14-BF4BC66417B5}" type="pres">
      <dgm:prSet presAssocID="{3B2A8A95-3B74-4232-BC11-8EBD9BB9BDD3}" presName="parallelogram5" presStyleLbl="alignNode1" presStyleIdx="11" presStyleCnt="49"/>
      <dgm:spPr/>
    </dgm:pt>
    <dgm:pt modelId="{73EBB318-B0E2-40D2-810F-390FB4BF701D}" type="pres">
      <dgm:prSet presAssocID="{3B2A8A95-3B74-4232-BC11-8EBD9BB9BDD3}" presName="parallelogram6" presStyleLbl="alignNode1" presStyleIdx="12" presStyleCnt="49"/>
      <dgm:spPr/>
    </dgm:pt>
    <dgm:pt modelId="{F260A967-03AA-4C57-BB21-CFA35367C0A1}" type="pres">
      <dgm:prSet presAssocID="{3B2A8A95-3B74-4232-BC11-8EBD9BB9BDD3}" presName="parallelogram7" presStyleLbl="alignNode1" presStyleIdx="13" presStyleCnt="49"/>
      <dgm:spPr/>
    </dgm:pt>
    <dgm:pt modelId="{DF068DDF-B7BD-42D8-B7FC-E3F4A1270036}" type="pres">
      <dgm:prSet presAssocID="{3938E0FC-1A65-4EDA-A1AE-586EB0DD938E}" presName="sibTrans" presStyleCnt="0"/>
      <dgm:spPr/>
    </dgm:pt>
    <dgm:pt modelId="{0D5B25E1-C8A0-4D52-AF39-CA4236869B78}" type="pres">
      <dgm:prSet presAssocID="{9B7DE5ED-598C-4C22-93A2-E0DD8211F82D}" presName="parenttextcomposite" presStyleCnt="0"/>
      <dgm:spPr/>
    </dgm:pt>
    <dgm:pt modelId="{FB07D1F8-5D4C-4E04-B49D-C5298B67E134}" type="pres">
      <dgm:prSet presAssocID="{9B7DE5ED-598C-4C22-93A2-E0DD8211F82D}" presName="parenttext" presStyleLbl="revTx" presStyleIdx="2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C9113-F2D4-4989-B032-BAECC4FD83DA}" type="pres">
      <dgm:prSet presAssocID="{9B7DE5ED-598C-4C22-93A2-E0DD8211F82D}" presName="parallelogramComposite" presStyleCnt="0"/>
      <dgm:spPr/>
    </dgm:pt>
    <dgm:pt modelId="{D4F25E53-BA9A-469E-974C-FEA6C70DD2DA}" type="pres">
      <dgm:prSet presAssocID="{9B7DE5ED-598C-4C22-93A2-E0DD8211F82D}" presName="parallelogram1" presStyleLbl="alignNode1" presStyleIdx="14" presStyleCnt="49"/>
      <dgm:spPr/>
    </dgm:pt>
    <dgm:pt modelId="{47418383-28AF-4123-97FE-525C6C34BB7D}" type="pres">
      <dgm:prSet presAssocID="{9B7DE5ED-598C-4C22-93A2-E0DD8211F82D}" presName="parallelogram2" presStyleLbl="alignNode1" presStyleIdx="15" presStyleCnt="49"/>
      <dgm:spPr/>
    </dgm:pt>
    <dgm:pt modelId="{5986E46C-5840-48DF-8CF9-6F04FDEE93D4}" type="pres">
      <dgm:prSet presAssocID="{9B7DE5ED-598C-4C22-93A2-E0DD8211F82D}" presName="parallelogram3" presStyleLbl="alignNode1" presStyleIdx="16" presStyleCnt="49"/>
      <dgm:spPr/>
    </dgm:pt>
    <dgm:pt modelId="{2E3F43BA-A54C-4A6E-A078-40C3D4E603DA}" type="pres">
      <dgm:prSet presAssocID="{9B7DE5ED-598C-4C22-93A2-E0DD8211F82D}" presName="parallelogram4" presStyleLbl="alignNode1" presStyleIdx="17" presStyleCnt="49"/>
      <dgm:spPr/>
    </dgm:pt>
    <dgm:pt modelId="{144FC27F-C2EC-4E2E-A202-913BF38CB347}" type="pres">
      <dgm:prSet presAssocID="{9B7DE5ED-598C-4C22-93A2-E0DD8211F82D}" presName="parallelogram5" presStyleLbl="alignNode1" presStyleIdx="18" presStyleCnt="49"/>
      <dgm:spPr/>
    </dgm:pt>
    <dgm:pt modelId="{A540E449-18A9-49BC-9DD0-E4E677E14A03}" type="pres">
      <dgm:prSet presAssocID="{9B7DE5ED-598C-4C22-93A2-E0DD8211F82D}" presName="parallelogram6" presStyleLbl="alignNode1" presStyleIdx="19" presStyleCnt="49"/>
      <dgm:spPr/>
    </dgm:pt>
    <dgm:pt modelId="{2BEA5B9C-D971-4D97-BDE2-90D3AC73F201}" type="pres">
      <dgm:prSet presAssocID="{9B7DE5ED-598C-4C22-93A2-E0DD8211F82D}" presName="parallelogram7" presStyleLbl="alignNode1" presStyleIdx="20" presStyleCnt="49"/>
      <dgm:spPr/>
    </dgm:pt>
    <dgm:pt modelId="{D3A970FF-BA42-4CCA-9EEC-56A0E516EE7C}" type="pres">
      <dgm:prSet presAssocID="{C11FEB61-26AE-4546-9AF0-FCADDDCDF2B4}" presName="sibTrans" presStyleCnt="0"/>
      <dgm:spPr/>
    </dgm:pt>
    <dgm:pt modelId="{E59C4EC7-D8B1-4A5B-92D4-247A5127663B}" type="pres">
      <dgm:prSet presAssocID="{1ABE3E2F-3D2F-4E3F-8093-1DF1D4079547}" presName="parenttextcomposite" presStyleCnt="0"/>
      <dgm:spPr/>
    </dgm:pt>
    <dgm:pt modelId="{EF6AAE53-9475-43DF-925D-40F54A8892C4}" type="pres">
      <dgm:prSet presAssocID="{1ABE3E2F-3D2F-4E3F-8093-1DF1D4079547}" presName="parenttext" presStyleLbl="revTx" presStyleIdx="3" presStyleCnt="7" custScaleX="1363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BC0ED-8136-46FE-8A3E-D41D3A076990}" type="pres">
      <dgm:prSet presAssocID="{1ABE3E2F-3D2F-4E3F-8093-1DF1D4079547}" presName="parallelogramComposite" presStyleCnt="0"/>
      <dgm:spPr/>
    </dgm:pt>
    <dgm:pt modelId="{180A6B17-8E7B-45DA-A1AC-B6E72951F3A1}" type="pres">
      <dgm:prSet presAssocID="{1ABE3E2F-3D2F-4E3F-8093-1DF1D4079547}" presName="parallelogram1" presStyleLbl="alignNode1" presStyleIdx="21" presStyleCnt="49"/>
      <dgm:spPr/>
    </dgm:pt>
    <dgm:pt modelId="{797F0632-D27B-4567-BD0F-57F589A8D054}" type="pres">
      <dgm:prSet presAssocID="{1ABE3E2F-3D2F-4E3F-8093-1DF1D4079547}" presName="parallelogram2" presStyleLbl="alignNode1" presStyleIdx="22" presStyleCnt="49"/>
      <dgm:spPr/>
    </dgm:pt>
    <dgm:pt modelId="{5B082743-6CB0-4D78-BCC1-EDB202BD1934}" type="pres">
      <dgm:prSet presAssocID="{1ABE3E2F-3D2F-4E3F-8093-1DF1D4079547}" presName="parallelogram3" presStyleLbl="alignNode1" presStyleIdx="23" presStyleCnt="49"/>
      <dgm:spPr/>
    </dgm:pt>
    <dgm:pt modelId="{76BBFFAF-07E2-4E30-9CBE-156753741664}" type="pres">
      <dgm:prSet presAssocID="{1ABE3E2F-3D2F-4E3F-8093-1DF1D4079547}" presName="parallelogram4" presStyleLbl="alignNode1" presStyleIdx="24" presStyleCnt="49"/>
      <dgm:spPr/>
    </dgm:pt>
    <dgm:pt modelId="{6DBCC8B3-B423-4B0C-AFD7-1FFE7564147B}" type="pres">
      <dgm:prSet presAssocID="{1ABE3E2F-3D2F-4E3F-8093-1DF1D4079547}" presName="parallelogram5" presStyleLbl="alignNode1" presStyleIdx="25" presStyleCnt="49"/>
      <dgm:spPr/>
    </dgm:pt>
    <dgm:pt modelId="{A5F4995B-1B94-44F9-98B0-9FC6B469E720}" type="pres">
      <dgm:prSet presAssocID="{1ABE3E2F-3D2F-4E3F-8093-1DF1D4079547}" presName="parallelogram6" presStyleLbl="alignNode1" presStyleIdx="26" presStyleCnt="49"/>
      <dgm:spPr/>
    </dgm:pt>
    <dgm:pt modelId="{C9DEC9B4-0C35-40F3-9F63-2A7A9C7B6172}" type="pres">
      <dgm:prSet presAssocID="{1ABE3E2F-3D2F-4E3F-8093-1DF1D4079547}" presName="parallelogram7" presStyleLbl="alignNode1" presStyleIdx="27" presStyleCnt="49"/>
      <dgm:spPr/>
    </dgm:pt>
    <dgm:pt modelId="{89943ACB-B988-4D24-9DA1-792D43BA12FA}" type="pres">
      <dgm:prSet presAssocID="{EBC26A8A-3BC2-432F-96CE-89A42F412571}" presName="sibTrans" presStyleCnt="0"/>
      <dgm:spPr/>
    </dgm:pt>
    <dgm:pt modelId="{3E96A529-6AAD-4EE6-8C0B-CA50B4C495F7}" type="pres">
      <dgm:prSet presAssocID="{AD9CC5FC-802C-435A-90F7-EE8A8A4CDBB7}" presName="parenttextcomposite" presStyleCnt="0"/>
      <dgm:spPr/>
    </dgm:pt>
    <dgm:pt modelId="{EC3955CC-DA32-411F-806E-971328451D7A}" type="pres">
      <dgm:prSet presAssocID="{AD9CC5FC-802C-435A-90F7-EE8A8A4CDBB7}" presName="parenttext" presStyleLbl="revTx" presStyleIdx="4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C4A00-ADB4-45EA-82F9-55FD9407D0B5}" type="pres">
      <dgm:prSet presAssocID="{AD9CC5FC-802C-435A-90F7-EE8A8A4CDBB7}" presName="parallelogramComposite" presStyleCnt="0"/>
      <dgm:spPr/>
    </dgm:pt>
    <dgm:pt modelId="{157464E0-A7D8-477E-B0A7-FB11EDBEEC16}" type="pres">
      <dgm:prSet presAssocID="{AD9CC5FC-802C-435A-90F7-EE8A8A4CDBB7}" presName="parallelogram1" presStyleLbl="alignNode1" presStyleIdx="28" presStyleCnt="49"/>
      <dgm:spPr/>
    </dgm:pt>
    <dgm:pt modelId="{DF271E0E-4C97-475A-92A1-4E92B8312D9E}" type="pres">
      <dgm:prSet presAssocID="{AD9CC5FC-802C-435A-90F7-EE8A8A4CDBB7}" presName="parallelogram2" presStyleLbl="alignNode1" presStyleIdx="29" presStyleCnt="49"/>
      <dgm:spPr/>
    </dgm:pt>
    <dgm:pt modelId="{6581A97F-0184-4B41-83FC-18CEAE631D38}" type="pres">
      <dgm:prSet presAssocID="{AD9CC5FC-802C-435A-90F7-EE8A8A4CDBB7}" presName="parallelogram3" presStyleLbl="alignNode1" presStyleIdx="30" presStyleCnt="49"/>
      <dgm:spPr/>
    </dgm:pt>
    <dgm:pt modelId="{65BE9F19-1D91-4257-882C-01C674F8C950}" type="pres">
      <dgm:prSet presAssocID="{AD9CC5FC-802C-435A-90F7-EE8A8A4CDBB7}" presName="parallelogram4" presStyleLbl="alignNode1" presStyleIdx="31" presStyleCnt="49"/>
      <dgm:spPr/>
    </dgm:pt>
    <dgm:pt modelId="{785605A5-8402-41F8-B49F-5E447463FD38}" type="pres">
      <dgm:prSet presAssocID="{AD9CC5FC-802C-435A-90F7-EE8A8A4CDBB7}" presName="parallelogram5" presStyleLbl="alignNode1" presStyleIdx="32" presStyleCnt="49"/>
      <dgm:spPr/>
    </dgm:pt>
    <dgm:pt modelId="{6CDA671B-8DC1-4E6F-ADEC-71836EFD3EC8}" type="pres">
      <dgm:prSet presAssocID="{AD9CC5FC-802C-435A-90F7-EE8A8A4CDBB7}" presName="parallelogram6" presStyleLbl="alignNode1" presStyleIdx="33" presStyleCnt="49"/>
      <dgm:spPr/>
    </dgm:pt>
    <dgm:pt modelId="{21142D1E-DA74-4359-8219-1A0B5AEDF53A}" type="pres">
      <dgm:prSet presAssocID="{AD9CC5FC-802C-435A-90F7-EE8A8A4CDBB7}" presName="parallelogram7" presStyleLbl="alignNode1" presStyleIdx="34" presStyleCnt="49"/>
      <dgm:spPr/>
    </dgm:pt>
    <dgm:pt modelId="{5CFB3A40-0028-44F7-A5C2-36D8FCC74DA2}" type="pres">
      <dgm:prSet presAssocID="{DFB409B5-138A-4C2F-AF2E-44BEDECA1656}" presName="sibTrans" presStyleCnt="0"/>
      <dgm:spPr/>
    </dgm:pt>
    <dgm:pt modelId="{9F6CFAA0-0D67-48FA-9057-D3D574CF8248}" type="pres">
      <dgm:prSet presAssocID="{14D658A8-2015-4808-B2DA-DA7FB337FDEE}" presName="parenttextcomposite" presStyleCnt="0"/>
      <dgm:spPr/>
    </dgm:pt>
    <dgm:pt modelId="{CD768829-4BFA-48E7-B433-FAA5D7A4E1C8}" type="pres">
      <dgm:prSet presAssocID="{14D658A8-2015-4808-B2DA-DA7FB337FDEE}" presName="parenttext" presStyleLbl="revTx" presStyleIdx="5" presStyleCnt="7" custScaleX="1365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E7E7F-071F-4915-92DA-01546EC1E803}" type="pres">
      <dgm:prSet presAssocID="{14D658A8-2015-4808-B2DA-DA7FB337FDEE}" presName="parallelogramComposite" presStyleCnt="0"/>
      <dgm:spPr/>
    </dgm:pt>
    <dgm:pt modelId="{E781409B-0149-46DD-BD64-1A0F0B74DB16}" type="pres">
      <dgm:prSet presAssocID="{14D658A8-2015-4808-B2DA-DA7FB337FDEE}" presName="parallelogram1" presStyleLbl="alignNode1" presStyleIdx="35" presStyleCnt="49"/>
      <dgm:spPr/>
    </dgm:pt>
    <dgm:pt modelId="{60A6D5C1-F78A-4BB6-BC76-4B949AC0DAD7}" type="pres">
      <dgm:prSet presAssocID="{14D658A8-2015-4808-B2DA-DA7FB337FDEE}" presName="parallelogram2" presStyleLbl="alignNode1" presStyleIdx="36" presStyleCnt="49"/>
      <dgm:spPr/>
    </dgm:pt>
    <dgm:pt modelId="{B8701490-59A3-41A9-82DF-C22CB3CB6C7D}" type="pres">
      <dgm:prSet presAssocID="{14D658A8-2015-4808-B2DA-DA7FB337FDEE}" presName="parallelogram3" presStyleLbl="alignNode1" presStyleIdx="37" presStyleCnt="49"/>
      <dgm:spPr/>
    </dgm:pt>
    <dgm:pt modelId="{56AD3BC2-D459-4DA9-A015-44EECFF25515}" type="pres">
      <dgm:prSet presAssocID="{14D658A8-2015-4808-B2DA-DA7FB337FDEE}" presName="parallelogram4" presStyleLbl="alignNode1" presStyleIdx="38" presStyleCnt="49"/>
      <dgm:spPr/>
    </dgm:pt>
    <dgm:pt modelId="{E8B14D52-2DD9-435A-852F-B5F1CB0E220B}" type="pres">
      <dgm:prSet presAssocID="{14D658A8-2015-4808-B2DA-DA7FB337FDEE}" presName="parallelogram5" presStyleLbl="alignNode1" presStyleIdx="39" presStyleCnt="49"/>
      <dgm:spPr/>
    </dgm:pt>
    <dgm:pt modelId="{34C24237-97B1-4399-B37B-DDB4EA00EB28}" type="pres">
      <dgm:prSet presAssocID="{14D658A8-2015-4808-B2DA-DA7FB337FDEE}" presName="parallelogram6" presStyleLbl="alignNode1" presStyleIdx="40" presStyleCnt="49"/>
      <dgm:spPr/>
    </dgm:pt>
    <dgm:pt modelId="{477445EA-69EF-415E-A094-BCACDD8292BB}" type="pres">
      <dgm:prSet presAssocID="{14D658A8-2015-4808-B2DA-DA7FB337FDEE}" presName="parallelogram7" presStyleLbl="alignNode1" presStyleIdx="41" presStyleCnt="49"/>
      <dgm:spPr/>
    </dgm:pt>
    <dgm:pt modelId="{2D0BB541-E628-4695-8455-48A5D47F23CA}" type="pres">
      <dgm:prSet presAssocID="{FBE61C85-EBC7-4F45-96FB-D5C3BDCFDCDD}" presName="sibTrans" presStyleCnt="0"/>
      <dgm:spPr/>
    </dgm:pt>
    <dgm:pt modelId="{090BD22C-965F-4DFE-9D94-90F82291A937}" type="pres">
      <dgm:prSet presAssocID="{12EE9443-ED91-4500-AC6C-7759257E84EC}" presName="parenttextcomposite" presStyleCnt="0"/>
      <dgm:spPr/>
    </dgm:pt>
    <dgm:pt modelId="{DCA8A4EF-B1E1-4E5B-BBE1-B536C5B7B898}" type="pres">
      <dgm:prSet presAssocID="{12EE9443-ED91-4500-AC6C-7759257E84EC}" presName="parenttext" presStyleLbl="revTx" presStyleIdx="6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82E34-6FF4-4915-926E-9E3E3A5F8C37}" type="pres">
      <dgm:prSet presAssocID="{12EE9443-ED91-4500-AC6C-7759257E84EC}" presName="parallelogramComposite" presStyleCnt="0"/>
      <dgm:spPr/>
    </dgm:pt>
    <dgm:pt modelId="{BD44EBBD-2282-4307-8D5D-E80EBAE8EDCF}" type="pres">
      <dgm:prSet presAssocID="{12EE9443-ED91-4500-AC6C-7759257E84EC}" presName="parallelogram1" presStyleLbl="alignNode1" presStyleIdx="42" presStyleCnt="49"/>
      <dgm:spPr/>
    </dgm:pt>
    <dgm:pt modelId="{7CD8438F-39D1-47DC-A5B3-E61627DF056F}" type="pres">
      <dgm:prSet presAssocID="{12EE9443-ED91-4500-AC6C-7759257E84EC}" presName="parallelogram2" presStyleLbl="alignNode1" presStyleIdx="43" presStyleCnt="49"/>
      <dgm:spPr/>
    </dgm:pt>
    <dgm:pt modelId="{E432094F-F2DC-4446-8D0F-5C85C86539D0}" type="pres">
      <dgm:prSet presAssocID="{12EE9443-ED91-4500-AC6C-7759257E84EC}" presName="parallelogram3" presStyleLbl="alignNode1" presStyleIdx="44" presStyleCnt="49"/>
      <dgm:spPr/>
    </dgm:pt>
    <dgm:pt modelId="{182E79F7-371B-48E6-BC4B-9453998AFF82}" type="pres">
      <dgm:prSet presAssocID="{12EE9443-ED91-4500-AC6C-7759257E84EC}" presName="parallelogram4" presStyleLbl="alignNode1" presStyleIdx="45" presStyleCnt="49"/>
      <dgm:spPr/>
    </dgm:pt>
    <dgm:pt modelId="{37F973C0-692B-46E0-BC7E-F46F9A1BA1EB}" type="pres">
      <dgm:prSet presAssocID="{12EE9443-ED91-4500-AC6C-7759257E84EC}" presName="parallelogram5" presStyleLbl="alignNode1" presStyleIdx="46" presStyleCnt="49"/>
      <dgm:spPr/>
    </dgm:pt>
    <dgm:pt modelId="{4EB2A925-3224-42CC-879E-4E6135CDCC00}" type="pres">
      <dgm:prSet presAssocID="{12EE9443-ED91-4500-AC6C-7759257E84EC}" presName="parallelogram6" presStyleLbl="alignNode1" presStyleIdx="47" presStyleCnt="49"/>
      <dgm:spPr/>
    </dgm:pt>
    <dgm:pt modelId="{4DB9ED84-4BD9-4682-807D-EB794FCCACCA}" type="pres">
      <dgm:prSet presAssocID="{12EE9443-ED91-4500-AC6C-7759257E84EC}" presName="parallelogram7" presStyleLbl="alignNode1" presStyleIdx="48" presStyleCnt="49"/>
      <dgm:spPr/>
    </dgm:pt>
  </dgm:ptLst>
  <dgm:cxnLst>
    <dgm:cxn modelId="{A343081D-3650-43DA-B76F-8E0FCBEF00A6}" srcId="{1A5934D6-3D96-44B2-8FFA-4BBFCB3758D0}" destId="{9B7DE5ED-598C-4C22-93A2-E0DD8211F82D}" srcOrd="2" destOrd="0" parTransId="{CE73A8CE-E7F9-4E1B-9E70-275D69FEBF2F}" sibTransId="{C11FEB61-26AE-4546-9AF0-FCADDDCDF2B4}"/>
    <dgm:cxn modelId="{CEDF0D6A-15D6-4B89-9B01-16E871F2F2F8}" type="presOf" srcId="{1C4483D8-A2D7-48C8-BE73-2074AC735BF2}" destId="{C3929B8E-7849-4711-BDFA-5EA7E44B252F}" srcOrd="0" destOrd="0" presId="urn:microsoft.com/office/officeart/2008/layout/VerticalAccentList"/>
    <dgm:cxn modelId="{E7040589-FD32-46EE-BB28-23409E4AC53F}" type="presOf" srcId="{9B7DE5ED-598C-4C22-93A2-E0DD8211F82D}" destId="{FB07D1F8-5D4C-4E04-B49D-C5298B67E134}" srcOrd="0" destOrd="0" presId="urn:microsoft.com/office/officeart/2008/layout/VerticalAccentList"/>
    <dgm:cxn modelId="{0A14B522-DF85-48B4-8005-200AA37A4A97}" srcId="{1A5934D6-3D96-44B2-8FFA-4BBFCB3758D0}" destId="{14D658A8-2015-4808-B2DA-DA7FB337FDEE}" srcOrd="5" destOrd="0" parTransId="{C81ABC4C-4F07-4857-A79D-3E37E5EABF10}" sibTransId="{FBE61C85-EBC7-4F45-96FB-D5C3BDCFDCDD}"/>
    <dgm:cxn modelId="{2FD4A512-3E1A-4AA2-8FE3-9B6C66A3679E}" type="presOf" srcId="{14D658A8-2015-4808-B2DA-DA7FB337FDEE}" destId="{CD768829-4BFA-48E7-B433-FAA5D7A4E1C8}" srcOrd="0" destOrd="0" presId="urn:microsoft.com/office/officeart/2008/layout/VerticalAccentList"/>
    <dgm:cxn modelId="{20696533-3951-4125-A436-1920DE87C929}" srcId="{1A5934D6-3D96-44B2-8FFA-4BBFCB3758D0}" destId="{AD9CC5FC-802C-435A-90F7-EE8A8A4CDBB7}" srcOrd="4" destOrd="0" parTransId="{C2057F43-C76F-4A30-A8B8-FAAC85B498A5}" sibTransId="{DFB409B5-138A-4C2F-AF2E-44BEDECA1656}"/>
    <dgm:cxn modelId="{143EE2F4-E541-4CCE-A418-F99AE6596698}" srcId="{1A5934D6-3D96-44B2-8FFA-4BBFCB3758D0}" destId="{12EE9443-ED91-4500-AC6C-7759257E84EC}" srcOrd="6" destOrd="0" parTransId="{E770E441-F2DB-4CBD-987A-487E8C8E018B}" sibTransId="{9D7BCABA-D7F1-4AA5-8759-67C591F8483A}"/>
    <dgm:cxn modelId="{EB32FA98-42A8-4CB5-88F3-EB44379BEBDE}" type="presOf" srcId="{AD9CC5FC-802C-435A-90F7-EE8A8A4CDBB7}" destId="{EC3955CC-DA32-411F-806E-971328451D7A}" srcOrd="0" destOrd="0" presId="urn:microsoft.com/office/officeart/2008/layout/VerticalAccentList"/>
    <dgm:cxn modelId="{C62F8787-6250-4C3F-AE6D-050DEC1D3CA8}" srcId="{1A5934D6-3D96-44B2-8FFA-4BBFCB3758D0}" destId="{1C4483D8-A2D7-48C8-BE73-2074AC735BF2}" srcOrd="0" destOrd="0" parTransId="{B5B130EA-35C7-4202-BF84-07CA6B8293DD}" sibTransId="{BE56E9E3-DD29-4DE6-851D-86E4B8DAAC42}"/>
    <dgm:cxn modelId="{51A27A4A-15A9-4ED3-BF90-33B98CFC2BA1}" srcId="{1A5934D6-3D96-44B2-8FFA-4BBFCB3758D0}" destId="{3B2A8A95-3B74-4232-BC11-8EBD9BB9BDD3}" srcOrd="1" destOrd="0" parTransId="{E98328D7-A7E0-4857-8C94-2B8D33FF39AE}" sibTransId="{3938E0FC-1A65-4EDA-A1AE-586EB0DD938E}"/>
    <dgm:cxn modelId="{93430DA5-6857-474A-90A0-1A771E9768DF}" srcId="{1A5934D6-3D96-44B2-8FFA-4BBFCB3758D0}" destId="{1ABE3E2F-3D2F-4E3F-8093-1DF1D4079547}" srcOrd="3" destOrd="0" parTransId="{4EA0EECE-461C-42AA-A1A4-BE6A5F20B5A9}" sibTransId="{EBC26A8A-3BC2-432F-96CE-89A42F412571}"/>
    <dgm:cxn modelId="{740034A5-BA0A-468B-A8BC-9CAB20234F46}" type="presOf" srcId="{12EE9443-ED91-4500-AC6C-7759257E84EC}" destId="{DCA8A4EF-B1E1-4E5B-BBE1-B536C5B7B898}" srcOrd="0" destOrd="0" presId="urn:microsoft.com/office/officeart/2008/layout/VerticalAccentList"/>
    <dgm:cxn modelId="{A4989DC9-6378-4380-83CE-413FF2E2563A}" type="presOf" srcId="{1ABE3E2F-3D2F-4E3F-8093-1DF1D4079547}" destId="{EF6AAE53-9475-43DF-925D-40F54A8892C4}" srcOrd="0" destOrd="0" presId="urn:microsoft.com/office/officeart/2008/layout/VerticalAccentList"/>
    <dgm:cxn modelId="{37F5FE31-3C91-4865-A04F-2EB8FF4D0AC7}" type="presOf" srcId="{3B2A8A95-3B74-4232-BC11-8EBD9BB9BDD3}" destId="{68528BAD-3D61-4D9F-AC41-3E4D0B7B6262}" srcOrd="0" destOrd="0" presId="urn:microsoft.com/office/officeart/2008/layout/VerticalAccentList"/>
    <dgm:cxn modelId="{3C3BC5EF-9C54-4209-8719-8BA93184EB6D}" type="presOf" srcId="{1A5934D6-3D96-44B2-8FFA-4BBFCB3758D0}" destId="{C8E079D3-4EB5-400B-A972-883B617112E8}" srcOrd="0" destOrd="0" presId="urn:microsoft.com/office/officeart/2008/layout/VerticalAccentList"/>
    <dgm:cxn modelId="{49083A84-51B3-49C5-8FDD-0B7E2B493D74}" type="presParOf" srcId="{C8E079D3-4EB5-400B-A972-883B617112E8}" destId="{4ADDA94B-EA8E-49EA-A566-8CA3D5ADAA3D}" srcOrd="0" destOrd="0" presId="urn:microsoft.com/office/officeart/2008/layout/VerticalAccentList"/>
    <dgm:cxn modelId="{B9BCD586-AD6A-4399-A879-73C8805EF748}" type="presParOf" srcId="{4ADDA94B-EA8E-49EA-A566-8CA3D5ADAA3D}" destId="{C3929B8E-7849-4711-BDFA-5EA7E44B252F}" srcOrd="0" destOrd="0" presId="urn:microsoft.com/office/officeart/2008/layout/VerticalAccentList"/>
    <dgm:cxn modelId="{54A2141B-3FC8-4242-B4F9-E869208C31BE}" type="presParOf" srcId="{C8E079D3-4EB5-400B-A972-883B617112E8}" destId="{854C9F73-CB74-46B9-83EC-04221D6811B6}" srcOrd="1" destOrd="0" presId="urn:microsoft.com/office/officeart/2008/layout/VerticalAccentList"/>
    <dgm:cxn modelId="{E4EE5439-8BD1-49A5-9850-FBD113F0A9A6}" type="presParOf" srcId="{854C9F73-CB74-46B9-83EC-04221D6811B6}" destId="{A3CEA0D3-62BA-4AF8-873A-17CEA974825B}" srcOrd="0" destOrd="0" presId="urn:microsoft.com/office/officeart/2008/layout/VerticalAccentList"/>
    <dgm:cxn modelId="{88DD5622-19C3-4B3F-94C8-C1FDF5A89C1F}" type="presParOf" srcId="{854C9F73-CB74-46B9-83EC-04221D6811B6}" destId="{A8CA8BF1-1091-4CD4-B11F-FB0FB6FCC8E0}" srcOrd="1" destOrd="0" presId="urn:microsoft.com/office/officeart/2008/layout/VerticalAccentList"/>
    <dgm:cxn modelId="{F9E4EAAF-3919-4718-A581-C22ED9D8E91E}" type="presParOf" srcId="{854C9F73-CB74-46B9-83EC-04221D6811B6}" destId="{18FC296E-32EF-4E34-AC8E-53446DA95C66}" srcOrd="2" destOrd="0" presId="urn:microsoft.com/office/officeart/2008/layout/VerticalAccentList"/>
    <dgm:cxn modelId="{09CB3BF6-0A44-4378-A3CC-3026E9339A5D}" type="presParOf" srcId="{854C9F73-CB74-46B9-83EC-04221D6811B6}" destId="{EBFF88FC-D4A6-4CB8-9206-097BDDA24038}" srcOrd="3" destOrd="0" presId="urn:microsoft.com/office/officeart/2008/layout/VerticalAccentList"/>
    <dgm:cxn modelId="{DEF49C0C-E50A-4633-917A-DCDEF57934F6}" type="presParOf" srcId="{854C9F73-CB74-46B9-83EC-04221D6811B6}" destId="{05640913-D2CF-4601-A3F7-4CA5A36D7BCE}" srcOrd="4" destOrd="0" presId="urn:microsoft.com/office/officeart/2008/layout/VerticalAccentList"/>
    <dgm:cxn modelId="{30D18D21-FD70-4C5C-9D12-9D07524AA604}" type="presParOf" srcId="{854C9F73-CB74-46B9-83EC-04221D6811B6}" destId="{814FCB9F-9B9F-4978-88D8-1FC163E88C60}" srcOrd="5" destOrd="0" presId="urn:microsoft.com/office/officeart/2008/layout/VerticalAccentList"/>
    <dgm:cxn modelId="{0DCF6DDD-0FF8-491A-A0CE-CD137B3A8BD5}" type="presParOf" srcId="{854C9F73-CB74-46B9-83EC-04221D6811B6}" destId="{F0EF5A41-73A0-461B-B382-D6CA1CDE81F1}" srcOrd="6" destOrd="0" presId="urn:microsoft.com/office/officeart/2008/layout/VerticalAccentList"/>
    <dgm:cxn modelId="{D4411CDC-E056-4907-BE8E-4137100BCD37}" type="presParOf" srcId="{C8E079D3-4EB5-400B-A972-883B617112E8}" destId="{CBE79D2A-1A14-4C8C-9CF0-A98967D1C286}" srcOrd="2" destOrd="0" presId="urn:microsoft.com/office/officeart/2008/layout/VerticalAccentList"/>
    <dgm:cxn modelId="{CE6F13B7-E59F-4B80-88BA-94345164C300}" type="presParOf" srcId="{C8E079D3-4EB5-400B-A972-883B617112E8}" destId="{C0FBFF1F-D30A-4998-BEC7-738E9659E483}" srcOrd="3" destOrd="0" presId="urn:microsoft.com/office/officeart/2008/layout/VerticalAccentList"/>
    <dgm:cxn modelId="{AB9F57FB-E00E-477B-9388-B05692E1917E}" type="presParOf" srcId="{C0FBFF1F-D30A-4998-BEC7-738E9659E483}" destId="{68528BAD-3D61-4D9F-AC41-3E4D0B7B6262}" srcOrd="0" destOrd="0" presId="urn:microsoft.com/office/officeart/2008/layout/VerticalAccentList"/>
    <dgm:cxn modelId="{4088C300-993D-4D88-A6C7-7AA2E357E2CE}" type="presParOf" srcId="{C8E079D3-4EB5-400B-A972-883B617112E8}" destId="{E8D8BBE1-F317-4B83-8763-3F263B0FF793}" srcOrd="4" destOrd="0" presId="urn:microsoft.com/office/officeart/2008/layout/VerticalAccentList"/>
    <dgm:cxn modelId="{3979E1CF-20D0-4653-9E2C-8B975B36476F}" type="presParOf" srcId="{E8D8BBE1-F317-4B83-8763-3F263B0FF793}" destId="{1D7A3336-9042-4FDE-AB33-BDCC5DF1FDA8}" srcOrd="0" destOrd="0" presId="urn:microsoft.com/office/officeart/2008/layout/VerticalAccentList"/>
    <dgm:cxn modelId="{365A7358-B588-44CD-8028-E07CC521BA37}" type="presParOf" srcId="{E8D8BBE1-F317-4B83-8763-3F263B0FF793}" destId="{3CB351DD-C43B-4C4A-A85F-BA9277DC7D73}" srcOrd="1" destOrd="0" presId="urn:microsoft.com/office/officeart/2008/layout/VerticalAccentList"/>
    <dgm:cxn modelId="{C7D7157B-5940-4CDB-B900-756864D0C845}" type="presParOf" srcId="{E8D8BBE1-F317-4B83-8763-3F263B0FF793}" destId="{22E4320D-C947-4A97-9350-C6E924F09AC3}" srcOrd="2" destOrd="0" presId="urn:microsoft.com/office/officeart/2008/layout/VerticalAccentList"/>
    <dgm:cxn modelId="{EC133936-DDD9-4B58-B5AE-3FDF61604727}" type="presParOf" srcId="{E8D8BBE1-F317-4B83-8763-3F263B0FF793}" destId="{1C34A6C1-AACD-4774-BE9E-0A4259BD693A}" srcOrd="3" destOrd="0" presId="urn:microsoft.com/office/officeart/2008/layout/VerticalAccentList"/>
    <dgm:cxn modelId="{4C95F50A-0EDA-47FB-A5E6-4F4A682D658C}" type="presParOf" srcId="{E8D8BBE1-F317-4B83-8763-3F263B0FF793}" destId="{7173543A-92F9-486D-BB14-BF4BC66417B5}" srcOrd="4" destOrd="0" presId="urn:microsoft.com/office/officeart/2008/layout/VerticalAccentList"/>
    <dgm:cxn modelId="{2E7675C0-04B1-45B5-88B0-E9FFFF096B92}" type="presParOf" srcId="{E8D8BBE1-F317-4B83-8763-3F263B0FF793}" destId="{73EBB318-B0E2-40D2-810F-390FB4BF701D}" srcOrd="5" destOrd="0" presId="urn:microsoft.com/office/officeart/2008/layout/VerticalAccentList"/>
    <dgm:cxn modelId="{FD35CDE5-15E3-4CDB-9806-9E4BC61B8A75}" type="presParOf" srcId="{E8D8BBE1-F317-4B83-8763-3F263B0FF793}" destId="{F260A967-03AA-4C57-BB21-CFA35367C0A1}" srcOrd="6" destOrd="0" presId="urn:microsoft.com/office/officeart/2008/layout/VerticalAccentList"/>
    <dgm:cxn modelId="{3052134C-7652-4625-B9AC-03B87057567A}" type="presParOf" srcId="{C8E079D3-4EB5-400B-A972-883B617112E8}" destId="{DF068DDF-B7BD-42D8-B7FC-E3F4A1270036}" srcOrd="5" destOrd="0" presId="urn:microsoft.com/office/officeart/2008/layout/VerticalAccentList"/>
    <dgm:cxn modelId="{ACC693BF-0574-483A-9054-93356BB51CC5}" type="presParOf" srcId="{C8E079D3-4EB5-400B-A972-883B617112E8}" destId="{0D5B25E1-C8A0-4D52-AF39-CA4236869B78}" srcOrd="6" destOrd="0" presId="urn:microsoft.com/office/officeart/2008/layout/VerticalAccentList"/>
    <dgm:cxn modelId="{170913F5-19FE-45C4-9F16-ED473E8B4615}" type="presParOf" srcId="{0D5B25E1-C8A0-4D52-AF39-CA4236869B78}" destId="{FB07D1F8-5D4C-4E04-B49D-C5298B67E134}" srcOrd="0" destOrd="0" presId="urn:microsoft.com/office/officeart/2008/layout/VerticalAccentList"/>
    <dgm:cxn modelId="{7F940932-A526-4F67-901A-DC90D9CBE40F}" type="presParOf" srcId="{C8E079D3-4EB5-400B-A972-883B617112E8}" destId="{04CC9113-F2D4-4989-B032-BAECC4FD83DA}" srcOrd="7" destOrd="0" presId="urn:microsoft.com/office/officeart/2008/layout/VerticalAccentList"/>
    <dgm:cxn modelId="{0566B07D-050B-4B6D-BFDB-465BB487156F}" type="presParOf" srcId="{04CC9113-F2D4-4989-B032-BAECC4FD83DA}" destId="{D4F25E53-BA9A-469E-974C-FEA6C70DD2DA}" srcOrd="0" destOrd="0" presId="urn:microsoft.com/office/officeart/2008/layout/VerticalAccentList"/>
    <dgm:cxn modelId="{87EF5133-5319-44B7-BFD1-ED203F567562}" type="presParOf" srcId="{04CC9113-F2D4-4989-B032-BAECC4FD83DA}" destId="{47418383-28AF-4123-97FE-525C6C34BB7D}" srcOrd="1" destOrd="0" presId="urn:microsoft.com/office/officeart/2008/layout/VerticalAccentList"/>
    <dgm:cxn modelId="{B1AD6160-7912-45F5-AF99-70F763341DE1}" type="presParOf" srcId="{04CC9113-F2D4-4989-B032-BAECC4FD83DA}" destId="{5986E46C-5840-48DF-8CF9-6F04FDEE93D4}" srcOrd="2" destOrd="0" presId="urn:microsoft.com/office/officeart/2008/layout/VerticalAccentList"/>
    <dgm:cxn modelId="{BE6A83FB-9339-4B4E-AF36-75763922107A}" type="presParOf" srcId="{04CC9113-F2D4-4989-B032-BAECC4FD83DA}" destId="{2E3F43BA-A54C-4A6E-A078-40C3D4E603DA}" srcOrd="3" destOrd="0" presId="urn:microsoft.com/office/officeart/2008/layout/VerticalAccentList"/>
    <dgm:cxn modelId="{C1296893-C19B-4913-859D-12A1ED6154E1}" type="presParOf" srcId="{04CC9113-F2D4-4989-B032-BAECC4FD83DA}" destId="{144FC27F-C2EC-4E2E-A202-913BF38CB347}" srcOrd="4" destOrd="0" presId="urn:microsoft.com/office/officeart/2008/layout/VerticalAccentList"/>
    <dgm:cxn modelId="{91E76707-2922-4DE8-ACDC-56A37E342E59}" type="presParOf" srcId="{04CC9113-F2D4-4989-B032-BAECC4FD83DA}" destId="{A540E449-18A9-49BC-9DD0-E4E677E14A03}" srcOrd="5" destOrd="0" presId="urn:microsoft.com/office/officeart/2008/layout/VerticalAccentList"/>
    <dgm:cxn modelId="{80ECAF5C-9BA2-49A0-AA56-C69D8E6D2155}" type="presParOf" srcId="{04CC9113-F2D4-4989-B032-BAECC4FD83DA}" destId="{2BEA5B9C-D971-4D97-BDE2-90D3AC73F201}" srcOrd="6" destOrd="0" presId="urn:microsoft.com/office/officeart/2008/layout/VerticalAccentList"/>
    <dgm:cxn modelId="{A5D3326C-AEFC-4368-A07F-3D96237C02B3}" type="presParOf" srcId="{C8E079D3-4EB5-400B-A972-883B617112E8}" destId="{D3A970FF-BA42-4CCA-9EEC-56A0E516EE7C}" srcOrd="8" destOrd="0" presId="urn:microsoft.com/office/officeart/2008/layout/VerticalAccentList"/>
    <dgm:cxn modelId="{17E6F40C-EEA6-4528-BCF3-D0028596AE02}" type="presParOf" srcId="{C8E079D3-4EB5-400B-A972-883B617112E8}" destId="{E59C4EC7-D8B1-4A5B-92D4-247A5127663B}" srcOrd="9" destOrd="0" presId="urn:microsoft.com/office/officeart/2008/layout/VerticalAccentList"/>
    <dgm:cxn modelId="{37E7A7A0-C4ED-42B2-9500-5134A49F99C8}" type="presParOf" srcId="{E59C4EC7-D8B1-4A5B-92D4-247A5127663B}" destId="{EF6AAE53-9475-43DF-925D-40F54A8892C4}" srcOrd="0" destOrd="0" presId="urn:microsoft.com/office/officeart/2008/layout/VerticalAccentList"/>
    <dgm:cxn modelId="{ABFE681C-66C0-4ED7-9950-BFE7C85538D8}" type="presParOf" srcId="{C8E079D3-4EB5-400B-A972-883B617112E8}" destId="{570BC0ED-8136-46FE-8A3E-D41D3A076990}" srcOrd="10" destOrd="0" presId="urn:microsoft.com/office/officeart/2008/layout/VerticalAccentList"/>
    <dgm:cxn modelId="{2EC1A0F1-FCDC-4C2F-9BF9-F902209C1CE2}" type="presParOf" srcId="{570BC0ED-8136-46FE-8A3E-D41D3A076990}" destId="{180A6B17-8E7B-45DA-A1AC-B6E72951F3A1}" srcOrd="0" destOrd="0" presId="urn:microsoft.com/office/officeart/2008/layout/VerticalAccentList"/>
    <dgm:cxn modelId="{C542E1A9-171F-4225-91C3-3060B0A16E3A}" type="presParOf" srcId="{570BC0ED-8136-46FE-8A3E-D41D3A076990}" destId="{797F0632-D27B-4567-BD0F-57F589A8D054}" srcOrd="1" destOrd="0" presId="urn:microsoft.com/office/officeart/2008/layout/VerticalAccentList"/>
    <dgm:cxn modelId="{5E512891-A55A-4866-BBC6-36C9F17887E0}" type="presParOf" srcId="{570BC0ED-8136-46FE-8A3E-D41D3A076990}" destId="{5B082743-6CB0-4D78-BCC1-EDB202BD1934}" srcOrd="2" destOrd="0" presId="urn:microsoft.com/office/officeart/2008/layout/VerticalAccentList"/>
    <dgm:cxn modelId="{E2BEDE43-B012-496B-8E4F-137BF64CE8F1}" type="presParOf" srcId="{570BC0ED-8136-46FE-8A3E-D41D3A076990}" destId="{76BBFFAF-07E2-4E30-9CBE-156753741664}" srcOrd="3" destOrd="0" presId="urn:microsoft.com/office/officeart/2008/layout/VerticalAccentList"/>
    <dgm:cxn modelId="{26606495-054D-47F6-8425-AD1F5BBD9A7E}" type="presParOf" srcId="{570BC0ED-8136-46FE-8A3E-D41D3A076990}" destId="{6DBCC8B3-B423-4B0C-AFD7-1FFE7564147B}" srcOrd="4" destOrd="0" presId="urn:microsoft.com/office/officeart/2008/layout/VerticalAccentList"/>
    <dgm:cxn modelId="{9EBE038C-1901-498D-9AF8-6C91F6940C28}" type="presParOf" srcId="{570BC0ED-8136-46FE-8A3E-D41D3A076990}" destId="{A5F4995B-1B94-44F9-98B0-9FC6B469E720}" srcOrd="5" destOrd="0" presId="urn:microsoft.com/office/officeart/2008/layout/VerticalAccentList"/>
    <dgm:cxn modelId="{0B4F24D5-81AC-443A-B5B7-35274D7BF7B5}" type="presParOf" srcId="{570BC0ED-8136-46FE-8A3E-D41D3A076990}" destId="{C9DEC9B4-0C35-40F3-9F63-2A7A9C7B6172}" srcOrd="6" destOrd="0" presId="urn:microsoft.com/office/officeart/2008/layout/VerticalAccentList"/>
    <dgm:cxn modelId="{188A89CE-3EA0-44A9-8AEE-028B73EF77FF}" type="presParOf" srcId="{C8E079D3-4EB5-400B-A972-883B617112E8}" destId="{89943ACB-B988-4D24-9DA1-792D43BA12FA}" srcOrd="11" destOrd="0" presId="urn:microsoft.com/office/officeart/2008/layout/VerticalAccentList"/>
    <dgm:cxn modelId="{38622545-04A2-4BF4-BC17-234D69AFBA7A}" type="presParOf" srcId="{C8E079D3-4EB5-400B-A972-883B617112E8}" destId="{3E96A529-6AAD-4EE6-8C0B-CA50B4C495F7}" srcOrd="12" destOrd="0" presId="urn:microsoft.com/office/officeart/2008/layout/VerticalAccentList"/>
    <dgm:cxn modelId="{44050D57-C05A-481B-B40E-990EFFDFDC7F}" type="presParOf" srcId="{3E96A529-6AAD-4EE6-8C0B-CA50B4C495F7}" destId="{EC3955CC-DA32-411F-806E-971328451D7A}" srcOrd="0" destOrd="0" presId="urn:microsoft.com/office/officeart/2008/layout/VerticalAccentList"/>
    <dgm:cxn modelId="{63588A00-73D2-4293-9E26-3AD1D5520CDC}" type="presParOf" srcId="{C8E079D3-4EB5-400B-A972-883B617112E8}" destId="{F7EC4A00-ADB4-45EA-82F9-55FD9407D0B5}" srcOrd="13" destOrd="0" presId="urn:microsoft.com/office/officeart/2008/layout/VerticalAccentList"/>
    <dgm:cxn modelId="{C9D7C8AC-2E45-4E59-8B34-617AFDD0DDF8}" type="presParOf" srcId="{F7EC4A00-ADB4-45EA-82F9-55FD9407D0B5}" destId="{157464E0-A7D8-477E-B0A7-FB11EDBEEC16}" srcOrd="0" destOrd="0" presId="urn:microsoft.com/office/officeart/2008/layout/VerticalAccentList"/>
    <dgm:cxn modelId="{18303BFD-EBCB-4B25-B4D4-BCC629FE25B6}" type="presParOf" srcId="{F7EC4A00-ADB4-45EA-82F9-55FD9407D0B5}" destId="{DF271E0E-4C97-475A-92A1-4E92B8312D9E}" srcOrd="1" destOrd="0" presId="urn:microsoft.com/office/officeart/2008/layout/VerticalAccentList"/>
    <dgm:cxn modelId="{0E4C9964-7A18-4057-A404-9AE08A94CAAE}" type="presParOf" srcId="{F7EC4A00-ADB4-45EA-82F9-55FD9407D0B5}" destId="{6581A97F-0184-4B41-83FC-18CEAE631D38}" srcOrd="2" destOrd="0" presId="urn:microsoft.com/office/officeart/2008/layout/VerticalAccentList"/>
    <dgm:cxn modelId="{5F260EE8-7D24-48C7-93ED-649AAA0F092C}" type="presParOf" srcId="{F7EC4A00-ADB4-45EA-82F9-55FD9407D0B5}" destId="{65BE9F19-1D91-4257-882C-01C674F8C950}" srcOrd="3" destOrd="0" presId="urn:microsoft.com/office/officeart/2008/layout/VerticalAccentList"/>
    <dgm:cxn modelId="{EBD6AD07-8566-455A-B628-461467B3494E}" type="presParOf" srcId="{F7EC4A00-ADB4-45EA-82F9-55FD9407D0B5}" destId="{785605A5-8402-41F8-B49F-5E447463FD38}" srcOrd="4" destOrd="0" presId="urn:microsoft.com/office/officeart/2008/layout/VerticalAccentList"/>
    <dgm:cxn modelId="{1C284B7C-1E56-411D-A2DB-D00A78B54CF5}" type="presParOf" srcId="{F7EC4A00-ADB4-45EA-82F9-55FD9407D0B5}" destId="{6CDA671B-8DC1-4E6F-ADEC-71836EFD3EC8}" srcOrd="5" destOrd="0" presId="urn:microsoft.com/office/officeart/2008/layout/VerticalAccentList"/>
    <dgm:cxn modelId="{1CDDC605-4382-4E6D-A347-8BDC3B164B87}" type="presParOf" srcId="{F7EC4A00-ADB4-45EA-82F9-55FD9407D0B5}" destId="{21142D1E-DA74-4359-8219-1A0B5AEDF53A}" srcOrd="6" destOrd="0" presId="urn:microsoft.com/office/officeart/2008/layout/VerticalAccentList"/>
    <dgm:cxn modelId="{D653687F-08E6-4DB5-8E39-CA47B925A3B6}" type="presParOf" srcId="{C8E079D3-4EB5-400B-A972-883B617112E8}" destId="{5CFB3A40-0028-44F7-A5C2-36D8FCC74DA2}" srcOrd="14" destOrd="0" presId="urn:microsoft.com/office/officeart/2008/layout/VerticalAccentList"/>
    <dgm:cxn modelId="{4D5A15A8-4A6A-4671-83F1-82246010A01A}" type="presParOf" srcId="{C8E079D3-4EB5-400B-A972-883B617112E8}" destId="{9F6CFAA0-0D67-48FA-9057-D3D574CF8248}" srcOrd="15" destOrd="0" presId="urn:microsoft.com/office/officeart/2008/layout/VerticalAccentList"/>
    <dgm:cxn modelId="{CEC86CC0-A23F-4B90-AD2D-F60EDCD4F94D}" type="presParOf" srcId="{9F6CFAA0-0D67-48FA-9057-D3D574CF8248}" destId="{CD768829-4BFA-48E7-B433-FAA5D7A4E1C8}" srcOrd="0" destOrd="0" presId="urn:microsoft.com/office/officeart/2008/layout/VerticalAccentList"/>
    <dgm:cxn modelId="{7C2A849B-611B-4402-9BD2-A9E8DA2128C9}" type="presParOf" srcId="{C8E079D3-4EB5-400B-A972-883B617112E8}" destId="{409E7E7F-071F-4915-92DA-01546EC1E803}" srcOrd="16" destOrd="0" presId="urn:microsoft.com/office/officeart/2008/layout/VerticalAccentList"/>
    <dgm:cxn modelId="{C65D1A1F-8BD2-4FA3-8A8E-4892EA626A8F}" type="presParOf" srcId="{409E7E7F-071F-4915-92DA-01546EC1E803}" destId="{E781409B-0149-46DD-BD64-1A0F0B74DB16}" srcOrd="0" destOrd="0" presId="urn:microsoft.com/office/officeart/2008/layout/VerticalAccentList"/>
    <dgm:cxn modelId="{6D051FEC-B974-4A5E-A6FD-C2BCFAC1370A}" type="presParOf" srcId="{409E7E7F-071F-4915-92DA-01546EC1E803}" destId="{60A6D5C1-F78A-4BB6-BC76-4B949AC0DAD7}" srcOrd="1" destOrd="0" presId="urn:microsoft.com/office/officeart/2008/layout/VerticalAccentList"/>
    <dgm:cxn modelId="{D06EE0A7-969C-4F1C-9206-A5F167A0BB47}" type="presParOf" srcId="{409E7E7F-071F-4915-92DA-01546EC1E803}" destId="{B8701490-59A3-41A9-82DF-C22CB3CB6C7D}" srcOrd="2" destOrd="0" presId="urn:microsoft.com/office/officeart/2008/layout/VerticalAccentList"/>
    <dgm:cxn modelId="{C34E9E9C-0CBF-43B1-B02B-37AA3BB26AD1}" type="presParOf" srcId="{409E7E7F-071F-4915-92DA-01546EC1E803}" destId="{56AD3BC2-D459-4DA9-A015-44EECFF25515}" srcOrd="3" destOrd="0" presId="urn:microsoft.com/office/officeart/2008/layout/VerticalAccentList"/>
    <dgm:cxn modelId="{864CAB55-4DCD-430A-A052-8EB74B3353B6}" type="presParOf" srcId="{409E7E7F-071F-4915-92DA-01546EC1E803}" destId="{E8B14D52-2DD9-435A-852F-B5F1CB0E220B}" srcOrd="4" destOrd="0" presId="urn:microsoft.com/office/officeart/2008/layout/VerticalAccentList"/>
    <dgm:cxn modelId="{8D447D47-1C6C-46CB-8420-9D02C83B1535}" type="presParOf" srcId="{409E7E7F-071F-4915-92DA-01546EC1E803}" destId="{34C24237-97B1-4399-B37B-DDB4EA00EB28}" srcOrd="5" destOrd="0" presId="urn:microsoft.com/office/officeart/2008/layout/VerticalAccentList"/>
    <dgm:cxn modelId="{F33E09BA-0F18-4202-BEF6-3C25CB05B24D}" type="presParOf" srcId="{409E7E7F-071F-4915-92DA-01546EC1E803}" destId="{477445EA-69EF-415E-A094-BCACDD8292BB}" srcOrd="6" destOrd="0" presId="urn:microsoft.com/office/officeart/2008/layout/VerticalAccentList"/>
    <dgm:cxn modelId="{69081156-BCA8-4039-A0C7-FBD479EEBCFF}" type="presParOf" srcId="{C8E079D3-4EB5-400B-A972-883B617112E8}" destId="{2D0BB541-E628-4695-8455-48A5D47F23CA}" srcOrd="17" destOrd="0" presId="urn:microsoft.com/office/officeart/2008/layout/VerticalAccentList"/>
    <dgm:cxn modelId="{4FC24F0C-3DF8-4054-B10F-729E00D7504A}" type="presParOf" srcId="{C8E079D3-4EB5-400B-A972-883B617112E8}" destId="{090BD22C-965F-4DFE-9D94-90F82291A937}" srcOrd="18" destOrd="0" presId="urn:microsoft.com/office/officeart/2008/layout/VerticalAccentList"/>
    <dgm:cxn modelId="{AAE2DCDC-8B58-4660-ABCD-00FB604C2F64}" type="presParOf" srcId="{090BD22C-965F-4DFE-9D94-90F82291A937}" destId="{DCA8A4EF-B1E1-4E5B-BBE1-B536C5B7B898}" srcOrd="0" destOrd="0" presId="urn:microsoft.com/office/officeart/2008/layout/VerticalAccentList"/>
    <dgm:cxn modelId="{0B2E8BCC-004F-4761-AF53-BF03D9E09D3F}" type="presParOf" srcId="{C8E079D3-4EB5-400B-A972-883B617112E8}" destId="{1FC82E34-6FF4-4915-926E-9E3E3A5F8C37}" srcOrd="19" destOrd="0" presId="urn:microsoft.com/office/officeart/2008/layout/VerticalAccentList"/>
    <dgm:cxn modelId="{11E13E78-47CD-40A4-9C86-5D149D982060}" type="presParOf" srcId="{1FC82E34-6FF4-4915-926E-9E3E3A5F8C37}" destId="{BD44EBBD-2282-4307-8D5D-E80EBAE8EDCF}" srcOrd="0" destOrd="0" presId="urn:microsoft.com/office/officeart/2008/layout/VerticalAccentList"/>
    <dgm:cxn modelId="{F0D620B8-11FA-4047-87B6-2019347559C2}" type="presParOf" srcId="{1FC82E34-6FF4-4915-926E-9E3E3A5F8C37}" destId="{7CD8438F-39D1-47DC-A5B3-E61627DF056F}" srcOrd="1" destOrd="0" presId="urn:microsoft.com/office/officeart/2008/layout/VerticalAccentList"/>
    <dgm:cxn modelId="{BD37A517-DD32-40A6-B7AB-7B8DF8AF7B8E}" type="presParOf" srcId="{1FC82E34-6FF4-4915-926E-9E3E3A5F8C37}" destId="{E432094F-F2DC-4446-8D0F-5C85C86539D0}" srcOrd="2" destOrd="0" presId="urn:microsoft.com/office/officeart/2008/layout/VerticalAccentList"/>
    <dgm:cxn modelId="{B6B31EE0-960B-4FF8-B028-F12C00B31952}" type="presParOf" srcId="{1FC82E34-6FF4-4915-926E-9E3E3A5F8C37}" destId="{182E79F7-371B-48E6-BC4B-9453998AFF82}" srcOrd="3" destOrd="0" presId="urn:microsoft.com/office/officeart/2008/layout/VerticalAccentList"/>
    <dgm:cxn modelId="{10E38D71-635A-433D-AA44-8740620541A7}" type="presParOf" srcId="{1FC82E34-6FF4-4915-926E-9E3E3A5F8C37}" destId="{37F973C0-692B-46E0-BC7E-F46F9A1BA1EB}" srcOrd="4" destOrd="0" presId="urn:microsoft.com/office/officeart/2008/layout/VerticalAccentList"/>
    <dgm:cxn modelId="{3BFAE450-FA61-4A06-B88B-F053D2A68449}" type="presParOf" srcId="{1FC82E34-6FF4-4915-926E-9E3E3A5F8C37}" destId="{4EB2A925-3224-42CC-879E-4E6135CDCC00}" srcOrd="5" destOrd="0" presId="urn:microsoft.com/office/officeart/2008/layout/VerticalAccentList"/>
    <dgm:cxn modelId="{44682E2B-E3A3-4308-9C96-4DFEA9D16A76}" type="presParOf" srcId="{1FC82E34-6FF4-4915-926E-9E3E3A5F8C37}" destId="{4DB9ED84-4BD9-4682-807D-EB794FCCACC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DAAFD7-4526-498A-AEC3-F50C5F5FA890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89B0EF-E9E8-4D9A-992B-0DFDF3AFCE8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400" b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992D03-922B-46DD-AD2C-72E4C3DD285A}" type="parTrans" cxnId="{21E6A77D-33A1-4F90-A6ED-479931EEE89C}">
      <dgm:prSet/>
      <dgm:spPr/>
      <dgm:t>
        <a:bodyPr/>
        <a:lstStyle/>
        <a:p>
          <a:endParaRPr lang="ru-RU"/>
        </a:p>
      </dgm:t>
    </dgm:pt>
    <dgm:pt modelId="{1018CFCF-8F40-4A26-A438-77633ABA30F9}" type="sibTrans" cxnId="{21E6A77D-33A1-4F90-A6ED-479931EEE89C}">
      <dgm:prSet/>
      <dgm:spPr/>
      <dgm:t>
        <a:bodyPr/>
        <a:lstStyle/>
        <a:p>
          <a:endParaRPr lang="ru-RU"/>
        </a:p>
      </dgm:t>
    </dgm:pt>
    <dgm:pt modelId="{470F1AF0-8DCD-49AD-A5BA-DDD95E8A41E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2130BE-1CE5-4B39-A08F-2E9C6B5AF4BE}" type="parTrans" cxnId="{20E0D0AA-AC40-43A1-8C29-FD70088588C3}">
      <dgm:prSet/>
      <dgm:spPr/>
      <dgm:t>
        <a:bodyPr/>
        <a:lstStyle/>
        <a:p>
          <a:endParaRPr lang="ru-RU"/>
        </a:p>
      </dgm:t>
    </dgm:pt>
    <dgm:pt modelId="{73C2F316-2578-48FC-ACF8-37FC3604BD81}" type="sibTrans" cxnId="{20E0D0AA-AC40-43A1-8C29-FD70088588C3}">
      <dgm:prSet/>
      <dgm:spPr/>
      <dgm:t>
        <a:bodyPr/>
        <a:lstStyle/>
        <a:p>
          <a:endParaRPr lang="ru-RU"/>
        </a:p>
      </dgm:t>
    </dgm:pt>
    <dgm:pt modelId="{DBB72BE9-22EC-4245-8EB4-149555526656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59F700-2C4C-45B0-ABB7-899EC4074F3E}" type="parTrans" cxnId="{15F60EA2-AA42-484D-90C6-3686D9CBA8F5}">
      <dgm:prSet/>
      <dgm:spPr/>
      <dgm:t>
        <a:bodyPr/>
        <a:lstStyle/>
        <a:p>
          <a:endParaRPr lang="ru-RU"/>
        </a:p>
      </dgm:t>
    </dgm:pt>
    <dgm:pt modelId="{B09F6472-5D74-4942-9733-3DB4A1D6F6F0}" type="sibTrans" cxnId="{15F60EA2-AA42-484D-90C6-3686D9CBA8F5}">
      <dgm:prSet/>
      <dgm:spPr/>
      <dgm:t>
        <a:bodyPr/>
        <a:lstStyle/>
        <a:p>
          <a:endParaRPr lang="ru-RU"/>
        </a:p>
      </dgm:t>
    </dgm:pt>
    <dgm:pt modelId="{0764ACB1-EE5A-46F2-8EB1-648967305C65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35FECB-CBCB-4A1D-A8AB-E83724F53AEB}" type="parTrans" cxnId="{A25E2C01-F655-4979-96E0-97034E28BAD5}">
      <dgm:prSet/>
      <dgm:spPr/>
      <dgm:t>
        <a:bodyPr/>
        <a:lstStyle/>
        <a:p>
          <a:endParaRPr lang="ru-RU"/>
        </a:p>
      </dgm:t>
    </dgm:pt>
    <dgm:pt modelId="{E42D6B7D-33D6-40AB-8802-42C63DC23730}" type="sibTrans" cxnId="{A25E2C01-F655-4979-96E0-97034E28BAD5}">
      <dgm:prSet/>
      <dgm:spPr/>
      <dgm:t>
        <a:bodyPr/>
        <a:lstStyle/>
        <a:p>
          <a:endParaRPr lang="ru-RU"/>
        </a:p>
      </dgm:t>
    </dgm:pt>
    <dgm:pt modelId="{67566A08-30D6-40F7-8021-53EA8E7EFCFD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9A2152-8C9D-4A0C-9FDA-71EA0D076795}" type="parTrans" cxnId="{9960358C-DAB8-427F-B174-22E06CB02964}">
      <dgm:prSet/>
      <dgm:spPr/>
      <dgm:t>
        <a:bodyPr/>
        <a:lstStyle/>
        <a:p>
          <a:endParaRPr lang="ru-RU"/>
        </a:p>
      </dgm:t>
    </dgm:pt>
    <dgm:pt modelId="{BEF48944-610D-4BDE-BADD-5AAB7F793A70}" type="sibTrans" cxnId="{9960358C-DAB8-427F-B174-22E06CB02964}">
      <dgm:prSet/>
      <dgm:spPr/>
      <dgm:t>
        <a:bodyPr/>
        <a:lstStyle/>
        <a:p>
          <a:endParaRPr lang="ru-RU"/>
        </a:p>
      </dgm:t>
    </dgm:pt>
    <dgm:pt modelId="{E4681EFC-4A75-4900-96DB-74434FE57A4B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C5A2096-28D9-4609-8BFB-98EF04EFDA9E}" type="parTrans" cxnId="{B3AF685F-1FEE-4505-98DA-AEB5D0ED512F}">
      <dgm:prSet/>
      <dgm:spPr/>
      <dgm:t>
        <a:bodyPr/>
        <a:lstStyle/>
        <a:p>
          <a:endParaRPr lang="ru-RU"/>
        </a:p>
      </dgm:t>
    </dgm:pt>
    <dgm:pt modelId="{7717080D-C438-4F17-83BE-44885AD61DC9}" type="sibTrans" cxnId="{B3AF685F-1FEE-4505-98DA-AEB5D0ED512F}">
      <dgm:prSet/>
      <dgm:spPr/>
      <dgm:t>
        <a:bodyPr/>
        <a:lstStyle/>
        <a:p>
          <a:endParaRPr lang="ru-RU"/>
        </a:p>
      </dgm:t>
    </dgm:pt>
    <dgm:pt modelId="{D2C9B63A-B57E-47D8-85A4-7D1700B6E759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891188-2533-4F24-8CBC-DD78B71F2F83}" type="parTrans" cxnId="{523737A0-DB04-4BD4-B82D-E4C8465D929C}">
      <dgm:prSet/>
      <dgm:spPr/>
      <dgm:t>
        <a:bodyPr/>
        <a:lstStyle/>
        <a:p>
          <a:endParaRPr lang="ru-RU"/>
        </a:p>
      </dgm:t>
    </dgm:pt>
    <dgm:pt modelId="{9BCD3FFD-500D-4F75-9BF1-F86517861026}" type="sibTrans" cxnId="{523737A0-DB04-4BD4-B82D-E4C8465D929C}">
      <dgm:prSet/>
      <dgm:spPr/>
      <dgm:t>
        <a:bodyPr/>
        <a:lstStyle/>
        <a:p>
          <a:endParaRPr lang="ru-RU"/>
        </a:p>
      </dgm:t>
    </dgm:pt>
    <dgm:pt modelId="{96A2F005-A348-436E-B372-E455D3467ED3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Государственная пошлина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AE1638-7982-4FA8-A6C9-7540BC798875}" type="parTrans" cxnId="{B7B40D36-D8F8-41C4-BBB9-C37C45370F05}">
      <dgm:prSet/>
      <dgm:spPr/>
      <dgm:t>
        <a:bodyPr/>
        <a:lstStyle/>
        <a:p>
          <a:endParaRPr lang="ru-RU"/>
        </a:p>
      </dgm:t>
    </dgm:pt>
    <dgm:pt modelId="{28872DBE-1A3B-492E-969E-38B7E0025ADF}" type="sibTrans" cxnId="{B7B40D36-D8F8-41C4-BBB9-C37C45370F05}">
      <dgm:prSet/>
      <dgm:spPr/>
      <dgm:t>
        <a:bodyPr/>
        <a:lstStyle/>
        <a:p>
          <a:endParaRPr lang="ru-RU"/>
        </a:p>
      </dgm:t>
    </dgm:pt>
    <dgm:pt modelId="{2064CE6E-D6D7-42AA-8757-8A7DF85EB7AF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62C714-313B-4360-8DD6-91EE0785C32B}" type="parTrans" cxnId="{2F1DD683-2590-468D-B626-71A24FA2F9F7}">
      <dgm:prSet/>
      <dgm:spPr/>
      <dgm:t>
        <a:bodyPr/>
        <a:lstStyle/>
        <a:p>
          <a:endParaRPr lang="ru-RU"/>
        </a:p>
      </dgm:t>
    </dgm:pt>
    <dgm:pt modelId="{B20C0959-7AD3-4AC6-9253-6A530A43C76D}" type="sibTrans" cxnId="{2F1DD683-2590-468D-B626-71A24FA2F9F7}">
      <dgm:prSet/>
      <dgm:spPr/>
      <dgm:t>
        <a:bodyPr/>
        <a:lstStyle/>
        <a:p>
          <a:endParaRPr lang="ru-RU"/>
        </a:p>
      </dgm:t>
    </dgm:pt>
    <dgm:pt modelId="{9ACF4B8C-C024-435B-B644-048CD209F639}">
      <dgm:prSet phldrT="[Текст]" custT="1"/>
      <dgm:spPr>
        <a:solidFill>
          <a:srgbClr val="C18DBF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C11CF6-28D3-4509-8E63-181F7FE52BC3}" type="sibTrans" cxnId="{0E473707-6B71-49A7-B541-30313B2C8AE6}">
      <dgm:prSet/>
      <dgm:spPr/>
      <dgm:t>
        <a:bodyPr/>
        <a:lstStyle/>
        <a:p>
          <a:endParaRPr lang="ru-RU"/>
        </a:p>
      </dgm:t>
    </dgm:pt>
    <dgm:pt modelId="{C6BED6DD-469D-4268-899F-BF371957D9A1}" type="parTrans" cxnId="{0E473707-6B71-49A7-B541-30313B2C8AE6}">
      <dgm:prSet/>
      <dgm:spPr/>
      <dgm:t>
        <a:bodyPr/>
        <a:lstStyle/>
        <a:p>
          <a:endParaRPr lang="ru-RU"/>
        </a:p>
      </dgm:t>
    </dgm:pt>
    <dgm:pt modelId="{7E3984CC-2B07-4FCD-8E6B-5520923E44CC}">
      <dgm:prSet phldrT="[Текст]"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C6AE0C4-5A2E-4DBF-B2C1-802EF1530793}" type="parTrans" cxnId="{8F73D47E-20BD-48E4-A9C0-49360F9875ED}">
      <dgm:prSet/>
      <dgm:spPr/>
      <dgm:t>
        <a:bodyPr/>
        <a:lstStyle/>
        <a:p>
          <a:endParaRPr lang="ru-RU"/>
        </a:p>
      </dgm:t>
    </dgm:pt>
    <dgm:pt modelId="{0C138270-F062-47A6-B919-49FFCDFAE801}" type="sibTrans" cxnId="{8F73D47E-20BD-48E4-A9C0-49360F9875ED}">
      <dgm:prSet/>
      <dgm:spPr/>
      <dgm:t>
        <a:bodyPr/>
        <a:lstStyle/>
        <a:p>
          <a:endParaRPr lang="ru-RU"/>
        </a:p>
      </dgm:t>
    </dgm:pt>
    <dgm:pt modelId="{3405CB63-18DF-48CE-8E1D-6A1DA5A119E4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8704DC8-57B7-4990-B3FA-065BF5F481D9}" type="parTrans" cxnId="{8AA602F7-E90B-450D-B6DD-9363C1F65020}">
      <dgm:prSet/>
      <dgm:spPr/>
      <dgm:t>
        <a:bodyPr/>
        <a:lstStyle/>
        <a:p>
          <a:endParaRPr lang="ru-RU"/>
        </a:p>
      </dgm:t>
    </dgm:pt>
    <dgm:pt modelId="{9F921E05-81B7-467D-8786-322090EC3265}" type="sibTrans" cxnId="{8AA602F7-E90B-450D-B6DD-9363C1F65020}">
      <dgm:prSet/>
      <dgm:spPr/>
      <dgm:t>
        <a:bodyPr/>
        <a:lstStyle/>
        <a:p>
          <a:endParaRPr lang="ru-RU"/>
        </a:p>
      </dgm:t>
    </dgm:pt>
    <dgm:pt modelId="{A2F6466A-05FE-4362-A23E-8A5AFED3553A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694FB58-0B73-4215-A962-5ACD7D29A1B0}" type="parTrans" cxnId="{5BFAF811-859B-4D78-9263-0DF0B7BB3B21}">
      <dgm:prSet/>
      <dgm:spPr/>
      <dgm:t>
        <a:bodyPr/>
        <a:lstStyle/>
        <a:p>
          <a:endParaRPr lang="ru-RU"/>
        </a:p>
      </dgm:t>
    </dgm:pt>
    <dgm:pt modelId="{9D8C1BF5-235A-4020-B1C2-A7E85AEC49B9}" type="sibTrans" cxnId="{5BFAF811-859B-4D78-9263-0DF0B7BB3B21}">
      <dgm:prSet/>
      <dgm:spPr/>
      <dgm:t>
        <a:bodyPr/>
        <a:lstStyle/>
        <a:p>
          <a:endParaRPr lang="ru-RU"/>
        </a:p>
      </dgm:t>
    </dgm:pt>
    <dgm:pt modelId="{8F21FB75-1E15-4996-B9AF-A9F1390D4B97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63E27C-D62D-4D26-BB9C-ACE9E3C56F81}" type="parTrans" cxnId="{DB43B032-8937-4B20-9E38-B446C13CEF86}">
      <dgm:prSet/>
      <dgm:spPr/>
      <dgm:t>
        <a:bodyPr/>
        <a:lstStyle/>
        <a:p>
          <a:endParaRPr lang="ru-RU"/>
        </a:p>
      </dgm:t>
    </dgm:pt>
    <dgm:pt modelId="{921266DA-C083-4B19-9DAE-AA93A4495A87}" type="sibTrans" cxnId="{DB43B032-8937-4B20-9E38-B446C13CEF86}">
      <dgm:prSet/>
      <dgm:spPr/>
      <dgm:t>
        <a:bodyPr/>
        <a:lstStyle/>
        <a:p>
          <a:endParaRPr lang="ru-RU"/>
        </a:p>
      </dgm:t>
    </dgm:pt>
    <dgm:pt modelId="{EC67B8E5-0216-41EF-A470-6D85A68DBF02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FC22CDB-85FE-4A6A-9A51-926033F08F36}" type="parTrans" cxnId="{3D94B312-AB19-4E2A-B428-6427C36D79E2}">
      <dgm:prSet/>
      <dgm:spPr/>
      <dgm:t>
        <a:bodyPr/>
        <a:lstStyle/>
        <a:p>
          <a:endParaRPr lang="ru-RU"/>
        </a:p>
      </dgm:t>
    </dgm:pt>
    <dgm:pt modelId="{0CE7C321-937C-45D3-835D-D5CB5E30068B}" type="sibTrans" cxnId="{3D94B312-AB19-4E2A-B428-6427C36D79E2}">
      <dgm:prSet/>
      <dgm:spPr/>
      <dgm:t>
        <a:bodyPr/>
        <a:lstStyle/>
        <a:p>
          <a:endParaRPr lang="ru-RU"/>
        </a:p>
      </dgm:t>
    </dgm:pt>
    <dgm:pt modelId="{4D8FA6CE-28A8-4A51-9730-BE6005DF8BBF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DA163B4-BF6F-40A3-8092-9F50F3FF7D87}" type="parTrans" cxnId="{52F30922-7741-424A-B890-99FAD14FA360}">
      <dgm:prSet/>
      <dgm:spPr/>
      <dgm:t>
        <a:bodyPr/>
        <a:lstStyle/>
        <a:p>
          <a:endParaRPr lang="ru-RU"/>
        </a:p>
      </dgm:t>
    </dgm:pt>
    <dgm:pt modelId="{B75F2261-A650-45FD-A191-F68316BA4D45}" type="sibTrans" cxnId="{52F30922-7741-424A-B890-99FAD14FA360}">
      <dgm:prSet/>
      <dgm:spPr/>
      <dgm:t>
        <a:bodyPr/>
        <a:lstStyle/>
        <a:p>
          <a:endParaRPr lang="ru-RU"/>
        </a:p>
      </dgm:t>
    </dgm:pt>
    <dgm:pt modelId="{6B1BAC8D-13DC-4F17-A8EF-B03F73E78133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Дотации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D5A9C0-1C00-4EC1-809A-EA0768307CB0}" type="parTrans" cxnId="{45FC143A-6AAB-49AC-9616-EDB739741411}">
      <dgm:prSet/>
      <dgm:spPr/>
      <dgm:t>
        <a:bodyPr/>
        <a:lstStyle/>
        <a:p>
          <a:endParaRPr lang="ru-RU"/>
        </a:p>
      </dgm:t>
    </dgm:pt>
    <dgm:pt modelId="{797ADFA6-30FD-4586-B740-8C6573596754}" type="sibTrans" cxnId="{45FC143A-6AAB-49AC-9616-EDB739741411}">
      <dgm:prSet/>
      <dgm:spPr/>
      <dgm:t>
        <a:bodyPr/>
        <a:lstStyle/>
        <a:p>
          <a:endParaRPr lang="ru-RU"/>
        </a:p>
      </dgm:t>
    </dgm:pt>
    <dgm:pt modelId="{D10ACC85-6A92-4D1C-BA0F-0F3B3CD352F2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Субсидии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82AE19C-C75E-46BD-9D2A-483A0618D33A}" type="parTrans" cxnId="{811B02F8-4A38-410B-86AB-5035D3C775D1}">
      <dgm:prSet/>
      <dgm:spPr/>
      <dgm:t>
        <a:bodyPr/>
        <a:lstStyle/>
        <a:p>
          <a:endParaRPr lang="ru-RU"/>
        </a:p>
      </dgm:t>
    </dgm:pt>
    <dgm:pt modelId="{787BF4D5-F329-4995-9925-B8F10F77FDAB}" type="sibTrans" cxnId="{811B02F8-4A38-410B-86AB-5035D3C775D1}">
      <dgm:prSet/>
      <dgm:spPr/>
      <dgm:t>
        <a:bodyPr/>
        <a:lstStyle/>
        <a:p>
          <a:endParaRPr lang="ru-RU"/>
        </a:p>
      </dgm:t>
    </dgm:pt>
    <dgm:pt modelId="{0DE9352A-874C-49A8-8E59-B09F0BEF155B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3F72C38-1B0D-42F7-9F3A-9C477BD746F3}" type="parTrans" cxnId="{8F482A17-8CD7-4BEE-8BCC-0C02FFB072DB}">
      <dgm:prSet/>
      <dgm:spPr/>
      <dgm:t>
        <a:bodyPr/>
        <a:lstStyle/>
        <a:p>
          <a:endParaRPr lang="ru-RU"/>
        </a:p>
      </dgm:t>
    </dgm:pt>
    <dgm:pt modelId="{04676046-A1E1-43C7-A697-E914AB537546}" type="sibTrans" cxnId="{8F482A17-8CD7-4BEE-8BCC-0C02FFB072DB}">
      <dgm:prSet/>
      <dgm:spPr/>
      <dgm:t>
        <a:bodyPr/>
        <a:lstStyle/>
        <a:p>
          <a:endParaRPr lang="ru-RU"/>
        </a:p>
      </dgm:t>
    </dgm:pt>
    <dgm:pt modelId="{DB81B3C9-912C-4A09-B6FA-902DA85290AD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CC9256-1F5A-4528-8152-8EBF50611146}" type="parTrans" cxnId="{C1A9B7AC-961F-41DC-B67E-EA75200FC40B}">
      <dgm:prSet/>
      <dgm:spPr/>
      <dgm:t>
        <a:bodyPr/>
        <a:lstStyle/>
        <a:p>
          <a:endParaRPr lang="ru-RU"/>
        </a:p>
      </dgm:t>
    </dgm:pt>
    <dgm:pt modelId="{01651C7E-09CE-44A1-A444-2D69510440DC}" type="sibTrans" cxnId="{C1A9B7AC-961F-41DC-B67E-EA75200FC40B}">
      <dgm:prSet/>
      <dgm:spPr/>
      <dgm:t>
        <a:bodyPr/>
        <a:lstStyle/>
        <a:p>
          <a:endParaRPr lang="ru-RU"/>
        </a:p>
      </dgm:t>
    </dgm:pt>
    <dgm:pt modelId="{B0E562CC-226E-4A36-9BAB-E885FDAD20BE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Прочие безвозмездные поступления от других бюджетов бюджетной системы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CB832B-C867-450D-B8A5-96E8D7FDDA60}" type="parTrans" cxnId="{22ADD198-20D2-492B-A6B9-77D8320D94CB}">
      <dgm:prSet/>
      <dgm:spPr/>
      <dgm:t>
        <a:bodyPr/>
        <a:lstStyle/>
        <a:p>
          <a:endParaRPr lang="ru-RU"/>
        </a:p>
      </dgm:t>
    </dgm:pt>
    <dgm:pt modelId="{C90499D6-A5B6-4B05-9756-CA09BBE59203}" type="sibTrans" cxnId="{22ADD198-20D2-492B-A6B9-77D8320D94CB}">
      <dgm:prSet/>
      <dgm:spPr/>
      <dgm:t>
        <a:bodyPr/>
        <a:lstStyle/>
        <a:p>
          <a:endParaRPr lang="ru-RU"/>
        </a:p>
      </dgm:t>
    </dgm:pt>
    <dgm:pt modelId="{609808AE-260A-4D2B-87BA-CA90CA3F62D7}" type="pres">
      <dgm:prSet presAssocID="{52DAAFD7-4526-498A-AEC3-F50C5F5FA8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5DF7C2-30A3-4107-8B16-C0AF7E0E70FE}" type="pres">
      <dgm:prSet presAssocID="{9ACF4B8C-C024-435B-B644-048CD209F639}" presName="composite" presStyleCnt="0"/>
      <dgm:spPr/>
      <dgm:t>
        <a:bodyPr/>
        <a:lstStyle/>
        <a:p>
          <a:endParaRPr lang="ru-RU"/>
        </a:p>
      </dgm:t>
    </dgm:pt>
    <dgm:pt modelId="{3F0E2BBB-792A-40A1-ADF5-178D67247C1C}" type="pres">
      <dgm:prSet presAssocID="{9ACF4B8C-C024-435B-B644-048CD209F63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05C6C-D93F-4936-922F-758F86FABC00}" type="pres">
      <dgm:prSet presAssocID="{9ACF4B8C-C024-435B-B644-048CD209F63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D33F5-0666-492A-8EBC-FF993B4ED3E1}" type="pres">
      <dgm:prSet presAssocID="{B6C11CF6-28D3-4509-8E63-181F7FE52BC3}" presName="space" presStyleCnt="0"/>
      <dgm:spPr/>
      <dgm:t>
        <a:bodyPr/>
        <a:lstStyle/>
        <a:p>
          <a:endParaRPr lang="ru-RU"/>
        </a:p>
      </dgm:t>
    </dgm:pt>
    <dgm:pt modelId="{5AA8E9E9-F236-45FB-A2EF-51D6CEA17DFE}" type="pres">
      <dgm:prSet presAssocID="{3E89B0EF-E9E8-4D9A-992B-0DFDF3AFCE86}" presName="composite" presStyleCnt="0"/>
      <dgm:spPr/>
      <dgm:t>
        <a:bodyPr/>
        <a:lstStyle/>
        <a:p>
          <a:endParaRPr lang="ru-RU"/>
        </a:p>
      </dgm:t>
    </dgm:pt>
    <dgm:pt modelId="{8169D7A6-5B30-48FC-81E4-B7DFE2EC689B}" type="pres">
      <dgm:prSet presAssocID="{3E89B0EF-E9E8-4D9A-992B-0DFDF3AFCE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06224-8421-444F-8089-0EF41F34F397}" type="pres">
      <dgm:prSet presAssocID="{3E89B0EF-E9E8-4D9A-992B-0DFDF3AFCE8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919A8-7326-439C-BA80-4837FBBF2951}" type="pres">
      <dgm:prSet presAssocID="{1018CFCF-8F40-4A26-A438-77633ABA30F9}" presName="space" presStyleCnt="0"/>
      <dgm:spPr/>
      <dgm:t>
        <a:bodyPr/>
        <a:lstStyle/>
        <a:p>
          <a:endParaRPr lang="ru-RU"/>
        </a:p>
      </dgm:t>
    </dgm:pt>
    <dgm:pt modelId="{4360F661-751A-4F8F-8043-E1E807EEA1CB}" type="pres">
      <dgm:prSet presAssocID="{470F1AF0-8DCD-49AD-A5BA-DDD95E8A41E3}" presName="composite" presStyleCnt="0"/>
      <dgm:spPr/>
      <dgm:t>
        <a:bodyPr/>
        <a:lstStyle/>
        <a:p>
          <a:endParaRPr lang="ru-RU"/>
        </a:p>
      </dgm:t>
    </dgm:pt>
    <dgm:pt modelId="{AA631CBA-B2B5-4E80-AE5A-630C9345642A}" type="pres">
      <dgm:prSet presAssocID="{470F1AF0-8DCD-49AD-A5BA-DDD95E8A41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ADD9B-FE7E-4921-927C-FC3FB5A1BC5B}" type="pres">
      <dgm:prSet presAssocID="{470F1AF0-8DCD-49AD-A5BA-DDD95E8A41E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0669F-BA7E-4E17-B339-939E45116B9E}" type="presOf" srcId="{DB81B3C9-912C-4A09-B6FA-902DA85290AD}" destId="{A10ADD9B-FE7E-4921-927C-FC3FB5A1BC5B}" srcOrd="0" destOrd="3" presId="urn:microsoft.com/office/officeart/2005/8/layout/hList1"/>
    <dgm:cxn modelId="{DB43B032-8937-4B20-9E38-B446C13CEF86}" srcId="{3E89B0EF-E9E8-4D9A-992B-0DFDF3AFCE86}" destId="{8F21FB75-1E15-4996-B9AF-A9F1390D4B97}" srcOrd="3" destOrd="0" parTransId="{4063E27C-D62D-4D26-BB9C-ACE9E3C56F81}" sibTransId="{921266DA-C083-4B19-9DAE-AA93A4495A87}"/>
    <dgm:cxn modelId="{92202357-F0BF-4B38-A014-230434C10733}" type="presOf" srcId="{A2F6466A-05FE-4362-A23E-8A5AFED3553A}" destId="{A1006224-8421-444F-8089-0EF41F34F397}" srcOrd="0" destOrd="2" presId="urn:microsoft.com/office/officeart/2005/8/layout/hList1"/>
    <dgm:cxn modelId="{07782FC7-A4FA-4E93-AB20-590080C858B6}" type="presOf" srcId="{67566A08-30D6-40F7-8021-53EA8E7EFCFD}" destId="{D0005C6C-D93F-4936-922F-758F86FABC00}" srcOrd="0" destOrd="3" presId="urn:microsoft.com/office/officeart/2005/8/layout/hList1"/>
    <dgm:cxn modelId="{C1A9B7AC-961F-41DC-B67E-EA75200FC40B}" srcId="{470F1AF0-8DCD-49AD-A5BA-DDD95E8A41E3}" destId="{DB81B3C9-912C-4A09-B6FA-902DA85290AD}" srcOrd="3" destOrd="0" parTransId="{36CC9256-1F5A-4528-8152-8EBF50611146}" sibTransId="{01651C7E-09CE-44A1-A444-2D69510440DC}"/>
    <dgm:cxn modelId="{2F1DD683-2590-468D-B626-71A24FA2F9F7}" srcId="{9ACF4B8C-C024-435B-B644-048CD209F639}" destId="{2064CE6E-D6D7-42AA-8757-8A7DF85EB7AF}" srcOrd="0" destOrd="0" parTransId="{E762C714-313B-4360-8DD6-91EE0785C32B}" sibTransId="{B20C0959-7AD3-4AC6-9253-6A530A43C76D}"/>
    <dgm:cxn modelId="{9960358C-DAB8-427F-B174-22E06CB02964}" srcId="{9ACF4B8C-C024-435B-B644-048CD209F639}" destId="{67566A08-30D6-40F7-8021-53EA8E7EFCFD}" srcOrd="3" destOrd="0" parTransId="{8B9A2152-8C9D-4A0C-9FDA-71EA0D076795}" sibTransId="{BEF48944-610D-4BDE-BADD-5AAB7F793A70}"/>
    <dgm:cxn modelId="{BD136651-9C28-41D5-9BFD-6707DD0EBBF1}" type="presOf" srcId="{D2C9B63A-B57E-47D8-85A4-7D1700B6E759}" destId="{D0005C6C-D93F-4936-922F-758F86FABC00}" srcOrd="0" destOrd="5" presId="urn:microsoft.com/office/officeart/2005/8/layout/hList1"/>
    <dgm:cxn modelId="{DB60864C-C93D-48A0-BAFF-4A86449D2303}" type="presOf" srcId="{B0E562CC-226E-4A36-9BAB-E885FDAD20BE}" destId="{A10ADD9B-FE7E-4921-927C-FC3FB5A1BC5B}" srcOrd="0" destOrd="4" presId="urn:microsoft.com/office/officeart/2005/8/layout/hList1"/>
    <dgm:cxn modelId="{52F30922-7741-424A-B890-99FAD14FA360}" srcId="{3E89B0EF-E9E8-4D9A-992B-0DFDF3AFCE86}" destId="{4D8FA6CE-28A8-4A51-9730-BE6005DF8BBF}" srcOrd="5" destOrd="0" parTransId="{DDA163B4-BF6F-40A3-8092-9F50F3FF7D87}" sibTransId="{B75F2261-A650-45FD-A191-F68316BA4D45}"/>
    <dgm:cxn modelId="{E566D465-0985-4056-9D1F-2F01EBF1E877}" type="presOf" srcId="{0764ACB1-EE5A-46F2-8EB1-648967305C65}" destId="{D0005C6C-D93F-4936-922F-758F86FABC00}" srcOrd="0" destOrd="2" presId="urn:microsoft.com/office/officeart/2005/8/layout/hList1"/>
    <dgm:cxn modelId="{679AF8A8-61DB-45B7-BD3F-97805AFD9EB9}" type="presOf" srcId="{96A2F005-A348-436E-B372-E455D3467ED3}" destId="{D0005C6C-D93F-4936-922F-758F86FABC00}" srcOrd="0" destOrd="6" presId="urn:microsoft.com/office/officeart/2005/8/layout/hList1"/>
    <dgm:cxn modelId="{811B02F8-4A38-410B-86AB-5035D3C775D1}" srcId="{470F1AF0-8DCD-49AD-A5BA-DDD95E8A41E3}" destId="{D10ACC85-6A92-4D1C-BA0F-0F3B3CD352F2}" srcOrd="1" destOrd="0" parTransId="{282AE19C-C75E-46BD-9D2A-483A0618D33A}" sibTransId="{787BF4D5-F329-4995-9925-B8F10F77FDAB}"/>
    <dgm:cxn modelId="{F6C001B5-E680-4E5E-9CDD-DE6BCE0F7B97}" type="presOf" srcId="{9ACF4B8C-C024-435B-B644-048CD209F639}" destId="{3F0E2BBB-792A-40A1-ADF5-178D67247C1C}" srcOrd="0" destOrd="0" presId="urn:microsoft.com/office/officeart/2005/8/layout/hList1"/>
    <dgm:cxn modelId="{58DE8C55-D29F-452E-B9BB-1718B708AA8F}" type="presOf" srcId="{52DAAFD7-4526-498A-AEC3-F50C5F5FA890}" destId="{609808AE-260A-4D2B-87BA-CA90CA3F62D7}" srcOrd="0" destOrd="0" presId="urn:microsoft.com/office/officeart/2005/8/layout/hList1"/>
    <dgm:cxn modelId="{BF5AAC14-000A-44E0-B588-32B8859B5D24}" type="presOf" srcId="{3E89B0EF-E9E8-4D9A-992B-0DFDF3AFCE86}" destId="{8169D7A6-5B30-48FC-81E4-B7DFE2EC689B}" srcOrd="0" destOrd="0" presId="urn:microsoft.com/office/officeart/2005/8/layout/hList1"/>
    <dgm:cxn modelId="{D41608A6-0115-4E24-A587-D75C5724D4F5}" type="presOf" srcId="{E4681EFC-4A75-4900-96DB-74434FE57A4B}" destId="{D0005C6C-D93F-4936-922F-758F86FABC00}" srcOrd="0" destOrd="4" presId="urn:microsoft.com/office/officeart/2005/8/layout/hList1"/>
    <dgm:cxn modelId="{15F60EA2-AA42-484D-90C6-3686D9CBA8F5}" srcId="{9ACF4B8C-C024-435B-B644-048CD209F639}" destId="{DBB72BE9-22EC-4245-8EB4-149555526656}" srcOrd="1" destOrd="0" parTransId="{3E59F700-2C4C-45B0-ABB7-899EC4074F3E}" sibTransId="{B09F6472-5D74-4942-9733-3DB4A1D6F6F0}"/>
    <dgm:cxn modelId="{894FE370-AE87-4BB6-BB88-BB30D57D89CD}" type="presOf" srcId="{EC67B8E5-0216-41EF-A470-6D85A68DBF02}" destId="{A1006224-8421-444F-8089-0EF41F34F397}" srcOrd="0" destOrd="4" presId="urn:microsoft.com/office/officeart/2005/8/layout/hList1"/>
    <dgm:cxn modelId="{5BFAF811-859B-4D78-9263-0DF0B7BB3B21}" srcId="{3E89B0EF-E9E8-4D9A-992B-0DFDF3AFCE86}" destId="{A2F6466A-05FE-4362-A23E-8A5AFED3553A}" srcOrd="2" destOrd="0" parTransId="{F694FB58-0B73-4215-A962-5ACD7D29A1B0}" sibTransId="{9D8C1BF5-235A-4020-B1C2-A7E85AEC49B9}"/>
    <dgm:cxn modelId="{C90A2A5E-B510-4509-8251-F318170E2C5B}" type="presOf" srcId="{DBB72BE9-22EC-4245-8EB4-149555526656}" destId="{D0005C6C-D93F-4936-922F-758F86FABC00}" srcOrd="0" destOrd="1" presId="urn:microsoft.com/office/officeart/2005/8/layout/hList1"/>
    <dgm:cxn modelId="{8AA602F7-E90B-450D-B6DD-9363C1F65020}" srcId="{3E89B0EF-E9E8-4D9A-992B-0DFDF3AFCE86}" destId="{3405CB63-18DF-48CE-8E1D-6A1DA5A119E4}" srcOrd="1" destOrd="0" parTransId="{C8704DC8-57B7-4990-B3FA-065BF5F481D9}" sibTransId="{9F921E05-81B7-467D-8786-322090EC3265}"/>
    <dgm:cxn modelId="{83C3507B-4553-4E01-BC03-0AC453A0FCAC}" type="presOf" srcId="{2064CE6E-D6D7-42AA-8757-8A7DF85EB7AF}" destId="{D0005C6C-D93F-4936-922F-758F86FABC00}" srcOrd="0" destOrd="0" presId="urn:microsoft.com/office/officeart/2005/8/layout/hList1"/>
    <dgm:cxn modelId="{86DBEE2F-74B5-4A29-9FA2-AB886E968C72}" type="presOf" srcId="{7E3984CC-2B07-4FCD-8E6B-5520923E44CC}" destId="{A1006224-8421-444F-8089-0EF41F34F397}" srcOrd="0" destOrd="0" presId="urn:microsoft.com/office/officeart/2005/8/layout/hList1"/>
    <dgm:cxn modelId="{CE06F2AC-F4ED-4F71-921B-721EF975911B}" type="presOf" srcId="{470F1AF0-8DCD-49AD-A5BA-DDD95E8A41E3}" destId="{AA631CBA-B2B5-4E80-AE5A-630C9345642A}" srcOrd="0" destOrd="0" presId="urn:microsoft.com/office/officeart/2005/8/layout/hList1"/>
    <dgm:cxn modelId="{21E6A77D-33A1-4F90-A6ED-479931EEE89C}" srcId="{52DAAFD7-4526-498A-AEC3-F50C5F5FA890}" destId="{3E89B0EF-E9E8-4D9A-992B-0DFDF3AFCE86}" srcOrd="1" destOrd="0" parTransId="{E3992D03-922B-46DD-AD2C-72E4C3DD285A}" sibTransId="{1018CFCF-8F40-4A26-A438-77633ABA30F9}"/>
    <dgm:cxn modelId="{2346FF2C-1C22-4BD7-A66E-1F401C2A0AD0}" type="presOf" srcId="{0DE9352A-874C-49A8-8E59-B09F0BEF155B}" destId="{A10ADD9B-FE7E-4921-927C-FC3FB5A1BC5B}" srcOrd="0" destOrd="2" presId="urn:microsoft.com/office/officeart/2005/8/layout/hList1"/>
    <dgm:cxn modelId="{8F482A17-8CD7-4BEE-8BCC-0C02FFB072DB}" srcId="{470F1AF0-8DCD-49AD-A5BA-DDD95E8A41E3}" destId="{0DE9352A-874C-49A8-8E59-B09F0BEF155B}" srcOrd="2" destOrd="0" parTransId="{B3F72C38-1B0D-42F7-9F3A-9C477BD746F3}" sibTransId="{04676046-A1E1-43C7-A697-E914AB537546}"/>
    <dgm:cxn modelId="{212DA3DD-CD61-4F08-B1FC-F2A7D1590996}" type="presOf" srcId="{4D8FA6CE-28A8-4A51-9730-BE6005DF8BBF}" destId="{A1006224-8421-444F-8089-0EF41F34F397}" srcOrd="0" destOrd="5" presId="urn:microsoft.com/office/officeart/2005/8/layout/hList1"/>
    <dgm:cxn modelId="{A1D2AAA8-19D2-421D-B761-E4C6066DFEF0}" type="presOf" srcId="{D10ACC85-6A92-4D1C-BA0F-0F3B3CD352F2}" destId="{A10ADD9B-FE7E-4921-927C-FC3FB5A1BC5B}" srcOrd="0" destOrd="1" presId="urn:microsoft.com/office/officeart/2005/8/layout/hList1"/>
    <dgm:cxn modelId="{D92E3067-C438-4283-8641-388E555054EF}" type="presOf" srcId="{3405CB63-18DF-48CE-8E1D-6A1DA5A119E4}" destId="{A1006224-8421-444F-8089-0EF41F34F397}" srcOrd="0" destOrd="1" presId="urn:microsoft.com/office/officeart/2005/8/layout/hList1"/>
    <dgm:cxn modelId="{B7B40D36-D8F8-41C4-BBB9-C37C45370F05}" srcId="{9ACF4B8C-C024-435B-B644-048CD209F639}" destId="{96A2F005-A348-436E-B372-E455D3467ED3}" srcOrd="6" destOrd="0" parTransId="{FCAE1638-7982-4FA8-A6C9-7540BC798875}" sibTransId="{28872DBE-1A3B-492E-969E-38B7E0025ADF}"/>
    <dgm:cxn modelId="{3D94B312-AB19-4E2A-B428-6427C36D79E2}" srcId="{3E89B0EF-E9E8-4D9A-992B-0DFDF3AFCE86}" destId="{EC67B8E5-0216-41EF-A470-6D85A68DBF02}" srcOrd="4" destOrd="0" parTransId="{6FC22CDB-85FE-4A6A-9A51-926033F08F36}" sibTransId="{0CE7C321-937C-45D3-835D-D5CB5E30068B}"/>
    <dgm:cxn modelId="{F039C6AB-3EFA-4725-B2A4-7D283108513D}" type="presOf" srcId="{8F21FB75-1E15-4996-B9AF-A9F1390D4B97}" destId="{A1006224-8421-444F-8089-0EF41F34F397}" srcOrd="0" destOrd="3" presId="urn:microsoft.com/office/officeart/2005/8/layout/hList1"/>
    <dgm:cxn modelId="{22ADD198-20D2-492B-A6B9-77D8320D94CB}" srcId="{470F1AF0-8DCD-49AD-A5BA-DDD95E8A41E3}" destId="{B0E562CC-226E-4A36-9BAB-E885FDAD20BE}" srcOrd="4" destOrd="0" parTransId="{6ECB832B-C867-450D-B8A5-96E8D7FDDA60}" sibTransId="{C90499D6-A5B6-4B05-9756-CA09BBE59203}"/>
    <dgm:cxn modelId="{8F73D47E-20BD-48E4-A9C0-49360F9875ED}" srcId="{3E89B0EF-E9E8-4D9A-992B-0DFDF3AFCE86}" destId="{7E3984CC-2B07-4FCD-8E6B-5520923E44CC}" srcOrd="0" destOrd="0" parTransId="{2C6AE0C4-5A2E-4DBF-B2C1-802EF1530793}" sibTransId="{0C138270-F062-47A6-B919-49FFCDFAE801}"/>
    <dgm:cxn modelId="{0E473707-6B71-49A7-B541-30313B2C8AE6}" srcId="{52DAAFD7-4526-498A-AEC3-F50C5F5FA890}" destId="{9ACF4B8C-C024-435B-B644-048CD209F639}" srcOrd="0" destOrd="0" parTransId="{C6BED6DD-469D-4268-899F-BF371957D9A1}" sibTransId="{B6C11CF6-28D3-4509-8E63-181F7FE52BC3}"/>
    <dgm:cxn modelId="{523737A0-DB04-4BD4-B82D-E4C8465D929C}" srcId="{9ACF4B8C-C024-435B-B644-048CD209F639}" destId="{D2C9B63A-B57E-47D8-85A4-7D1700B6E759}" srcOrd="5" destOrd="0" parTransId="{5C891188-2533-4F24-8CBC-DD78B71F2F83}" sibTransId="{9BCD3FFD-500D-4F75-9BF1-F86517861026}"/>
    <dgm:cxn modelId="{7BD27ABE-D483-4793-926F-25B439C3902D}" type="presOf" srcId="{6B1BAC8D-13DC-4F17-A8EF-B03F73E78133}" destId="{A10ADD9B-FE7E-4921-927C-FC3FB5A1BC5B}" srcOrd="0" destOrd="0" presId="urn:microsoft.com/office/officeart/2005/8/layout/hList1"/>
    <dgm:cxn modelId="{45FC143A-6AAB-49AC-9616-EDB739741411}" srcId="{470F1AF0-8DCD-49AD-A5BA-DDD95E8A41E3}" destId="{6B1BAC8D-13DC-4F17-A8EF-B03F73E78133}" srcOrd="0" destOrd="0" parTransId="{9BD5A9C0-1C00-4EC1-809A-EA0768307CB0}" sibTransId="{797ADFA6-30FD-4586-B740-8C6573596754}"/>
    <dgm:cxn modelId="{B3AF685F-1FEE-4505-98DA-AEB5D0ED512F}" srcId="{9ACF4B8C-C024-435B-B644-048CD209F639}" destId="{E4681EFC-4A75-4900-96DB-74434FE57A4B}" srcOrd="4" destOrd="0" parTransId="{BC5A2096-28D9-4609-8BFB-98EF04EFDA9E}" sibTransId="{7717080D-C438-4F17-83BE-44885AD61DC9}"/>
    <dgm:cxn modelId="{20E0D0AA-AC40-43A1-8C29-FD70088588C3}" srcId="{52DAAFD7-4526-498A-AEC3-F50C5F5FA890}" destId="{470F1AF0-8DCD-49AD-A5BA-DDD95E8A41E3}" srcOrd="2" destOrd="0" parTransId="{A12130BE-1CE5-4B39-A08F-2E9C6B5AF4BE}" sibTransId="{73C2F316-2578-48FC-ACF8-37FC3604BD81}"/>
    <dgm:cxn modelId="{A25E2C01-F655-4979-96E0-97034E28BAD5}" srcId="{9ACF4B8C-C024-435B-B644-048CD209F639}" destId="{0764ACB1-EE5A-46F2-8EB1-648967305C65}" srcOrd="2" destOrd="0" parTransId="{5535FECB-CBCB-4A1D-A8AB-E83724F53AEB}" sibTransId="{E42D6B7D-33D6-40AB-8802-42C63DC23730}"/>
    <dgm:cxn modelId="{32432A3D-B79C-4F82-BCFF-64EDF17BD818}" type="presParOf" srcId="{609808AE-260A-4D2B-87BA-CA90CA3F62D7}" destId="{835DF7C2-30A3-4107-8B16-C0AF7E0E70FE}" srcOrd="0" destOrd="0" presId="urn:microsoft.com/office/officeart/2005/8/layout/hList1"/>
    <dgm:cxn modelId="{0DC3EF92-431A-4119-93C8-687E921E9D23}" type="presParOf" srcId="{835DF7C2-30A3-4107-8B16-C0AF7E0E70FE}" destId="{3F0E2BBB-792A-40A1-ADF5-178D67247C1C}" srcOrd="0" destOrd="0" presId="urn:microsoft.com/office/officeart/2005/8/layout/hList1"/>
    <dgm:cxn modelId="{6289B015-8723-4AD6-BD32-A589920DEB16}" type="presParOf" srcId="{835DF7C2-30A3-4107-8B16-C0AF7E0E70FE}" destId="{D0005C6C-D93F-4936-922F-758F86FABC00}" srcOrd="1" destOrd="0" presId="urn:microsoft.com/office/officeart/2005/8/layout/hList1"/>
    <dgm:cxn modelId="{D34AF956-7A84-407A-B673-7E1CED838FF7}" type="presParOf" srcId="{609808AE-260A-4D2B-87BA-CA90CA3F62D7}" destId="{8B2D33F5-0666-492A-8EBC-FF993B4ED3E1}" srcOrd="1" destOrd="0" presId="urn:microsoft.com/office/officeart/2005/8/layout/hList1"/>
    <dgm:cxn modelId="{AE520F42-5901-4B80-ABF1-7615D1B30F5B}" type="presParOf" srcId="{609808AE-260A-4D2B-87BA-CA90CA3F62D7}" destId="{5AA8E9E9-F236-45FB-A2EF-51D6CEA17DFE}" srcOrd="2" destOrd="0" presId="urn:microsoft.com/office/officeart/2005/8/layout/hList1"/>
    <dgm:cxn modelId="{F13ED034-092C-40FD-B541-F378D8A1FA17}" type="presParOf" srcId="{5AA8E9E9-F236-45FB-A2EF-51D6CEA17DFE}" destId="{8169D7A6-5B30-48FC-81E4-B7DFE2EC689B}" srcOrd="0" destOrd="0" presId="urn:microsoft.com/office/officeart/2005/8/layout/hList1"/>
    <dgm:cxn modelId="{2E15823C-8E3F-4BA5-892D-C718D4E0302B}" type="presParOf" srcId="{5AA8E9E9-F236-45FB-A2EF-51D6CEA17DFE}" destId="{A1006224-8421-444F-8089-0EF41F34F397}" srcOrd="1" destOrd="0" presId="urn:microsoft.com/office/officeart/2005/8/layout/hList1"/>
    <dgm:cxn modelId="{E52AE5BD-B0E8-4067-9423-8765A7733C04}" type="presParOf" srcId="{609808AE-260A-4D2B-87BA-CA90CA3F62D7}" destId="{597919A8-7326-439C-BA80-4837FBBF2951}" srcOrd="3" destOrd="0" presId="urn:microsoft.com/office/officeart/2005/8/layout/hList1"/>
    <dgm:cxn modelId="{F59CD6C0-DD3E-428E-A6DA-F2722F56F91C}" type="presParOf" srcId="{609808AE-260A-4D2B-87BA-CA90CA3F62D7}" destId="{4360F661-751A-4F8F-8043-E1E807EEA1CB}" srcOrd="4" destOrd="0" presId="urn:microsoft.com/office/officeart/2005/8/layout/hList1"/>
    <dgm:cxn modelId="{259456D0-A1CD-4AEE-8A48-22A7382A9E7A}" type="presParOf" srcId="{4360F661-751A-4F8F-8043-E1E807EEA1CB}" destId="{AA631CBA-B2B5-4E80-AE5A-630C9345642A}" srcOrd="0" destOrd="0" presId="urn:microsoft.com/office/officeart/2005/8/layout/hList1"/>
    <dgm:cxn modelId="{2AFD8672-A5B3-4474-A9E4-4B341E840FF3}" type="presParOf" srcId="{4360F661-751A-4F8F-8043-E1E807EEA1CB}" destId="{A10ADD9B-FE7E-4921-927C-FC3FB5A1BC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74075B-B4AD-4B2E-BD86-7B46784A525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23A4973-344F-407F-AF36-294DDDAF21A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smtClean="0">
              <a:solidFill>
                <a:schemeClr val="tx1"/>
              </a:solidFill>
            </a:rPr>
            <a:t>НЕНАЛОГОВЫЕ ДОХОДЫ</a:t>
          </a:r>
          <a:endParaRPr lang="ru-RU" b="1" dirty="0">
            <a:solidFill>
              <a:schemeClr val="tx1"/>
            </a:solidFill>
          </a:endParaRPr>
        </a:p>
      </dgm:t>
    </dgm:pt>
    <dgm:pt modelId="{913087FC-A943-4140-9E80-E6D28B847EB3}" type="parTrans" cxnId="{00CEF87B-96CD-4471-BC8F-17A8BCFC491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40F9918-504C-446F-873A-B70DAC679F45}" type="sibTrans" cxnId="{00CEF87B-96CD-4471-BC8F-17A8BCFC491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2575492-A7FB-4358-9592-4B5C9B4E374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i="0" u="none" strike="noStrike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b="1" dirty="0">
            <a:solidFill>
              <a:schemeClr val="tx1"/>
            </a:solidFill>
          </a:endParaRPr>
        </a:p>
      </dgm:t>
    </dgm:pt>
    <dgm:pt modelId="{69863243-B093-4621-AB10-A3942AC7CA60}" type="parTrans" cxnId="{74DCC5C0-52D9-426E-871D-80942AD01E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8937A7-D788-4559-B0AF-C6086B07C877}" type="sibTrans" cxnId="{74DCC5C0-52D9-426E-871D-80942AD01E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7FCAEEB-1C9E-48D7-A106-03B94433A3CC}">
      <dgm:prSet/>
      <dgm:spPr>
        <a:solidFill>
          <a:srgbClr val="FF6699"/>
        </a:solidFill>
      </dgm:spPr>
      <dgm:t>
        <a:bodyPr/>
        <a:lstStyle/>
        <a:p>
          <a:r>
            <a:rPr lang="ru-RU" b="1" u="none" strike="noStrike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b="1" i="0" u="none" strike="noStrike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0DFE688-ECAB-4CF0-924C-B352B6DDBAAD}" type="parTrans" cxnId="{669DF4A6-FB16-4616-B00E-60FBDCE816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CEFE41B-C231-494E-9A60-49B7E37162E2}" type="sibTrans" cxnId="{669DF4A6-FB16-4616-B00E-60FBDCE816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71F4C3B-49C5-4BA5-BE3D-6DC82C7F0BDB}">
      <dgm:prSet/>
      <dgm:spPr>
        <a:solidFill>
          <a:srgbClr val="FFC000"/>
        </a:solidFill>
      </dgm:spPr>
      <dgm:t>
        <a:bodyPr/>
        <a:lstStyle/>
        <a:p>
          <a:r>
            <a:rPr lang="ru-RU" b="1" u="none" strike="noStrike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b="1" i="0" u="none" strike="noStrike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A115302-F385-4664-99F7-6F8128D6382C}" type="parTrans" cxnId="{DA490724-4035-4EE0-B7D7-8D171763C06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28D1E30-0D48-4031-836A-49C59D591854}" type="sibTrans" cxnId="{DA490724-4035-4EE0-B7D7-8D171763C06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4E085F3-B64D-4F1D-9F9F-73D2BCDCBF03}">
      <dgm:prSet/>
      <dgm:spPr>
        <a:solidFill>
          <a:srgbClr val="9900FF"/>
        </a:solidFill>
      </dgm:spPr>
      <dgm:t>
        <a:bodyPr/>
        <a:lstStyle/>
        <a:p>
          <a:r>
            <a:rPr lang="ru-RU" b="1" u="none" strike="noStrike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компенсации </a:t>
          </a:r>
          <a:r>
            <a:rPr lang="ru-RU" b="1" u="none" strike="noStrike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затрат государства</a:t>
          </a:r>
          <a:endParaRPr lang="ru-RU" b="1" i="0" u="none" strike="noStrike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16AC0F8-D8B2-4691-A683-A3062D09E91F}" type="parTrans" cxnId="{5FBC58DD-BA79-45AF-B55D-D8FE7AD9416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7AABD4D-839D-40CA-8738-597B3C1505C2}" type="sibTrans" cxnId="{5FBC58DD-BA79-45AF-B55D-D8FE7AD9416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84D1E61-DABD-4A7A-B1EF-2892513226A7}">
      <dgm:prSet/>
      <dgm:spPr>
        <a:solidFill>
          <a:srgbClr val="33CCFF"/>
        </a:solidFill>
      </dgm:spPr>
      <dgm:t>
        <a:bodyPr/>
        <a:lstStyle/>
        <a:p>
          <a:r>
            <a:rPr lang="ru-RU" b="1" u="none" strike="noStrike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b="1" i="0" u="none" strike="noStrike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01DF599-5293-42C0-8E89-1F175BEBD36C}" type="parTrans" cxnId="{B216D9B9-C8C6-453E-9EBA-D7938F6F588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94C77AC-6A63-4A66-93A9-0B61A8CE4D8C}" type="sibTrans" cxnId="{B216D9B9-C8C6-453E-9EBA-D7938F6F588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AB04288-815A-468C-AFBC-C647EC44AFC2}" type="pres">
      <dgm:prSet presAssocID="{D174075B-B4AD-4B2E-BD86-7B46784A52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9FCFC7-CE8D-44A3-8995-187F8732CA58}" type="pres">
      <dgm:prSet presAssocID="{023A4973-344F-407F-AF36-294DDDAF21A8}" presName="centerShape" presStyleLbl="node0" presStyleIdx="0" presStyleCnt="1"/>
      <dgm:spPr/>
      <dgm:t>
        <a:bodyPr/>
        <a:lstStyle/>
        <a:p>
          <a:endParaRPr lang="ru-RU"/>
        </a:p>
      </dgm:t>
    </dgm:pt>
    <dgm:pt modelId="{F222F059-A9F8-4DBC-A374-765ED8900C3C}" type="pres">
      <dgm:prSet presAssocID="{69863243-B093-4621-AB10-A3942AC7CA60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AD28E92B-2FCC-41EF-9831-49D6F754640A}" type="pres">
      <dgm:prSet presAssocID="{12575492-A7FB-4358-9592-4B5C9B4E37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752B2-B11C-4BC9-85D0-425A49B79FE2}" type="pres">
      <dgm:prSet presAssocID="{A01DF599-5293-42C0-8E89-1F175BEBD36C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3A9F62D4-32A0-4107-B8F4-8E0232C57471}" type="pres">
      <dgm:prSet presAssocID="{C84D1E61-DABD-4A7A-B1EF-2892513226A7}" presName="node" presStyleLbl="node1" presStyleIdx="1" presStyleCnt="5" custRadScaleRad="102677" custRadScaleInc="-20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8F07A-29A2-4C1E-8812-E2D7D7D78352}" type="pres">
      <dgm:prSet presAssocID="{216AC0F8-D8B2-4691-A683-A3062D09E91F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49BEECEB-26CD-41EC-97FB-6984BF6923C3}" type="pres">
      <dgm:prSet presAssocID="{44E085F3-B64D-4F1D-9F9F-73D2BCDCBF03}" presName="node" presStyleLbl="node1" presStyleIdx="2" presStyleCnt="5" custRadScaleRad="83049" custRadScaleInc="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49EC2-5BA7-4EC5-8CF3-9E96961930FC}" type="pres">
      <dgm:prSet presAssocID="{7A115302-F385-4664-99F7-6F8128D6382C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BE3AAA9B-B58A-4493-9045-D13A72B5420B}" type="pres">
      <dgm:prSet presAssocID="{C71F4C3B-49C5-4BA5-BE3D-6DC82C7F0BDB}" presName="node" presStyleLbl="node1" presStyleIdx="3" presStyleCnt="5" custRadScaleRad="105550" custRadScaleInc="23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BBF97-C27E-4950-89F8-5306ED264586}" type="pres">
      <dgm:prSet presAssocID="{00DFE688-ECAB-4CF0-924C-B352B6DDBAAD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C718B6E4-F0F3-4FCC-B213-A2EF01080A76}" type="pres">
      <dgm:prSet presAssocID="{47FCAEEB-1C9E-48D7-A106-03B94433A3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7FBCB-8620-4FE3-A773-995021860B5D}" type="presOf" srcId="{47FCAEEB-1C9E-48D7-A106-03B94433A3CC}" destId="{C718B6E4-F0F3-4FCC-B213-A2EF01080A76}" srcOrd="0" destOrd="0" presId="urn:microsoft.com/office/officeart/2005/8/layout/radial4"/>
    <dgm:cxn modelId="{A24636E2-5FBF-4C53-B88C-E075F4C816D6}" type="presOf" srcId="{00DFE688-ECAB-4CF0-924C-B352B6DDBAAD}" destId="{71CBBF97-C27E-4950-89F8-5306ED264586}" srcOrd="0" destOrd="0" presId="urn:microsoft.com/office/officeart/2005/8/layout/radial4"/>
    <dgm:cxn modelId="{669DF4A6-FB16-4616-B00E-60FBDCE81642}" srcId="{023A4973-344F-407F-AF36-294DDDAF21A8}" destId="{47FCAEEB-1C9E-48D7-A106-03B94433A3CC}" srcOrd="4" destOrd="0" parTransId="{00DFE688-ECAB-4CF0-924C-B352B6DDBAAD}" sibTransId="{7CEFE41B-C231-494E-9A60-49B7E37162E2}"/>
    <dgm:cxn modelId="{B216D9B9-C8C6-453E-9EBA-D7938F6F5880}" srcId="{023A4973-344F-407F-AF36-294DDDAF21A8}" destId="{C84D1E61-DABD-4A7A-B1EF-2892513226A7}" srcOrd="1" destOrd="0" parTransId="{A01DF599-5293-42C0-8E89-1F175BEBD36C}" sibTransId="{594C77AC-6A63-4A66-93A9-0B61A8CE4D8C}"/>
    <dgm:cxn modelId="{74DCC5C0-52D9-426E-871D-80942AD01EEC}" srcId="{023A4973-344F-407F-AF36-294DDDAF21A8}" destId="{12575492-A7FB-4358-9592-4B5C9B4E374C}" srcOrd="0" destOrd="0" parTransId="{69863243-B093-4621-AB10-A3942AC7CA60}" sibTransId="{CA8937A7-D788-4559-B0AF-C6086B07C877}"/>
    <dgm:cxn modelId="{F1B02E2A-2EF1-4D53-9475-8C5106528382}" type="presOf" srcId="{69863243-B093-4621-AB10-A3942AC7CA60}" destId="{F222F059-A9F8-4DBC-A374-765ED8900C3C}" srcOrd="0" destOrd="0" presId="urn:microsoft.com/office/officeart/2005/8/layout/radial4"/>
    <dgm:cxn modelId="{B65C3A13-E27B-4A13-B00B-6B588A334AFA}" type="presOf" srcId="{7A115302-F385-4664-99F7-6F8128D6382C}" destId="{AD749EC2-5BA7-4EC5-8CF3-9E96961930FC}" srcOrd="0" destOrd="0" presId="urn:microsoft.com/office/officeart/2005/8/layout/radial4"/>
    <dgm:cxn modelId="{A94A31E3-539B-47D5-9FF4-C61E3B988572}" type="presOf" srcId="{023A4973-344F-407F-AF36-294DDDAF21A8}" destId="{689FCFC7-CE8D-44A3-8995-187F8732CA58}" srcOrd="0" destOrd="0" presId="urn:microsoft.com/office/officeart/2005/8/layout/radial4"/>
    <dgm:cxn modelId="{00CEF87B-96CD-4471-BC8F-17A8BCFC4919}" srcId="{D174075B-B4AD-4B2E-BD86-7B46784A5253}" destId="{023A4973-344F-407F-AF36-294DDDAF21A8}" srcOrd="0" destOrd="0" parTransId="{913087FC-A943-4140-9E80-E6D28B847EB3}" sibTransId="{E40F9918-504C-446F-873A-B70DAC679F45}"/>
    <dgm:cxn modelId="{9C32343C-DD09-4A37-AF40-5986D8685A40}" type="presOf" srcId="{216AC0F8-D8B2-4691-A683-A3062D09E91F}" destId="{D608F07A-29A2-4C1E-8812-E2D7D7D78352}" srcOrd="0" destOrd="0" presId="urn:microsoft.com/office/officeart/2005/8/layout/radial4"/>
    <dgm:cxn modelId="{1875D45B-F853-44E8-8A32-4403FB1FD605}" type="presOf" srcId="{44E085F3-B64D-4F1D-9F9F-73D2BCDCBF03}" destId="{49BEECEB-26CD-41EC-97FB-6984BF6923C3}" srcOrd="0" destOrd="0" presId="urn:microsoft.com/office/officeart/2005/8/layout/radial4"/>
    <dgm:cxn modelId="{DAEE8793-BC12-4B16-9B27-2BBF6E4CBD4B}" type="presOf" srcId="{C71F4C3B-49C5-4BA5-BE3D-6DC82C7F0BDB}" destId="{BE3AAA9B-B58A-4493-9045-D13A72B5420B}" srcOrd="0" destOrd="0" presId="urn:microsoft.com/office/officeart/2005/8/layout/radial4"/>
    <dgm:cxn modelId="{DA490724-4035-4EE0-B7D7-8D171763C06E}" srcId="{023A4973-344F-407F-AF36-294DDDAF21A8}" destId="{C71F4C3B-49C5-4BA5-BE3D-6DC82C7F0BDB}" srcOrd="3" destOrd="0" parTransId="{7A115302-F385-4664-99F7-6F8128D6382C}" sibTransId="{228D1E30-0D48-4031-836A-49C59D591854}"/>
    <dgm:cxn modelId="{68D290BA-C65F-4B6B-BC65-905E870A8958}" type="presOf" srcId="{A01DF599-5293-42C0-8E89-1F175BEBD36C}" destId="{E7D752B2-B11C-4BC9-85D0-425A49B79FE2}" srcOrd="0" destOrd="0" presId="urn:microsoft.com/office/officeart/2005/8/layout/radial4"/>
    <dgm:cxn modelId="{5FBC58DD-BA79-45AF-B55D-D8FE7AD94167}" srcId="{023A4973-344F-407F-AF36-294DDDAF21A8}" destId="{44E085F3-B64D-4F1D-9F9F-73D2BCDCBF03}" srcOrd="2" destOrd="0" parTransId="{216AC0F8-D8B2-4691-A683-A3062D09E91F}" sibTransId="{D7AABD4D-839D-40CA-8738-597B3C1505C2}"/>
    <dgm:cxn modelId="{8A0875E2-19E7-4A4E-AA3E-00D36103CBD7}" type="presOf" srcId="{C84D1E61-DABD-4A7A-B1EF-2892513226A7}" destId="{3A9F62D4-32A0-4107-B8F4-8E0232C57471}" srcOrd="0" destOrd="0" presId="urn:microsoft.com/office/officeart/2005/8/layout/radial4"/>
    <dgm:cxn modelId="{40803E7B-9D4C-4617-8510-B200C3DF69F8}" type="presOf" srcId="{12575492-A7FB-4358-9592-4B5C9B4E374C}" destId="{AD28E92B-2FCC-41EF-9831-49D6F754640A}" srcOrd="0" destOrd="0" presId="urn:microsoft.com/office/officeart/2005/8/layout/radial4"/>
    <dgm:cxn modelId="{18B66763-7E1C-4391-A975-C1471BCEEE19}" type="presOf" srcId="{D174075B-B4AD-4B2E-BD86-7B46784A5253}" destId="{5AB04288-815A-468C-AFBC-C647EC44AFC2}" srcOrd="0" destOrd="0" presId="urn:microsoft.com/office/officeart/2005/8/layout/radial4"/>
    <dgm:cxn modelId="{673285AB-ABC7-4D4F-98C9-0BDD928947F9}" type="presParOf" srcId="{5AB04288-815A-468C-AFBC-C647EC44AFC2}" destId="{689FCFC7-CE8D-44A3-8995-187F8732CA58}" srcOrd="0" destOrd="0" presId="urn:microsoft.com/office/officeart/2005/8/layout/radial4"/>
    <dgm:cxn modelId="{376A65C7-A793-4E97-B47C-A711E561AD22}" type="presParOf" srcId="{5AB04288-815A-468C-AFBC-C647EC44AFC2}" destId="{F222F059-A9F8-4DBC-A374-765ED8900C3C}" srcOrd="1" destOrd="0" presId="urn:microsoft.com/office/officeart/2005/8/layout/radial4"/>
    <dgm:cxn modelId="{55D77156-52B5-4BE7-8CBC-00B13156046E}" type="presParOf" srcId="{5AB04288-815A-468C-AFBC-C647EC44AFC2}" destId="{AD28E92B-2FCC-41EF-9831-49D6F754640A}" srcOrd="2" destOrd="0" presId="urn:microsoft.com/office/officeart/2005/8/layout/radial4"/>
    <dgm:cxn modelId="{DE095F31-8C7A-48DB-9152-69DA8852142B}" type="presParOf" srcId="{5AB04288-815A-468C-AFBC-C647EC44AFC2}" destId="{E7D752B2-B11C-4BC9-85D0-425A49B79FE2}" srcOrd="3" destOrd="0" presId="urn:microsoft.com/office/officeart/2005/8/layout/radial4"/>
    <dgm:cxn modelId="{F98CB615-63CC-4512-AD0C-5CCA7C81AA08}" type="presParOf" srcId="{5AB04288-815A-468C-AFBC-C647EC44AFC2}" destId="{3A9F62D4-32A0-4107-B8F4-8E0232C57471}" srcOrd="4" destOrd="0" presId="urn:microsoft.com/office/officeart/2005/8/layout/radial4"/>
    <dgm:cxn modelId="{2F5BA619-131B-4205-A6C2-D2757C09036A}" type="presParOf" srcId="{5AB04288-815A-468C-AFBC-C647EC44AFC2}" destId="{D608F07A-29A2-4C1E-8812-E2D7D7D78352}" srcOrd="5" destOrd="0" presId="urn:microsoft.com/office/officeart/2005/8/layout/radial4"/>
    <dgm:cxn modelId="{CAE40070-E353-44AB-AB2C-19083235DC1F}" type="presParOf" srcId="{5AB04288-815A-468C-AFBC-C647EC44AFC2}" destId="{49BEECEB-26CD-41EC-97FB-6984BF6923C3}" srcOrd="6" destOrd="0" presId="urn:microsoft.com/office/officeart/2005/8/layout/radial4"/>
    <dgm:cxn modelId="{EA3B8B3B-1E0D-438C-8BCB-CEA3024CB685}" type="presParOf" srcId="{5AB04288-815A-468C-AFBC-C647EC44AFC2}" destId="{AD749EC2-5BA7-4EC5-8CF3-9E96961930FC}" srcOrd="7" destOrd="0" presId="urn:microsoft.com/office/officeart/2005/8/layout/radial4"/>
    <dgm:cxn modelId="{CF12EA4B-572E-4780-8532-526003D8B31A}" type="presParOf" srcId="{5AB04288-815A-468C-AFBC-C647EC44AFC2}" destId="{BE3AAA9B-B58A-4493-9045-D13A72B5420B}" srcOrd="8" destOrd="0" presId="urn:microsoft.com/office/officeart/2005/8/layout/radial4"/>
    <dgm:cxn modelId="{E239146C-F32F-402C-9CD0-77E10B57A24D}" type="presParOf" srcId="{5AB04288-815A-468C-AFBC-C647EC44AFC2}" destId="{71CBBF97-C27E-4950-89F8-5306ED264586}" srcOrd="9" destOrd="0" presId="urn:microsoft.com/office/officeart/2005/8/layout/radial4"/>
    <dgm:cxn modelId="{213490BA-FB47-4DFF-AFCF-A234425A4175}" type="presParOf" srcId="{5AB04288-815A-468C-AFBC-C647EC44AFC2}" destId="{C718B6E4-F0F3-4FCC-B213-A2EF01080A76}" srcOrd="10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BC390E-1760-490C-AA99-201636E5D7EE}" type="doc">
      <dgm:prSet loTypeId="urn:microsoft.com/office/officeart/2008/layout/LinedList" loCatId="hierarchy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3DC2864C-1B80-4328-A9D3-52C89CDFFA9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800" dirty="0" smtClean="0"/>
            <a:t>Бюджетная политика будет сохранять преемственность курса текущего финансового года, сохранять социальную направленность бюджета ИРМО, безусловное исполнение социальных обязательств, в том числе необходимости выполнения обязательств по повышению заработной платы «указным» категориям работников, в связи с повышением минимального размера оплаты труда.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9DA33C5-7F74-44FB-A6B4-67AD7FF61487}" type="parTrans" cxnId="{9F39AB29-83D2-46A1-9B4E-2519A9A43C33}">
      <dgm:prSet/>
      <dgm:spPr/>
      <dgm:t>
        <a:bodyPr/>
        <a:lstStyle/>
        <a:p>
          <a:endParaRPr lang="ru-RU"/>
        </a:p>
      </dgm:t>
    </dgm:pt>
    <dgm:pt modelId="{717A887F-D6E9-435E-8D99-D4896D7C788C}" type="sibTrans" cxnId="{9F39AB29-83D2-46A1-9B4E-2519A9A43C33}">
      <dgm:prSet/>
      <dgm:spPr/>
      <dgm:t>
        <a:bodyPr/>
        <a:lstStyle/>
        <a:p>
          <a:endParaRPr lang="ru-RU"/>
        </a:p>
      </dgm:t>
    </dgm:pt>
    <dgm:pt modelId="{A295E8DA-4FE3-4876-B069-76F81A7C83F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Проект </a:t>
          </a:r>
          <a:r>
            <a:rPr lang="ru-RU" sz="1800" dirty="0" smtClean="0"/>
            <a:t>закона Иркутской области «О внесении изменений в Закон Иркутской области «О межбюджетных трансфертах и нормативах отчислений доходов в местные бюджеты» - в части продления льготы по уплате налога на имущество.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FFB327F-1A38-4B8A-872E-7E87F3232F7B}" type="sibTrans" cxnId="{415EB013-41AB-4450-9B0D-AF1E4E845F8A}">
      <dgm:prSet/>
      <dgm:spPr/>
      <dgm:t>
        <a:bodyPr/>
        <a:lstStyle/>
        <a:p>
          <a:endParaRPr lang="ru-RU"/>
        </a:p>
      </dgm:t>
    </dgm:pt>
    <dgm:pt modelId="{4EDDDF02-31AF-4337-8225-72B8C4A6426C}" type="parTrans" cxnId="{415EB013-41AB-4450-9B0D-AF1E4E845F8A}">
      <dgm:prSet/>
      <dgm:spPr/>
      <dgm:t>
        <a:bodyPr/>
        <a:lstStyle/>
        <a:p>
          <a:endParaRPr lang="ru-RU"/>
        </a:p>
      </dgm:t>
    </dgm:pt>
    <dgm:pt modelId="{5FC605C1-81F1-4A85-8B37-1C2E22D06B6C}">
      <dgm:prSet phldrT="[Текст]" custT="1"/>
      <dgm:spPr>
        <a:solidFill>
          <a:srgbClr val="FBCD8F"/>
        </a:solidFill>
      </dgm:spPr>
      <dgm:t>
        <a:bodyPr/>
        <a:lstStyle/>
        <a:p>
          <a:r>
            <a:rPr lang="ru-RU" sz="1800" dirty="0" smtClean="0"/>
            <a:t>При планировании расходов учтены положения:</a:t>
          </a:r>
        </a:p>
        <a:p>
          <a:r>
            <a:rPr lang="ru-RU" sz="1800" dirty="0" smtClean="0"/>
            <a:t>- Федерального закона от 26.03.2022 № 71-ФЗ «О внесении изменений в отдельные законодательные акты Российской Федерации»;</a:t>
          </a:r>
        </a:p>
        <a:p>
          <a:r>
            <a:rPr lang="ru-RU" sz="1800" dirty="0" smtClean="0"/>
            <a:t>- Федеральный закон от 10.01.2002 № 7-ФЗ «Об охране окружающей среды».</a:t>
          </a:r>
          <a:endParaRPr lang="ru-RU" sz="1800" dirty="0"/>
        </a:p>
      </dgm:t>
    </dgm:pt>
    <dgm:pt modelId="{66FB4953-7BAB-4A2A-9DC7-6AE609743866}" type="sibTrans" cxnId="{8FA3487D-1908-44B4-92CA-41AF952CC914}">
      <dgm:prSet/>
      <dgm:spPr/>
      <dgm:t>
        <a:bodyPr/>
        <a:lstStyle/>
        <a:p>
          <a:endParaRPr lang="ru-RU"/>
        </a:p>
      </dgm:t>
    </dgm:pt>
    <dgm:pt modelId="{7D4BC7CB-A485-4701-A442-266B1576969B}" type="parTrans" cxnId="{8FA3487D-1908-44B4-92CA-41AF952CC914}">
      <dgm:prSet/>
      <dgm:spPr/>
      <dgm:t>
        <a:bodyPr/>
        <a:lstStyle/>
        <a:p>
          <a:endParaRPr lang="ru-RU"/>
        </a:p>
      </dgm:t>
    </dgm:pt>
    <dgm:pt modelId="{B519F192-2BBD-47D7-94CA-600F6F1A0B4B}" type="pres">
      <dgm:prSet presAssocID="{6BBC390E-1760-490C-AA99-201636E5D7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19CE635-2497-4AF9-BB8A-D0D2E260F55E}" type="pres">
      <dgm:prSet presAssocID="{3DC2864C-1B80-4328-A9D3-52C89CDFFA96}" presName="thickLine" presStyleLbl="alignNode1" presStyleIdx="0" presStyleCnt="1"/>
      <dgm:spPr/>
    </dgm:pt>
    <dgm:pt modelId="{AAA88E82-CADA-4B20-8DCE-624B726655B9}" type="pres">
      <dgm:prSet presAssocID="{3DC2864C-1B80-4328-A9D3-52C89CDFFA96}" presName="horz1" presStyleCnt="0"/>
      <dgm:spPr/>
    </dgm:pt>
    <dgm:pt modelId="{79CBB894-A7EA-4D3B-BA12-499CEE18315F}" type="pres">
      <dgm:prSet presAssocID="{3DC2864C-1B80-4328-A9D3-52C89CDFFA96}" presName="tx1" presStyleLbl="revTx" presStyleIdx="0" presStyleCnt="3" custScaleX="274591" custScaleY="73210" custLinFactNeighborY="4739"/>
      <dgm:spPr/>
      <dgm:t>
        <a:bodyPr/>
        <a:lstStyle/>
        <a:p>
          <a:endParaRPr lang="ru-RU"/>
        </a:p>
      </dgm:t>
    </dgm:pt>
    <dgm:pt modelId="{6C25619F-8D3A-461D-9112-C6A2E1CEAE07}" type="pres">
      <dgm:prSet presAssocID="{3DC2864C-1B80-4328-A9D3-52C89CDFFA96}" presName="vert1" presStyleCnt="0"/>
      <dgm:spPr/>
    </dgm:pt>
    <dgm:pt modelId="{9CD7718E-5670-4F94-9DB9-840A5E7A340A}" type="pres">
      <dgm:prSet presAssocID="{5FC605C1-81F1-4A85-8B37-1C2E22D06B6C}" presName="vertSpace2a" presStyleCnt="0"/>
      <dgm:spPr/>
    </dgm:pt>
    <dgm:pt modelId="{E4212248-C2A8-4F03-A8B6-11F397ED972E}" type="pres">
      <dgm:prSet presAssocID="{5FC605C1-81F1-4A85-8B37-1C2E22D06B6C}" presName="horz2" presStyleCnt="0"/>
      <dgm:spPr/>
    </dgm:pt>
    <dgm:pt modelId="{C5A68255-2A64-4514-957E-8905D2034CEB}" type="pres">
      <dgm:prSet presAssocID="{5FC605C1-81F1-4A85-8B37-1C2E22D06B6C}" presName="horzSpace2" presStyleCnt="0"/>
      <dgm:spPr/>
    </dgm:pt>
    <dgm:pt modelId="{3EFE5A75-351B-43AD-A2A9-1F73B8EAAF42}" type="pres">
      <dgm:prSet presAssocID="{5FC605C1-81F1-4A85-8B37-1C2E22D06B6C}" presName="tx2" presStyleLbl="revTx" presStyleIdx="1" presStyleCnt="3" custScaleX="98433" custScaleY="42036" custLinFactNeighborX="107" custLinFactNeighborY="-2159"/>
      <dgm:spPr/>
      <dgm:t>
        <a:bodyPr/>
        <a:lstStyle/>
        <a:p>
          <a:endParaRPr lang="ru-RU"/>
        </a:p>
      </dgm:t>
    </dgm:pt>
    <dgm:pt modelId="{E2C7257A-0F68-4CF8-8DA1-058F4288E9DD}" type="pres">
      <dgm:prSet presAssocID="{5FC605C1-81F1-4A85-8B37-1C2E22D06B6C}" presName="vert2" presStyleCnt="0"/>
      <dgm:spPr/>
    </dgm:pt>
    <dgm:pt modelId="{F64ABABB-807A-45EA-A355-562F518423E3}" type="pres">
      <dgm:prSet presAssocID="{5FC605C1-81F1-4A85-8B37-1C2E22D06B6C}" presName="thinLine2b" presStyleLbl="callout" presStyleIdx="0" presStyleCnt="2"/>
      <dgm:spPr/>
    </dgm:pt>
    <dgm:pt modelId="{20A22606-701C-4950-BB31-28985594D10E}" type="pres">
      <dgm:prSet presAssocID="{5FC605C1-81F1-4A85-8B37-1C2E22D06B6C}" presName="vertSpace2b" presStyleCnt="0"/>
      <dgm:spPr/>
    </dgm:pt>
    <dgm:pt modelId="{DE586697-DCDF-4029-A970-92F45FFC4522}" type="pres">
      <dgm:prSet presAssocID="{A295E8DA-4FE3-4876-B069-76F81A7C83F8}" presName="horz2" presStyleCnt="0"/>
      <dgm:spPr/>
    </dgm:pt>
    <dgm:pt modelId="{B1A33E2B-1334-4DE2-99A5-14CEB27C787A}" type="pres">
      <dgm:prSet presAssocID="{A295E8DA-4FE3-4876-B069-76F81A7C83F8}" presName="horzSpace2" presStyleCnt="0"/>
      <dgm:spPr/>
    </dgm:pt>
    <dgm:pt modelId="{13EC4F70-9171-4B47-A278-A928C8981E33}" type="pres">
      <dgm:prSet presAssocID="{A295E8DA-4FE3-4876-B069-76F81A7C83F8}" presName="tx2" presStyleLbl="revTx" presStyleIdx="2" presStyleCnt="3" custScaleX="97519" custScaleY="28414" custLinFactNeighborX="107" custLinFactNeighborY="-4264"/>
      <dgm:spPr/>
      <dgm:t>
        <a:bodyPr/>
        <a:lstStyle/>
        <a:p>
          <a:endParaRPr lang="ru-RU"/>
        </a:p>
      </dgm:t>
    </dgm:pt>
    <dgm:pt modelId="{1DEC8E58-E1EE-400D-8E3D-7031EEA9A20A}" type="pres">
      <dgm:prSet presAssocID="{A295E8DA-4FE3-4876-B069-76F81A7C83F8}" presName="vert2" presStyleCnt="0"/>
      <dgm:spPr/>
    </dgm:pt>
    <dgm:pt modelId="{E927E879-09CC-40FC-98AF-DD08143E05E9}" type="pres">
      <dgm:prSet presAssocID="{A295E8DA-4FE3-4876-B069-76F81A7C83F8}" presName="thinLine2b" presStyleLbl="callout" presStyleIdx="1" presStyleCnt="2"/>
      <dgm:spPr/>
    </dgm:pt>
    <dgm:pt modelId="{2FEB6E9B-AC4E-480F-BD68-5E887051616F}" type="pres">
      <dgm:prSet presAssocID="{A295E8DA-4FE3-4876-B069-76F81A7C83F8}" presName="vertSpace2b" presStyleCnt="0"/>
      <dgm:spPr/>
    </dgm:pt>
  </dgm:ptLst>
  <dgm:cxnLst>
    <dgm:cxn modelId="{CADBF0BC-3566-4017-ABE4-D6A90A7EEAF2}" type="presOf" srcId="{5FC605C1-81F1-4A85-8B37-1C2E22D06B6C}" destId="{3EFE5A75-351B-43AD-A2A9-1F73B8EAAF42}" srcOrd="0" destOrd="0" presId="urn:microsoft.com/office/officeart/2008/layout/LinedList"/>
    <dgm:cxn modelId="{8FA3487D-1908-44B4-92CA-41AF952CC914}" srcId="{3DC2864C-1B80-4328-A9D3-52C89CDFFA96}" destId="{5FC605C1-81F1-4A85-8B37-1C2E22D06B6C}" srcOrd="0" destOrd="0" parTransId="{7D4BC7CB-A485-4701-A442-266B1576969B}" sibTransId="{66FB4953-7BAB-4A2A-9DC7-6AE609743866}"/>
    <dgm:cxn modelId="{BF778D92-0C9A-4354-A4B3-EE0C9584F333}" type="presOf" srcId="{A295E8DA-4FE3-4876-B069-76F81A7C83F8}" destId="{13EC4F70-9171-4B47-A278-A928C8981E33}" srcOrd="0" destOrd="0" presId="urn:microsoft.com/office/officeart/2008/layout/LinedList"/>
    <dgm:cxn modelId="{78858DDE-958D-4497-AE0B-2F7F558F11CB}" type="presOf" srcId="{6BBC390E-1760-490C-AA99-201636E5D7EE}" destId="{B519F192-2BBD-47D7-94CA-600F6F1A0B4B}" srcOrd="0" destOrd="0" presId="urn:microsoft.com/office/officeart/2008/layout/LinedList"/>
    <dgm:cxn modelId="{9F39AB29-83D2-46A1-9B4E-2519A9A43C33}" srcId="{6BBC390E-1760-490C-AA99-201636E5D7EE}" destId="{3DC2864C-1B80-4328-A9D3-52C89CDFFA96}" srcOrd="0" destOrd="0" parTransId="{79DA33C5-7F74-44FB-A6B4-67AD7FF61487}" sibTransId="{717A887F-D6E9-435E-8D99-D4896D7C788C}"/>
    <dgm:cxn modelId="{056A488C-8174-4F5F-8DE1-41068B717857}" type="presOf" srcId="{3DC2864C-1B80-4328-A9D3-52C89CDFFA96}" destId="{79CBB894-A7EA-4D3B-BA12-499CEE18315F}" srcOrd="0" destOrd="0" presId="urn:microsoft.com/office/officeart/2008/layout/LinedList"/>
    <dgm:cxn modelId="{415EB013-41AB-4450-9B0D-AF1E4E845F8A}" srcId="{3DC2864C-1B80-4328-A9D3-52C89CDFFA96}" destId="{A295E8DA-4FE3-4876-B069-76F81A7C83F8}" srcOrd="1" destOrd="0" parTransId="{4EDDDF02-31AF-4337-8225-72B8C4A6426C}" sibTransId="{4FFB327F-1A38-4B8A-872E-7E87F3232F7B}"/>
    <dgm:cxn modelId="{0BB5B9DC-8931-4E58-9B63-0CDDB67277FA}" type="presParOf" srcId="{B519F192-2BBD-47D7-94CA-600F6F1A0B4B}" destId="{B19CE635-2497-4AF9-BB8A-D0D2E260F55E}" srcOrd="0" destOrd="0" presId="urn:microsoft.com/office/officeart/2008/layout/LinedList"/>
    <dgm:cxn modelId="{D0289D1E-43B1-414A-B480-42B23CB5059E}" type="presParOf" srcId="{B519F192-2BBD-47D7-94CA-600F6F1A0B4B}" destId="{AAA88E82-CADA-4B20-8DCE-624B726655B9}" srcOrd="1" destOrd="0" presId="urn:microsoft.com/office/officeart/2008/layout/LinedList"/>
    <dgm:cxn modelId="{6265F9C9-64CA-4AA7-991F-A7EDE7A6296A}" type="presParOf" srcId="{AAA88E82-CADA-4B20-8DCE-624B726655B9}" destId="{79CBB894-A7EA-4D3B-BA12-499CEE18315F}" srcOrd="0" destOrd="0" presId="urn:microsoft.com/office/officeart/2008/layout/LinedList"/>
    <dgm:cxn modelId="{36410162-9CAD-4F17-8E9C-486D02E602FB}" type="presParOf" srcId="{AAA88E82-CADA-4B20-8DCE-624B726655B9}" destId="{6C25619F-8D3A-461D-9112-C6A2E1CEAE07}" srcOrd="1" destOrd="0" presId="urn:microsoft.com/office/officeart/2008/layout/LinedList"/>
    <dgm:cxn modelId="{59F7F6C9-3FBF-4A55-99E4-6B35DD883C0B}" type="presParOf" srcId="{6C25619F-8D3A-461D-9112-C6A2E1CEAE07}" destId="{9CD7718E-5670-4F94-9DB9-840A5E7A340A}" srcOrd="0" destOrd="0" presId="urn:microsoft.com/office/officeart/2008/layout/LinedList"/>
    <dgm:cxn modelId="{E3FC3A4C-7EEF-49E6-A68F-C95337841805}" type="presParOf" srcId="{6C25619F-8D3A-461D-9112-C6A2E1CEAE07}" destId="{E4212248-C2A8-4F03-A8B6-11F397ED972E}" srcOrd="1" destOrd="0" presId="urn:microsoft.com/office/officeart/2008/layout/LinedList"/>
    <dgm:cxn modelId="{1E9F08F8-3624-4EBE-9600-28A68C8B64E5}" type="presParOf" srcId="{E4212248-C2A8-4F03-A8B6-11F397ED972E}" destId="{C5A68255-2A64-4514-957E-8905D2034CEB}" srcOrd="0" destOrd="0" presId="urn:microsoft.com/office/officeart/2008/layout/LinedList"/>
    <dgm:cxn modelId="{84F49C39-A669-450E-8DD5-BA3147513A51}" type="presParOf" srcId="{E4212248-C2A8-4F03-A8B6-11F397ED972E}" destId="{3EFE5A75-351B-43AD-A2A9-1F73B8EAAF42}" srcOrd="1" destOrd="0" presId="urn:microsoft.com/office/officeart/2008/layout/LinedList"/>
    <dgm:cxn modelId="{1B6BFD74-223E-4754-A02F-CFAD46995C52}" type="presParOf" srcId="{E4212248-C2A8-4F03-A8B6-11F397ED972E}" destId="{E2C7257A-0F68-4CF8-8DA1-058F4288E9DD}" srcOrd="2" destOrd="0" presId="urn:microsoft.com/office/officeart/2008/layout/LinedList"/>
    <dgm:cxn modelId="{65400B3A-D7D6-4622-9404-221AEFB705E9}" type="presParOf" srcId="{6C25619F-8D3A-461D-9112-C6A2E1CEAE07}" destId="{F64ABABB-807A-45EA-A355-562F518423E3}" srcOrd="2" destOrd="0" presId="urn:microsoft.com/office/officeart/2008/layout/LinedList"/>
    <dgm:cxn modelId="{6845EC9C-B463-48F4-BC33-B4AB912164FD}" type="presParOf" srcId="{6C25619F-8D3A-461D-9112-C6A2E1CEAE07}" destId="{20A22606-701C-4950-BB31-28985594D10E}" srcOrd="3" destOrd="0" presId="urn:microsoft.com/office/officeart/2008/layout/LinedList"/>
    <dgm:cxn modelId="{0F49BCD0-A523-4EB7-ADAF-C4C758745C43}" type="presParOf" srcId="{6C25619F-8D3A-461D-9112-C6A2E1CEAE07}" destId="{DE586697-DCDF-4029-A970-92F45FFC4522}" srcOrd="4" destOrd="0" presId="urn:microsoft.com/office/officeart/2008/layout/LinedList"/>
    <dgm:cxn modelId="{352473F4-D752-4781-83E6-8686C68C8E69}" type="presParOf" srcId="{DE586697-DCDF-4029-A970-92F45FFC4522}" destId="{B1A33E2B-1334-4DE2-99A5-14CEB27C787A}" srcOrd="0" destOrd="0" presId="urn:microsoft.com/office/officeart/2008/layout/LinedList"/>
    <dgm:cxn modelId="{B7B97373-9D25-4374-84D6-2CF06B057F8F}" type="presParOf" srcId="{DE586697-DCDF-4029-A970-92F45FFC4522}" destId="{13EC4F70-9171-4B47-A278-A928C8981E33}" srcOrd="1" destOrd="0" presId="urn:microsoft.com/office/officeart/2008/layout/LinedList"/>
    <dgm:cxn modelId="{114FAC7A-A8CF-4A18-9B22-309ED2CC6D9B}" type="presParOf" srcId="{DE586697-DCDF-4029-A970-92F45FFC4522}" destId="{1DEC8E58-E1EE-400D-8E3D-7031EEA9A20A}" srcOrd="2" destOrd="0" presId="urn:microsoft.com/office/officeart/2008/layout/LinedList"/>
    <dgm:cxn modelId="{D13E8360-A265-4B8D-BA27-F6CCD78F0613}" type="presParOf" srcId="{6C25619F-8D3A-461D-9112-C6A2E1CEAE07}" destId="{E927E879-09CC-40FC-98AF-DD08143E05E9}" srcOrd="5" destOrd="0" presId="urn:microsoft.com/office/officeart/2008/layout/LinedList"/>
    <dgm:cxn modelId="{4B87EFCD-C9AA-412E-832A-4662AEA1A77A}" type="presParOf" srcId="{6C25619F-8D3A-461D-9112-C6A2E1CEAE07}" destId="{2FEB6E9B-AC4E-480F-BD68-5E887051616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4C1CD-9899-472F-9871-50096D3E0DFD}">
      <dsp:nvSpPr>
        <dsp:cNvPr id="0" name=""/>
        <dsp:cNvSpPr/>
      </dsp:nvSpPr>
      <dsp:spPr>
        <a:xfrm>
          <a:off x="5443" y="2761"/>
          <a:ext cx="8918104" cy="199950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Налоговая политика Иркутского района на 2023 год и плановый период 2024</a:t>
          </a:r>
          <a:r>
            <a:rPr lang="en-US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2025 годов направлена на сохранение и развитие налогового потенциала и обеспечение роста доходной части бюджета за счет повышения собираемости налоговых и неналоговых доходов, сокращение задолженности по платежам в бюджет, обеспечение сбалансированности и устойчивости бюджета Иркутского района.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006" y="61324"/>
        <a:ext cx="8800978" cy="1882376"/>
      </dsp:txXfrm>
    </dsp:sp>
    <dsp:sp modelId="{2EB88B51-25D6-464D-8E0C-2215CB0C0DA6}">
      <dsp:nvSpPr>
        <dsp:cNvPr id="0" name=""/>
        <dsp:cNvSpPr/>
      </dsp:nvSpPr>
      <dsp:spPr>
        <a:xfrm>
          <a:off x="4113" y="2050658"/>
          <a:ext cx="4389468" cy="3426862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Приоритетной задачей налоговой политики Иркутского района в трехлетней перспективе 2023 – 2025 годов будет продолжение работы по укреплению и развитию доходной базы бюджета за счет наращивания стабильных доходных источников, ее пополнения и мобилизации в бюджет имеющихся резервов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04482" y="2151027"/>
        <a:ext cx="4188730" cy="3226124"/>
      </dsp:txXfrm>
    </dsp:sp>
    <dsp:sp modelId="{C10B1338-3AD8-4286-898E-C88C6A0509A7}">
      <dsp:nvSpPr>
        <dsp:cNvPr id="0" name=""/>
        <dsp:cNvSpPr/>
      </dsp:nvSpPr>
      <dsp:spPr>
        <a:xfrm>
          <a:off x="4599722" y="2050634"/>
          <a:ext cx="4250250" cy="3436728"/>
        </a:xfrm>
        <a:prstGeom prst="roundRect">
          <a:avLst>
            <a:gd name="adj" fmla="val 10000"/>
          </a:avLst>
        </a:prstGeom>
        <a:solidFill>
          <a:srgbClr val="66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Продолжена реализация решения о полной замене дотаций на выравнивание бюджетной обеспеченности муниципальных районов (городских округов) на дополнительные нормативы отчислений в бюджет Иркутского района от налога на доходы физических лиц (далее – НДФЛ), подлежащего зачислению в областной бюджет с 1 января 2019 года. Соответствующее решение Думы Иркутского района принято от 30.08.2018 №51-523/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рд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700380" y="2151292"/>
        <a:ext cx="4048934" cy="3235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D6A0A-5AD0-4193-B885-A96E05C21772}">
      <dsp:nvSpPr>
        <dsp:cNvPr id="0" name=""/>
        <dsp:cNvSpPr/>
      </dsp:nvSpPr>
      <dsp:spPr>
        <a:xfrm>
          <a:off x="0" y="92982"/>
          <a:ext cx="8928992" cy="1352452"/>
        </a:xfrm>
        <a:prstGeom prst="rect">
          <a:avLst/>
        </a:prstGeom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 части межбюджетных отношений между областью, районом и поселениями сохраняется введенное с 1 января 2022 года перераспределение полномочий: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92982"/>
        <a:ext cx="8928992" cy="1352452"/>
      </dsp:txXfrm>
    </dsp:sp>
    <dsp:sp modelId="{CF2D2F53-0E7A-4235-B832-F36EDE78A0B4}">
      <dsp:nvSpPr>
        <dsp:cNvPr id="0" name=""/>
        <dsp:cNvSpPr/>
      </dsp:nvSpPr>
      <dsp:spPr>
        <a:xfrm>
          <a:off x="362" y="1440165"/>
          <a:ext cx="4030918" cy="399001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Иркутское районное муниципальное образование будет исполнять   государственные полномочия по расчету и предоставлению дотации на выравнивание бюджетной обеспеченности поселений за счет передаваемых бюджету района субвенций в соответствии с Законом Иркутской области от 30.11.2021  № 121-оз. Как и ранее, при распределении дотации на выравнивание бюджетной обеспеченности за счет средств районного бюджета сохраняется действующий подход, когда часть общего объема финансовой поддержки поселений будет предоставляться в виде дотации на выравнивание бюджетной обеспеченности городских и сельских поселений, другая часть - в виде иных межбюджетных трансфертов</a:t>
          </a:r>
          <a:endParaRPr lang="ru-RU" sz="1400" kern="1200" dirty="0"/>
        </a:p>
      </dsp:txBody>
      <dsp:txXfrm>
        <a:off x="362" y="1440165"/>
        <a:ext cx="4030918" cy="3990014"/>
      </dsp:txXfrm>
    </dsp:sp>
    <dsp:sp modelId="{A63D8497-BF07-4B0A-A629-CE53EABFD71D}">
      <dsp:nvSpPr>
        <dsp:cNvPr id="0" name=""/>
        <dsp:cNvSpPr/>
      </dsp:nvSpPr>
      <dsp:spPr>
        <a:xfrm>
          <a:off x="4031281" y="1440165"/>
          <a:ext cx="4897348" cy="399001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Закон Иркутской области от 30.11.2021  № 121-оз</a:t>
          </a:r>
          <a:r>
            <a:rPr lang="en-US" sz="1600" kern="1200" dirty="0" smtClean="0"/>
            <a:t> </a:t>
          </a:r>
          <a:r>
            <a:rPr lang="ru-RU" sz="1600" kern="1200" dirty="0" smtClean="0"/>
            <a:t>«О наделении органов местного самоуправления государственными полномочиями по расчету и предоставлению дотаций на выравнивание бюджетной обеспеченности поселений, входящих в состав муниципального района области, бюджетам поселений за счет средств областного бюджета»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Закон Иркутской области от 22.10.2013 № 74-оз «О межбюджетных трансфертах и нормативах отчислений доходов в местные бюджеты»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4031281" y="1440165"/>
        <a:ext cx="4897348" cy="3990014"/>
      </dsp:txXfrm>
    </dsp:sp>
    <dsp:sp modelId="{DB6F8BE5-5CBB-48E8-9B09-FB463DC142BC}">
      <dsp:nvSpPr>
        <dsp:cNvPr id="0" name=""/>
        <dsp:cNvSpPr/>
      </dsp:nvSpPr>
      <dsp:spPr>
        <a:xfrm flipV="1">
          <a:off x="0" y="5336334"/>
          <a:ext cx="8928992" cy="39692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D6A0A-5AD0-4193-B885-A96E05C21772}">
      <dsp:nvSpPr>
        <dsp:cNvPr id="0" name=""/>
        <dsp:cNvSpPr/>
      </dsp:nvSpPr>
      <dsp:spPr>
        <a:xfrm>
          <a:off x="0" y="92982"/>
          <a:ext cx="8928992" cy="1352452"/>
        </a:xfrm>
        <a:prstGeom prst="rect">
          <a:avLst/>
        </a:prstGeom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92982"/>
        <a:ext cx="8928992" cy="1352452"/>
      </dsp:txXfrm>
    </dsp:sp>
    <dsp:sp modelId="{CF2D2F53-0E7A-4235-B832-F36EDE78A0B4}">
      <dsp:nvSpPr>
        <dsp:cNvPr id="0" name=""/>
        <dsp:cNvSpPr/>
      </dsp:nvSpPr>
      <dsp:spPr>
        <a:xfrm>
          <a:off x="0" y="1494868"/>
          <a:ext cx="4342990" cy="42189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установление Законом Иркутской области «Об областном бюджете на 2023 год и плановый период 2024 и 2025 годов» бюджетам муниципальных районов (городских округов) на 2023 год дифференцированных нормативов отчислений в местные бюджеты от налога, взимаемого в связи с применением упрощенной системы налогообложения, в </a:t>
          </a:r>
          <a:r>
            <a:rPr lang="ru-RU" sz="1600" kern="1200" dirty="0" smtClean="0">
              <a:solidFill>
                <a:sysClr val="windowText" lastClr="000000"/>
              </a:solidFill>
            </a:rPr>
            <a:t>целях  стимулирования муниципальных образований по увеличению доходов местных бюджетов от налогообложения субъектов малого и среднего предпринимательства 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0" y="1494868"/>
        <a:ext cx="4342990" cy="4218903"/>
      </dsp:txXfrm>
    </dsp:sp>
    <dsp:sp modelId="{6A4C8608-75FE-4135-B67A-6B8E4D4B5BFA}">
      <dsp:nvSpPr>
        <dsp:cNvPr id="0" name=""/>
        <dsp:cNvSpPr/>
      </dsp:nvSpPr>
      <dsp:spPr>
        <a:xfrm>
          <a:off x="4347449" y="1455188"/>
          <a:ext cx="4581542" cy="4278067"/>
        </a:xfrm>
        <a:prstGeom prst="rect">
          <a:avLst/>
        </a:prstGeom>
        <a:solidFill>
          <a:srgbClr val="66FFCC"/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установление Законом Иркутской области от 22.10.2013 № 74-ОЗ «О межбюджетных трансфертах и нормативах отчислений доходов в местные бюджеты» единого норматива от платы за негативное воздействие на окружающую среду (далее – плата за НВОС) с 01.01.2021 в бюджеты муниципальных районов (городских округов) в размере 40% от суммы экологического платежа. Таким образом, с 2021 года обеспечивается зачисление платы за НВОС в бюджеты муниципальных районов (городских округов) в полном объеме</a:t>
          </a:r>
          <a:endParaRPr lang="ru-RU" sz="1600" kern="1200" dirty="0"/>
        </a:p>
      </dsp:txBody>
      <dsp:txXfrm>
        <a:off x="4347449" y="1455188"/>
        <a:ext cx="4581542" cy="4278067"/>
      </dsp:txXfrm>
    </dsp:sp>
    <dsp:sp modelId="{DB6F8BE5-5CBB-48E8-9B09-FB463DC142BC}">
      <dsp:nvSpPr>
        <dsp:cNvPr id="0" name=""/>
        <dsp:cNvSpPr/>
      </dsp:nvSpPr>
      <dsp:spPr>
        <a:xfrm flipV="1">
          <a:off x="0" y="5336334"/>
          <a:ext cx="8928992" cy="39692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D6A0A-5AD0-4193-B885-A96E05C21772}">
      <dsp:nvSpPr>
        <dsp:cNvPr id="0" name=""/>
        <dsp:cNvSpPr/>
      </dsp:nvSpPr>
      <dsp:spPr>
        <a:xfrm>
          <a:off x="0" y="92982"/>
          <a:ext cx="8928992" cy="1352452"/>
        </a:xfrm>
        <a:prstGeom prst="rect">
          <a:avLst/>
        </a:prstGeom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92982"/>
        <a:ext cx="8928992" cy="1352452"/>
      </dsp:txXfrm>
    </dsp:sp>
    <dsp:sp modelId="{CF2D2F53-0E7A-4235-B832-F36EDE78A0B4}">
      <dsp:nvSpPr>
        <dsp:cNvPr id="0" name=""/>
        <dsp:cNvSpPr/>
      </dsp:nvSpPr>
      <dsp:spPr>
        <a:xfrm>
          <a:off x="1288" y="1440165"/>
          <a:ext cx="5906233" cy="399001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вступление положения статей 16.6, 17.5, 78.2 Федерального закона от 10.01.2002 № 7-ФЗ «Об охране окружающей среды», в соответствии с которым с 01.09.2022 года плата за негативное воздействие на окружающую среду, административные штрафы за правонарушения в области охраны окружающей среды и природопользования, платежи по искам о возмещении вреда, причиненного окружающей среде, а также при добровольном возмещении указанного вреда имеют целевой характер, при поступлении в бюджеты бюджетной системы Российской Федерации используются на определенные мероприятия, что приведет к сокращению финансирования первоочередных расходов бюджета и не сбалансированности бюджета</a:t>
          </a:r>
          <a:endParaRPr lang="ru-RU" sz="1700" kern="1200" dirty="0"/>
        </a:p>
      </dsp:txBody>
      <dsp:txXfrm>
        <a:off x="1288" y="1440165"/>
        <a:ext cx="5906233" cy="3990014"/>
      </dsp:txXfrm>
    </dsp:sp>
    <dsp:sp modelId="{A63D8497-BF07-4B0A-A629-CE53EABFD71D}">
      <dsp:nvSpPr>
        <dsp:cNvPr id="0" name=""/>
        <dsp:cNvSpPr/>
      </dsp:nvSpPr>
      <dsp:spPr>
        <a:xfrm>
          <a:off x="5907521" y="1440165"/>
          <a:ext cx="3020182" cy="399001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перераспределение с 2020 года в федеральный и областной бюджеты суммы штрафов, вынесенные соответственно федеральными органами исполнительной власти и органами исполнительной власти субъектов Российской Федерации, что приведет к потерям бюджетов муниципальных районов</a:t>
          </a:r>
          <a:endParaRPr lang="ru-RU" sz="1700" kern="1200" dirty="0"/>
        </a:p>
      </dsp:txBody>
      <dsp:txXfrm>
        <a:off x="5907521" y="1440165"/>
        <a:ext cx="3020182" cy="3990014"/>
      </dsp:txXfrm>
    </dsp:sp>
    <dsp:sp modelId="{DB6F8BE5-5CBB-48E8-9B09-FB463DC142BC}">
      <dsp:nvSpPr>
        <dsp:cNvPr id="0" name=""/>
        <dsp:cNvSpPr/>
      </dsp:nvSpPr>
      <dsp:spPr>
        <a:xfrm flipV="1">
          <a:off x="0" y="5336334"/>
          <a:ext cx="8928992" cy="39692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D6A0A-5AD0-4193-B885-A96E05C21772}">
      <dsp:nvSpPr>
        <dsp:cNvPr id="0" name=""/>
        <dsp:cNvSpPr/>
      </dsp:nvSpPr>
      <dsp:spPr>
        <a:xfrm>
          <a:off x="0" y="92982"/>
          <a:ext cx="8928992" cy="1352452"/>
        </a:xfrm>
        <a:prstGeom prst="rect">
          <a:avLst/>
        </a:prstGeom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92982"/>
        <a:ext cx="8928992" cy="1352452"/>
      </dsp:txXfrm>
    </dsp:sp>
    <dsp:sp modelId="{CF2D2F53-0E7A-4235-B832-F36EDE78A0B4}">
      <dsp:nvSpPr>
        <dsp:cNvPr id="0" name=""/>
        <dsp:cNvSpPr/>
      </dsp:nvSpPr>
      <dsp:spPr>
        <a:xfrm>
          <a:off x="9732" y="1514337"/>
          <a:ext cx="8919259" cy="42189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принятие Федерального закона от 14.07.2022 № 263-ФЗ «О внесении изменений в части первую и вторую Налогового кодекса Российской Федерации» в части полного перехода уплаты налогов налогоплательщиками в виде единого налогового платежа (далее – ЕНП) с 01.01.2023 года. С 1 июля 2022 года стартовал пилотный проект по введению ЕНП для юридических лиц и индивидуальных предпринимателей, целью которого является создание более комфортных условий для исполнения обязанности по уплате обязательных платежей, сокращение времени на оформление платежных поручений, а также минимизация ошибок плательщика при заполнении расчетных документов. Вместе с тем, введение ЕНП предполагает зачисление налогов в бюджеты 1 раз в месяц, что увеличивает риски образования временных кассовых разрывов местных бюджетов. Это негативно скажется на сбалансированности бюджетов и своевременном исполнении расходных обязательств, что является особенно важным ввиду принятых на уровне Российской Федерации решений о сокращении сроков по оплате принятых товаров, работ, услуг</a:t>
          </a:r>
          <a:endParaRPr lang="ru-RU" sz="1700" kern="1200" dirty="0"/>
        </a:p>
      </dsp:txBody>
      <dsp:txXfrm>
        <a:off x="9732" y="1514337"/>
        <a:ext cx="8919259" cy="4218903"/>
      </dsp:txXfrm>
    </dsp:sp>
    <dsp:sp modelId="{DB6F8BE5-5CBB-48E8-9B09-FB463DC142BC}">
      <dsp:nvSpPr>
        <dsp:cNvPr id="0" name=""/>
        <dsp:cNvSpPr/>
      </dsp:nvSpPr>
      <dsp:spPr>
        <a:xfrm flipV="1">
          <a:off x="0" y="5336334"/>
          <a:ext cx="8928992" cy="39692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36233-5CCF-4E96-900D-3011DF34A862}">
      <dsp:nvSpPr>
        <dsp:cNvPr id="0" name=""/>
        <dsp:cNvSpPr/>
      </dsp:nvSpPr>
      <dsp:spPr>
        <a:xfrm>
          <a:off x="65084" y="616294"/>
          <a:ext cx="1841110" cy="1151316"/>
        </a:xfrm>
        <a:prstGeom prst="rightArrow">
          <a:avLst>
            <a:gd name="adj1" fmla="val 50000"/>
            <a:gd name="adj2" fmla="val 50000"/>
          </a:avLst>
        </a:prstGeom>
        <a:solidFill>
          <a:srgbClr val="FBCD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277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1 этап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5084" y="904123"/>
        <a:ext cx="1553281" cy="575658"/>
      </dsp:txXfrm>
    </dsp:sp>
    <dsp:sp modelId="{D66CE8B0-0682-4046-925D-8CBFA70BDDF3}">
      <dsp:nvSpPr>
        <dsp:cNvPr id="0" name=""/>
        <dsp:cNvSpPr/>
      </dsp:nvSpPr>
      <dsp:spPr>
        <a:xfrm>
          <a:off x="0" y="1492757"/>
          <a:ext cx="1822842" cy="7106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Составление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92757"/>
        <a:ext cx="1822842" cy="710686"/>
      </dsp:txXfrm>
    </dsp:sp>
    <dsp:sp modelId="{50F4FDC2-CB33-4E56-B55B-1845875B7F79}">
      <dsp:nvSpPr>
        <dsp:cNvPr id="0" name=""/>
        <dsp:cNvSpPr/>
      </dsp:nvSpPr>
      <dsp:spPr>
        <a:xfrm>
          <a:off x="1747319" y="984007"/>
          <a:ext cx="1990766" cy="1151316"/>
        </a:xfrm>
        <a:prstGeom prst="rightArrow">
          <a:avLst>
            <a:gd name="adj1" fmla="val 5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277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2 этап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47319" y="1271836"/>
        <a:ext cx="1702937" cy="575658"/>
      </dsp:txXfrm>
    </dsp:sp>
    <dsp:sp modelId="{D9AB3764-3F0E-48A7-8C8D-55E686C3C046}">
      <dsp:nvSpPr>
        <dsp:cNvPr id="0" name=""/>
        <dsp:cNvSpPr/>
      </dsp:nvSpPr>
      <dsp:spPr>
        <a:xfrm>
          <a:off x="1763076" y="1714128"/>
          <a:ext cx="1822842" cy="800218"/>
        </a:xfrm>
        <a:prstGeom prst="rect">
          <a:avLst/>
        </a:prstGeom>
        <a:solidFill>
          <a:srgbClr val="FE8C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Рассмотрение и утверждение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3076" y="1714128"/>
        <a:ext cx="1822842" cy="800218"/>
      </dsp:txXfrm>
    </dsp:sp>
    <dsp:sp modelId="{5A747D3A-D0AE-44B1-8C67-0D0AD9575766}">
      <dsp:nvSpPr>
        <dsp:cNvPr id="0" name=""/>
        <dsp:cNvSpPr/>
      </dsp:nvSpPr>
      <dsp:spPr>
        <a:xfrm>
          <a:off x="3587141" y="1416874"/>
          <a:ext cx="2008970" cy="11513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277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3 этап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587141" y="1704703"/>
        <a:ext cx="1721141" cy="575658"/>
      </dsp:txXfrm>
    </dsp:sp>
    <dsp:sp modelId="{14F16CE2-6506-4F16-B808-BD3B1A0A83A5}">
      <dsp:nvSpPr>
        <dsp:cNvPr id="0" name=""/>
        <dsp:cNvSpPr/>
      </dsp:nvSpPr>
      <dsp:spPr>
        <a:xfrm>
          <a:off x="3608138" y="2208151"/>
          <a:ext cx="1822842" cy="720079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Исполнение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8138" y="2208151"/>
        <a:ext cx="1822842" cy="720079"/>
      </dsp:txXfrm>
    </dsp:sp>
    <dsp:sp modelId="{EEF40B44-0738-4F6B-AE54-F1BF241B0A95}">
      <dsp:nvSpPr>
        <dsp:cNvPr id="0" name=""/>
        <dsp:cNvSpPr/>
      </dsp:nvSpPr>
      <dsp:spPr>
        <a:xfrm>
          <a:off x="5419720" y="1848105"/>
          <a:ext cx="1952380" cy="1151316"/>
        </a:xfrm>
        <a:prstGeom prst="rightArrow">
          <a:avLst>
            <a:gd name="adj1" fmla="val 50000"/>
            <a:gd name="adj2" fmla="val 50000"/>
          </a:avLst>
        </a:prstGeom>
        <a:solidFill>
          <a:srgbClr val="C7F6F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277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4 этап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19720" y="2135934"/>
        <a:ext cx="1664551" cy="575658"/>
      </dsp:txXfrm>
    </dsp:sp>
    <dsp:sp modelId="{CACCEF85-CD86-44EE-A375-CFDC4667A82B}">
      <dsp:nvSpPr>
        <dsp:cNvPr id="0" name=""/>
        <dsp:cNvSpPr/>
      </dsp:nvSpPr>
      <dsp:spPr>
        <a:xfrm>
          <a:off x="5419724" y="2664795"/>
          <a:ext cx="1839449" cy="623469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Предоставление отчетности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19724" y="2664795"/>
        <a:ext cx="1839449" cy="623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9B8E-7849-4711-BDFA-5EA7E44B252F}">
      <dsp:nvSpPr>
        <dsp:cNvPr id="0" name=""/>
        <dsp:cNvSpPr/>
      </dsp:nvSpPr>
      <dsp:spPr>
        <a:xfrm>
          <a:off x="1067198" y="638"/>
          <a:ext cx="8802469" cy="58774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Бюджетный кодекс Российской Федерации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638"/>
        <a:ext cx="8802469" cy="587747"/>
      </dsp:txXfrm>
    </dsp:sp>
    <dsp:sp modelId="{A3CEA0D3-62BA-4AF8-873A-17CEA974825B}">
      <dsp:nvSpPr>
        <dsp:cNvPr id="0" name=""/>
        <dsp:cNvSpPr/>
      </dsp:nvSpPr>
      <dsp:spPr>
        <a:xfrm>
          <a:off x="1067198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A8BF1-1091-4CD4-B11F-FB0FB6FCC8E0}">
      <dsp:nvSpPr>
        <dsp:cNvPr id="0" name=""/>
        <dsp:cNvSpPr/>
      </dsp:nvSpPr>
      <dsp:spPr>
        <a:xfrm>
          <a:off x="1979513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C296E-32EF-4E34-AC8E-53446DA95C66}">
      <dsp:nvSpPr>
        <dsp:cNvPr id="0" name=""/>
        <dsp:cNvSpPr/>
      </dsp:nvSpPr>
      <dsp:spPr>
        <a:xfrm>
          <a:off x="2891828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FF88FC-D4A6-4CB8-9206-097BDDA24038}">
      <dsp:nvSpPr>
        <dsp:cNvPr id="0" name=""/>
        <dsp:cNvSpPr/>
      </dsp:nvSpPr>
      <dsp:spPr>
        <a:xfrm>
          <a:off x="3804143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40913-D2CF-4601-A3F7-4CA5A36D7BCE}">
      <dsp:nvSpPr>
        <dsp:cNvPr id="0" name=""/>
        <dsp:cNvSpPr/>
      </dsp:nvSpPr>
      <dsp:spPr>
        <a:xfrm>
          <a:off x="4716459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4FCB9F-9B9F-4978-88D8-1FC163E88C60}">
      <dsp:nvSpPr>
        <dsp:cNvPr id="0" name=""/>
        <dsp:cNvSpPr/>
      </dsp:nvSpPr>
      <dsp:spPr>
        <a:xfrm>
          <a:off x="5628774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F5A41-73A0-461B-B382-D6CA1CDE81F1}">
      <dsp:nvSpPr>
        <dsp:cNvPr id="0" name=""/>
        <dsp:cNvSpPr/>
      </dsp:nvSpPr>
      <dsp:spPr>
        <a:xfrm>
          <a:off x="6541089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528BAD-3D61-4D9F-AC41-3E4D0B7B6262}">
      <dsp:nvSpPr>
        <dsp:cNvPr id="0" name=""/>
        <dsp:cNvSpPr/>
      </dsp:nvSpPr>
      <dsp:spPr>
        <a:xfrm>
          <a:off x="1067198" y="804902"/>
          <a:ext cx="8802469" cy="58774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Иркутской области от 22.10.2013 № 74-ОЗ О межбюджетных трансфертах и нормативах отчислений доходов в местные бюджеты»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804902"/>
        <a:ext cx="8802469" cy="587747"/>
      </dsp:txXfrm>
    </dsp:sp>
    <dsp:sp modelId="{1D7A3336-9042-4FDE-AB33-BDCC5DF1FDA8}">
      <dsp:nvSpPr>
        <dsp:cNvPr id="0" name=""/>
        <dsp:cNvSpPr/>
      </dsp:nvSpPr>
      <dsp:spPr>
        <a:xfrm>
          <a:off x="1067198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351DD-C43B-4C4A-A85F-BA9277DC7D73}">
      <dsp:nvSpPr>
        <dsp:cNvPr id="0" name=""/>
        <dsp:cNvSpPr/>
      </dsp:nvSpPr>
      <dsp:spPr>
        <a:xfrm>
          <a:off x="1979513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4320D-C947-4A97-9350-C6E924F09AC3}">
      <dsp:nvSpPr>
        <dsp:cNvPr id="0" name=""/>
        <dsp:cNvSpPr/>
      </dsp:nvSpPr>
      <dsp:spPr>
        <a:xfrm>
          <a:off x="2891828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34A6C1-AACD-4774-BE9E-0A4259BD693A}">
      <dsp:nvSpPr>
        <dsp:cNvPr id="0" name=""/>
        <dsp:cNvSpPr/>
      </dsp:nvSpPr>
      <dsp:spPr>
        <a:xfrm>
          <a:off x="3804143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73543A-92F9-486D-BB14-BF4BC66417B5}">
      <dsp:nvSpPr>
        <dsp:cNvPr id="0" name=""/>
        <dsp:cNvSpPr/>
      </dsp:nvSpPr>
      <dsp:spPr>
        <a:xfrm>
          <a:off x="4716459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EBB318-B0E2-40D2-810F-390FB4BF701D}">
      <dsp:nvSpPr>
        <dsp:cNvPr id="0" name=""/>
        <dsp:cNvSpPr/>
      </dsp:nvSpPr>
      <dsp:spPr>
        <a:xfrm>
          <a:off x="5628774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60A967-03AA-4C57-BB21-CFA35367C0A1}">
      <dsp:nvSpPr>
        <dsp:cNvPr id="0" name=""/>
        <dsp:cNvSpPr/>
      </dsp:nvSpPr>
      <dsp:spPr>
        <a:xfrm>
          <a:off x="6541089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07D1F8-5D4C-4E04-B49D-C5298B67E134}">
      <dsp:nvSpPr>
        <dsp:cNvPr id="0" name=""/>
        <dsp:cNvSpPr/>
      </dsp:nvSpPr>
      <dsp:spPr>
        <a:xfrm>
          <a:off x="1067198" y="1609165"/>
          <a:ext cx="8802469" cy="587747"/>
        </a:xfrm>
        <a:prstGeom prst="rect">
          <a:avLst/>
        </a:prstGeom>
        <a:solidFill>
          <a:srgbClr val="FFCCFF"/>
        </a:solidFill>
        <a:ln>
          <a:solidFill>
            <a:srgbClr val="C18DBF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Прогнозные данные главных администраторов доходов и главных распорядителей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1609165"/>
        <a:ext cx="8802469" cy="587747"/>
      </dsp:txXfrm>
    </dsp:sp>
    <dsp:sp modelId="{D4F25E53-BA9A-469E-974C-FEA6C70DD2DA}">
      <dsp:nvSpPr>
        <dsp:cNvPr id="0" name=""/>
        <dsp:cNvSpPr/>
      </dsp:nvSpPr>
      <dsp:spPr>
        <a:xfrm>
          <a:off x="1067198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418383-28AF-4123-97FE-525C6C34BB7D}">
      <dsp:nvSpPr>
        <dsp:cNvPr id="0" name=""/>
        <dsp:cNvSpPr/>
      </dsp:nvSpPr>
      <dsp:spPr>
        <a:xfrm>
          <a:off x="1979513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6E46C-5840-48DF-8CF9-6F04FDEE93D4}">
      <dsp:nvSpPr>
        <dsp:cNvPr id="0" name=""/>
        <dsp:cNvSpPr/>
      </dsp:nvSpPr>
      <dsp:spPr>
        <a:xfrm>
          <a:off x="2891828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F43BA-A54C-4A6E-A078-40C3D4E603DA}">
      <dsp:nvSpPr>
        <dsp:cNvPr id="0" name=""/>
        <dsp:cNvSpPr/>
      </dsp:nvSpPr>
      <dsp:spPr>
        <a:xfrm>
          <a:off x="3804143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FC27F-C2EC-4E2E-A202-913BF38CB347}">
      <dsp:nvSpPr>
        <dsp:cNvPr id="0" name=""/>
        <dsp:cNvSpPr/>
      </dsp:nvSpPr>
      <dsp:spPr>
        <a:xfrm>
          <a:off x="4716459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40E449-18A9-49BC-9DD0-E4E677E14A03}">
      <dsp:nvSpPr>
        <dsp:cNvPr id="0" name=""/>
        <dsp:cNvSpPr/>
      </dsp:nvSpPr>
      <dsp:spPr>
        <a:xfrm>
          <a:off x="5628774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EA5B9C-D971-4D97-BDE2-90D3AC73F201}">
      <dsp:nvSpPr>
        <dsp:cNvPr id="0" name=""/>
        <dsp:cNvSpPr/>
      </dsp:nvSpPr>
      <dsp:spPr>
        <a:xfrm>
          <a:off x="6541089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AAE53-9475-43DF-925D-40F54A8892C4}">
      <dsp:nvSpPr>
        <dsp:cNvPr id="0" name=""/>
        <dsp:cNvSpPr/>
      </dsp:nvSpPr>
      <dsp:spPr>
        <a:xfrm>
          <a:off x="1067198" y="2413428"/>
          <a:ext cx="8815399" cy="587747"/>
        </a:xfrm>
        <a:prstGeom prst="rect">
          <a:avLst/>
        </a:prstGeom>
        <a:solidFill>
          <a:srgbClr val="C7F6FB"/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о бюджетном процессе  Иркутского районного муниципального образования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2413428"/>
        <a:ext cx="8815399" cy="587747"/>
      </dsp:txXfrm>
    </dsp:sp>
    <dsp:sp modelId="{180A6B17-8E7B-45DA-A1AC-B6E72951F3A1}">
      <dsp:nvSpPr>
        <dsp:cNvPr id="0" name=""/>
        <dsp:cNvSpPr/>
      </dsp:nvSpPr>
      <dsp:spPr>
        <a:xfrm>
          <a:off x="1067198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F0632-D27B-4567-BD0F-57F589A8D054}">
      <dsp:nvSpPr>
        <dsp:cNvPr id="0" name=""/>
        <dsp:cNvSpPr/>
      </dsp:nvSpPr>
      <dsp:spPr>
        <a:xfrm>
          <a:off x="1979513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82743-6CB0-4D78-BCC1-EDB202BD1934}">
      <dsp:nvSpPr>
        <dsp:cNvPr id="0" name=""/>
        <dsp:cNvSpPr/>
      </dsp:nvSpPr>
      <dsp:spPr>
        <a:xfrm>
          <a:off x="2891828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BBFFAF-07E2-4E30-9CBE-156753741664}">
      <dsp:nvSpPr>
        <dsp:cNvPr id="0" name=""/>
        <dsp:cNvSpPr/>
      </dsp:nvSpPr>
      <dsp:spPr>
        <a:xfrm>
          <a:off x="3804143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BCC8B3-B423-4B0C-AFD7-1FFE7564147B}">
      <dsp:nvSpPr>
        <dsp:cNvPr id="0" name=""/>
        <dsp:cNvSpPr/>
      </dsp:nvSpPr>
      <dsp:spPr>
        <a:xfrm>
          <a:off x="4716459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F4995B-1B94-44F9-98B0-9FC6B469E720}">
      <dsp:nvSpPr>
        <dsp:cNvPr id="0" name=""/>
        <dsp:cNvSpPr/>
      </dsp:nvSpPr>
      <dsp:spPr>
        <a:xfrm>
          <a:off x="5628774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DEC9B4-0C35-40F3-9F63-2A7A9C7B6172}">
      <dsp:nvSpPr>
        <dsp:cNvPr id="0" name=""/>
        <dsp:cNvSpPr/>
      </dsp:nvSpPr>
      <dsp:spPr>
        <a:xfrm>
          <a:off x="6541089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3955CC-DA32-411F-806E-971328451D7A}">
      <dsp:nvSpPr>
        <dsp:cNvPr id="0" name=""/>
        <dsp:cNvSpPr/>
      </dsp:nvSpPr>
      <dsp:spPr>
        <a:xfrm>
          <a:off x="1067198" y="3217692"/>
          <a:ext cx="8802469" cy="587747"/>
        </a:xfrm>
        <a:prstGeom prst="rect">
          <a:avLst/>
        </a:prstGeom>
        <a:solidFill>
          <a:srgbClr val="FFCCFF"/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Иркутского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3217692"/>
        <a:ext cx="8802469" cy="587747"/>
      </dsp:txXfrm>
    </dsp:sp>
    <dsp:sp modelId="{157464E0-A7D8-477E-B0A7-FB11EDBEEC16}">
      <dsp:nvSpPr>
        <dsp:cNvPr id="0" name=""/>
        <dsp:cNvSpPr/>
      </dsp:nvSpPr>
      <dsp:spPr>
        <a:xfrm>
          <a:off x="1067198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71E0E-4C97-475A-92A1-4E92B8312D9E}">
      <dsp:nvSpPr>
        <dsp:cNvPr id="0" name=""/>
        <dsp:cNvSpPr/>
      </dsp:nvSpPr>
      <dsp:spPr>
        <a:xfrm>
          <a:off x="1979513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1A97F-0184-4B41-83FC-18CEAE631D38}">
      <dsp:nvSpPr>
        <dsp:cNvPr id="0" name=""/>
        <dsp:cNvSpPr/>
      </dsp:nvSpPr>
      <dsp:spPr>
        <a:xfrm>
          <a:off x="2891828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BE9F19-1D91-4257-882C-01C674F8C950}">
      <dsp:nvSpPr>
        <dsp:cNvPr id="0" name=""/>
        <dsp:cNvSpPr/>
      </dsp:nvSpPr>
      <dsp:spPr>
        <a:xfrm>
          <a:off x="3804143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605A5-8402-41F8-B49F-5E447463FD38}">
      <dsp:nvSpPr>
        <dsp:cNvPr id="0" name=""/>
        <dsp:cNvSpPr/>
      </dsp:nvSpPr>
      <dsp:spPr>
        <a:xfrm>
          <a:off x="4716459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A671B-8DC1-4E6F-ADEC-71836EFD3EC8}">
      <dsp:nvSpPr>
        <dsp:cNvPr id="0" name=""/>
        <dsp:cNvSpPr/>
      </dsp:nvSpPr>
      <dsp:spPr>
        <a:xfrm>
          <a:off x="5628774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142D1E-DA74-4359-8219-1A0B5AEDF53A}">
      <dsp:nvSpPr>
        <dsp:cNvPr id="0" name=""/>
        <dsp:cNvSpPr/>
      </dsp:nvSpPr>
      <dsp:spPr>
        <a:xfrm>
          <a:off x="6541089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768829-4BFA-48E7-B433-FAA5D7A4E1C8}">
      <dsp:nvSpPr>
        <dsp:cNvPr id="0" name=""/>
        <dsp:cNvSpPr/>
      </dsp:nvSpPr>
      <dsp:spPr>
        <a:xfrm>
          <a:off x="1067198" y="4021955"/>
          <a:ext cx="8828329" cy="58774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4021955"/>
        <a:ext cx="8828329" cy="587747"/>
      </dsp:txXfrm>
    </dsp:sp>
    <dsp:sp modelId="{E781409B-0149-46DD-BD64-1A0F0B74DB16}">
      <dsp:nvSpPr>
        <dsp:cNvPr id="0" name=""/>
        <dsp:cNvSpPr/>
      </dsp:nvSpPr>
      <dsp:spPr>
        <a:xfrm>
          <a:off x="1067198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6D5C1-F78A-4BB6-BC76-4B949AC0DAD7}">
      <dsp:nvSpPr>
        <dsp:cNvPr id="0" name=""/>
        <dsp:cNvSpPr/>
      </dsp:nvSpPr>
      <dsp:spPr>
        <a:xfrm>
          <a:off x="1979513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01490-59A3-41A9-82DF-C22CB3CB6C7D}">
      <dsp:nvSpPr>
        <dsp:cNvPr id="0" name=""/>
        <dsp:cNvSpPr/>
      </dsp:nvSpPr>
      <dsp:spPr>
        <a:xfrm>
          <a:off x="2891828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D3BC2-D459-4DA9-A015-44EECFF25515}">
      <dsp:nvSpPr>
        <dsp:cNvPr id="0" name=""/>
        <dsp:cNvSpPr/>
      </dsp:nvSpPr>
      <dsp:spPr>
        <a:xfrm>
          <a:off x="3804143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B14D52-2DD9-435A-852F-B5F1CB0E220B}">
      <dsp:nvSpPr>
        <dsp:cNvPr id="0" name=""/>
        <dsp:cNvSpPr/>
      </dsp:nvSpPr>
      <dsp:spPr>
        <a:xfrm>
          <a:off x="4716459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C24237-97B1-4399-B37B-DDB4EA00EB28}">
      <dsp:nvSpPr>
        <dsp:cNvPr id="0" name=""/>
        <dsp:cNvSpPr/>
      </dsp:nvSpPr>
      <dsp:spPr>
        <a:xfrm>
          <a:off x="5628774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445EA-69EF-415E-A094-BCACDD8292BB}">
      <dsp:nvSpPr>
        <dsp:cNvPr id="0" name=""/>
        <dsp:cNvSpPr/>
      </dsp:nvSpPr>
      <dsp:spPr>
        <a:xfrm>
          <a:off x="6541089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8A4EF-B1E1-4E5B-BBE1-B536C5B7B898}">
      <dsp:nvSpPr>
        <dsp:cNvPr id="0" name=""/>
        <dsp:cNvSpPr/>
      </dsp:nvSpPr>
      <dsp:spPr>
        <a:xfrm>
          <a:off x="1067198" y="4826218"/>
          <a:ext cx="8802469" cy="58774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4826218"/>
        <a:ext cx="8802469" cy="587747"/>
      </dsp:txXfrm>
    </dsp:sp>
    <dsp:sp modelId="{BD44EBBD-2282-4307-8D5D-E80EBAE8EDCF}">
      <dsp:nvSpPr>
        <dsp:cNvPr id="0" name=""/>
        <dsp:cNvSpPr/>
      </dsp:nvSpPr>
      <dsp:spPr>
        <a:xfrm>
          <a:off x="1067198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D8438F-39D1-47DC-A5B3-E61627DF056F}">
      <dsp:nvSpPr>
        <dsp:cNvPr id="0" name=""/>
        <dsp:cNvSpPr/>
      </dsp:nvSpPr>
      <dsp:spPr>
        <a:xfrm>
          <a:off x="1979513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32094F-F2DC-4446-8D0F-5C85C86539D0}">
      <dsp:nvSpPr>
        <dsp:cNvPr id="0" name=""/>
        <dsp:cNvSpPr/>
      </dsp:nvSpPr>
      <dsp:spPr>
        <a:xfrm>
          <a:off x="2891828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E79F7-371B-48E6-BC4B-9453998AFF82}">
      <dsp:nvSpPr>
        <dsp:cNvPr id="0" name=""/>
        <dsp:cNvSpPr/>
      </dsp:nvSpPr>
      <dsp:spPr>
        <a:xfrm>
          <a:off x="3804143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F973C0-692B-46E0-BC7E-F46F9A1BA1EB}">
      <dsp:nvSpPr>
        <dsp:cNvPr id="0" name=""/>
        <dsp:cNvSpPr/>
      </dsp:nvSpPr>
      <dsp:spPr>
        <a:xfrm>
          <a:off x="4716459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2A925-3224-42CC-879E-4E6135CDCC00}">
      <dsp:nvSpPr>
        <dsp:cNvPr id="0" name=""/>
        <dsp:cNvSpPr/>
      </dsp:nvSpPr>
      <dsp:spPr>
        <a:xfrm>
          <a:off x="5628774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9ED84-4BD9-4682-807D-EB794FCCACCA}">
      <dsp:nvSpPr>
        <dsp:cNvPr id="0" name=""/>
        <dsp:cNvSpPr/>
      </dsp:nvSpPr>
      <dsp:spPr>
        <a:xfrm>
          <a:off x="6541089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E2BBB-792A-40A1-ADF5-178D67247C1C}">
      <dsp:nvSpPr>
        <dsp:cNvPr id="0" name=""/>
        <dsp:cNvSpPr/>
      </dsp:nvSpPr>
      <dsp:spPr>
        <a:xfrm>
          <a:off x="2814" y="279280"/>
          <a:ext cx="2743878" cy="838871"/>
        </a:xfrm>
        <a:prstGeom prst="rect">
          <a:avLst/>
        </a:prstGeom>
        <a:solidFill>
          <a:srgbClr val="C18D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4" y="279280"/>
        <a:ext cx="2743878" cy="838871"/>
      </dsp:txXfrm>
    </dsp:sp>
    <dsp:sp modelId="{D0005C6C-D93F-4936-922F-758F86FABC00}">
      <dsp:nvSpPr>
        <dsp:cNvPr id="0" name=""/>
        <dsp:cNvSpPr/>
      </dsp:nvSpPr>
      <dsp:spPr>
        <a:xfrm>
          <a:off x="2814" y="1118151"/>
          <a:ext cx="2743878" cy="4479840"/>
        </a:xfrm>
        <a:prstGeom prst="rect">
          <a:avLst/>
        </a:prstGeom>
        <a:solidFill>
          <a:srgbClr val="FFCCFF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Государственная пошлина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4" y="1118151"/>
        <a:ext cx="2743878" cy="4479840"/>
      </dsp:txXfrm>
    </dsp:sp>
    <dsp:sp modelId="{8169D7A6-5B30-48FC-81E4-B7DFE2EC689B}">
      <dsp:nvSpPr>
        <dsp:cNvPr id="0" name=""/>
        <dsp:cNvSpPr/>
      </dsp:nvSpPr>
      <dsp:spPr>
        <a:xfrm>
          <a:off x="3130836" y="279280"/>
          <a:ext cx="2743878" cy="83887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400" b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0836" y="279280"/>
        <a:ext cx="2743878" cy="838871"/>
      </dsp:txXfrm>
    </dsp:sp>
    <dsp:sp modelId="{A1006224-8421-444F-8089-0EF41F34F397}">
      <dsp:nvSpPr>
        <dsp:cNvPr id="0" name=""/>
        <dsp:cNvSpPr/>
      </dsp:nvSpPr>
      <dsp:spPr>
        <a:xfrm>
          <a:off x="3130836" y="1118151"/>
          <a:ext cx="2743878" cy="4479840"/>
        </a:xfrm>
        <a:prstGeom prst="rect">
          <a:avLst/>
        </a:prstGeom>
        <a:solidFill>
          <a:srgbClr val="C7F6FB">
            <a:alpha val="89804"/>
          </a:srgb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0836" y="1118151"/>
        <a:ext cx="2743878" cy="4479840"/>
      </dsp:txXfrm>
    </dsp:sp>
    <dsp:sp modelId="{AA631CBA-B2B5-4E80-AE5A-630C9345642A}">
      <dsp:nvSpPr>
        <dsp:cNvPr id="0" name=""/>
        <dsp:cNvSpPr/>
      </dsp:nvSpPr>
      <dsp:spPr>
        <a:xfrm>
          <a:off x="6258857" y="279280"/>
          <a:ext cx="2743878" cy="83887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58857" y="279280"/>
        <a:ext cx="2743878" cy="838871"/>
      </dsp:txXfrm>
    </dsp:sp>
    <dsp:sp modelId="{A10ADD9B-FE7E-4921-927C-FC3FB5A1BC5B}">
      <dsp:nvSpPr>
        <dsp:cNvPr id="0" name=""/>
        <dsp:cNvSpPr/>
      </dsp:nvSpPr>
      <dsp:spPr>
        <a:xfrm>
          <a:off x="6258857" y="1118151"/>
          <a:ext cx="2743878" cy="447984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Дотации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Субсидии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Прочие безвозмездные поступления от других бюджетов бюджетной системы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58857" y="1118151"/>
        <a:ext cx="2743878" cy="4479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CFC7-CE8D-44A3-8995-187F8732CA58}">
      <dsp:nvSpPr>
        <dsp:cNvPr id="0" name=""/>
        <dsp:cNvSpPr/>
      </dsp:nvSpPr>
      <dsp:spPr>
        <a:xfrm>
          <a:off x="3482837" y="2266589"/>
          <a:ext cx="1680100" cy="1680100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1"/>
              </a:solidFill>
            </a:rPr>
            <a:t>НЕНАЛОГОВЫЕ ДОХОДЫ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3728882" y="2512634"/>
        <a:ext cx="1188010" cy="1188010"/>
      </dsp:txXfrm>
    </dsp:sp>
    <dsp:sp modelId="{F222F059-A9F8-4DBC-A374-765ED8900C3C}">
      <dsp:nvSpPr>
        <dsp:cNvPr id="0" name=""/>
        <dsp:cNvSpPr/>
      </dsp:nvSpPr>
      <dsp:spPr>
        <a:xfrm rot="10800000">
          <a:off x="1855364" y="2867225"/>
          <a:ext cx="1537962" cy="478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8E92B-2FCC-41EF-9831-49D6F754640A}">
      <dsp:nvSpPr>
        <dsp:cNvPr id="0" name=""/>
        <dsp:cNvSpPr/>
      </dsp:nvSpPr>
      <dsp:spPr>
        <a:xfrm>
          <a:off x="1057316" y="2468201"/>
          <a:ext cx="1596095" cy="1276876"/>
        </a:xfrm>
        <a:prstGeom prst="roundRect">
          <a:avLst>
            <a:gd name="adj" fmla="val 10000"/>
          </a:avLst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094714" y="2505599"/>
        <a:ext cx="1521299" cy="1202080"/>
      </dsp:txXfrm>
    </dsp:sp>
    <dsp:sp modelId="{E7D752B2-B11C-4BC9-85D0-425A49B79FE2}">
      <dsp:nvSpPr>
        <dsp:cNvPr id="0" name=""/>
        <dsp:cNvSpPr/>
      </dsp:nvSpPr>
      <dsp:spPr>
        <a:xfrm rot="13054824">
          <a:off x="2148989" y="1810077"/>
          <a:ext cx="1600385" cy="478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62D4-32A0-4107-B8F4-8E0232C57471}">
      <dsp:nvSpPr>
        <dsp:cNvPr id="0" name=""/>
        <dsp:cNvSpPr/>
      </dsp:nvSpPr>
      <dsp:spPr>
        <a:xfrm>
          <a:off x="1516982" y="923037"/>
          <a:ext cx="1596095" cy="1276876"/>
        </a:xfrm>
        <a:prstGeom prst="roundRect">
          <a:avLst>
            <a:gd name="adj" fmla="val 10000"/>
          </a:avLst>
        </a:prstGeom>
        <a:solidFill>
          <a:srgbClr val="33CCFF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strike="noStrike" kern="12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sz="1200" b="1" i="0" u="none" strike="noStrike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54380" y="960435"/>
        <a:ext cx="1521299" cy="1202080"/>
      </dsp:txXfrm>
    </dsp:sp>
    <dsp:sp modelId="{D608F07A-29A2-4C1E-8812-E2D7D7D78352}">
      <dsp:nvSpPr>
        <dsp:cNvPr id="0" name=""/>
        <dsp:cNvSpPr/>
      </dsp:nvSpPr>
      <dsp:spPr>
        <a:xfrm rot="16214040">
          <a:off x="3757575" y="1389332"/>
          <a:ext cx="1142697" cy="478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ECEB-26CD-41EC-97FB-6984BF6923C3}">
      <dsp:nvSpPr>
        <dsp:cNvPr id="0" name=""/>
        <dsp:cNvSpPr/>
      </dsp:nvSpPr>
      <dsp:spPr>
        <a:xfrm>
          <a:off x="3533209" y="418964"/>
          <a:ext cx="1596095" cy="1276876"/>
        </a:xfrm>
        <a:prstGeom prst="roundRect">
          <a:avLst>
            <a:gd name="adj" fmla="val 10000"/>
          </a:avLst>
        </a:prstGeom>
        <a:solidFill>
          <a:srgbClr val="9900FF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компенсации </a:t>
          </a:r>
          <a:r>
            <a:rPr lang="ru-RU" sz="1200" b="1" u="none" strike="noStrike" kern="12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затрат государства</a:t>
          </a:r>
          <a:endParaRPr lang="ru-RU" sz="1200" b="1" i="0" u="none" strike="noStrike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570607" y="456362"/>
        <a:ext cx="1521299" cy="1202080"/>
      </dsp:txXfrm>
    </dsp:sp>
    <dsp:sp modelId="{AD749EC2-5BA7-4EC5-8CF3-9E96961930FC}">
      <dsp:nvSpPr>
        <dsp:cNvPr id="0" name=""/>
        <dsp:cNvSpPr/>
      </dsp:nvSpPr>
      <dsp:spPr>
        <a:xfrm rot="19416607">
          <a:off x="4914676" y="1816661"/>
          <a:ext cx="1667378" cy="478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AAA9B-B58A-4493-9045-D13A72B5420B}">
      <dsp:nvSpPr>
        <dsp:cNvPr id="0" name=""/>
        <dsp:cNvSpPr/>
      </dsp:nvSpPr>
      <dsp:spPr>
        <a:xfrm>
          <a:off x="5621436" y="923029"/>
          <a:ext cx="1596095" cy="1276876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strike="noStrike" kern="12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sz="1200" b="1" i="0" u="none" strike="noStrike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658834" y="960427"/>
        <a:ext cx="1521299" cy="1202080"/>
      </dsp:txXfrm>
    </dsp:sp>
    <dsp:sp modelId="{71CBBF97-C27E-4950-89F8-5306ED264586}">
      <dsp:nvSpPr>
        <dsp:cNvPr id="0" name=""/>
        <dsp:cNvSpPr/>
      </dsp:nvSpPr>
      <dsp:spPr>
        <a:xfrm>
          <a:off x="5252449" y="2867225"/>
          <a:ext cx="1537962" cy="478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8B6E4-F0F3-4FCC-B213-A2EF01080A76}">
      <dsp:nvSpPr>
        <dsp:cNvPr id="0" name=""/>
        <dsp:cNvSpPr/>
      </dsp:nvSpPr>
      <dsp:spPr>
        <a:xfrm>
          <a:off x="5992364" y="2468201"/>
          <a:ext cx="1596095" cy="1276876"/>
        </a:xfrm>
        <a:prstGeom prst="roundRect">
          <a:avLst>
            <a:gd name="adj" fmla="val 10000"/>
          </a:avLst>
        </a:prstGeom>
        <a:solidFill>
          <a:srgbClr val="FF66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strike="noStrike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200" b="1" i="0" u="none" strike="noStrike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29762" y="2505599"/>
        <a:ext cx="1521299" cy="1202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CE635-2497-4AF9-BB8A-D0D2E260F55E}">
      <dsp:nvSpPr>
        <dsp:cNvPr id="0" name=""/>
        <dsp:cNvSpPr/>
      </dsp:nvSpPr>
      <dsp:spPr>
        <a:xfrm>
          <a:off x="0" y="414217"/>
          <a:ext cx="8928992" cy="0"/>
        </a:xfrm>
        <a:prstGeom prst="lin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BB894-A7EA-4D3B-BA12-499CEE18315F}">
      <dsp:nvSpPr>
        <dsp:cNvPr id="0" name=""/>
        <dsp:cNvSpPr/>
      </dsp:nvSpPr>
      <dsp:spPr>
        <a:xfrm>
          <a:off x="0" y="682242"/>
          <a:ext cx="3629844" cy="414055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Бюджетная политика будет сохранять преемственность курса текущего финансового года, сохранять социальную направленность бюджета ИРМО, безусловное исполнение социальных обязательств, в том числе необходимости выполнения обязательств по повышению заработной платы «указным» категориям работников, в связи с повышением минимального размера оплаты труда.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82242"/>
        <a:ext cx="3629844" cy="4140552"/>
      </dsp:txXfrm>
    </dsp:sp>
    <dsp:sp modelId="{3EFE5A75-351B-43AD-A2A9-1F73B8EAAF42}">
      <dsp:nvSpPr>
        <dsp:cNvPr id="0" name=""/>
        <dsp:cNvSpPr/>
      </dsp:nvSpPr>
      <dsp:spPr>
        <a:xfrm>
          <a:off x="3734539" y="574896"/>
          <a:ext cx="5107190" cy="2377438"/>
        </a:xfrm>
        <a:prstGeom prst="rect">
          <a:avLst/>
        </a:prstGeom>
        <a:solidFill>
          <a:srgbClr val="FBCD8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планировании расходов учтены положения: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Федерального закона от 26.03.2022 № 71-ФЗ «О внесении изменений в отдельные законодательные акты Российской Федерации»;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Федеральный закон от 10.01.2002 № 7-ФЗ «Об охране окружающей среды».</a:t>
          </a:r>
          <a:endParaRPr lang="ru-RU" sz="1800" kern="1200" dirty="0"/>
        </a:p>
      </dsp:txBody>
      <dsp:txXfrm>
        <a:off x="3734539" y="574896"/>
        <a:ext cx="5107190" cy="2377438"/>
      </dsp:txXfrm>
    </dsp:sp>
    <dsp:sp modelId="{F64ABABB-807A-45EA-A355-562F518423E3}">
      <dsp:nvSpPr>
        <dsp:cNvPr id="0" name=""/>
        <dsp:cNvSpPr/>
      </dsp:nvSpPr>
      <dsp:spPr>
        <a:xfrm>
          <a:off x="3629844" y="3074442"/>
          <a:ext cx="52876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C4F70-9171-4B47-A278-A928C8981E33}">
      <dsp:nvSpPr>
        <dsp:cNvPr id="0" name=""/>
        <dsp:cNvSpPr/>
      </dsp:nvSpPr>
      <dsp:spPr>
        <a:xfrm>
          <a:off x="3734539" y="3116068"/>
          <a:ext cx="5059767" cy="160701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Проект </a:t>
          </a:r>
          <a:r>
            <a:rPr lang="ru-RU" sz="1800" kern="1200" dirty="0" smtClean="0"/>
            <a:t>закона Иркутской области «О внесении изменений в Закон Иркутской области «О межбюджетных трансфертах и нормативах отчислений доходов в местные бюджеты» - в части продления льготы по уплате налога на имущество.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4539" y="3116068"/>
        <a:ext cx="5059767" cy="1607016"/>
      </dsp:txXfrm>
    </dsp:sp>
    <dsp:sp modelId="{E927E879-09CC-40FC-98AF-DD08143E05E9}">
      <dsp:nvSpPr>
        <dsp:cNvPr id="0" name=""/>
        <dsp:cNvSpPr/>
      </dsp:nvSpPr>
      <dsp:spPr>
        <a:xfrm>
          <a:off x="3629844" y="4964244"/>
          <a:ext cx="52876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0.09671</cdr:x>
      <cdr:y>0.41622</cdr:y>
    </cdr:from>
    <cdr:to>
      <cdr:x>0.16758</cdr:x>
      <cdr:y>0.48224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4285" y="1815684"/>
          <a:ext cx="648036" cy="288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96,9%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59948-1C27-44CD-8038-72EC7E794925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81357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D0743-11B0-465C-A6CA-201F677D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3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77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63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9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6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6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6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1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5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7F6FB"/>
            </a:gs>
            <a:gs pos="100000">
              <a:schemeClr val="accent5">
                <a:lumMod val="40000"/>
                <a:lumOff val="60000"/>
              </a:schemeClr>
            </a:gs>
            <a:gs pos="100000">
              <a:srgbClr val="92D050"/>
            </a:gs>
            <a:gs pos="100000">
              <a:schemeClr val="bg2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E73D4AC-4111-47AC-90A0-07E43C5BD07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5.xml"/><Relationship Id="rId10" Type="http://schemas.microsoft.com/office/2007/relationships/hdphoto" Target="../media/hdphoto5.wdp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0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65" y="3501008"/>
            <a:ext cx="9036496" cy="309634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бюджета Иркутского районного муниципального образования </a:t>
            </a:r>
            <a:b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1099" r="34627" b="313"/>
          <a:stretch>
            <a:fillRect/>
          </a:stretch>
        </p:blipFill>
        <p:spPr bwMode="auto">
          <a:xfrm>
            <a:off x="3707904" y="692696"/>
            <a:ext cx="1949619" cy="2427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34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3150" y="-13997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659839" y="409292"/>
            <a:ext cx="8229600" cy="559056"/>
          </a:xfrm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Зачисление НДФЛ в бюджет Иркутского района</a:t>
            </a:r>
          </a:p>
        </p:txBody>
      </p:sp>
      <p:sp>
        <p:nvSpPr>
          <p:cNvPr id="2" name="Шестиугольник 1"/>
          <p:cNvSpPr/>
          <p:nvPr/>
        </p:nvSpPr>
        <p:spPr>
          <a:xfrm>
            <a:off x="6039298" y="4509120"/>
            <a:ext cx="2376488" cy="1943100"/>
          </a:xfrm>
          <a:prstGeom prst="hexagon">
            <a:avLst/>
          </a:prstGeom>
          <a:solidFill>
            <a:srgbClr val="FBCD8F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Район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995936" y="3645024"/>
            <a:ext cx="1720974" cy="1368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2267744" y="4413412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 dirty="0"/>
              <a:t>В соответствии с бюджетным законодательством РФ</a:t>
            </a:r>
          </a:p>
        </p:txBody>
      </p:sp>
      <p:sp>
        <p:nvSpPr>
          <p:cNvPr id="6152" name="TextBox 13"/>
          <p:cNvSpPr txBox="1">
            <a:spLocks noChangeArrowheads="1"/>
          </p:cNvSpPr>
          <p:nvPr/>
        </p:nvSpPr>
        <p:spPr bwMode="auto">
          <a:xfrm>
            <a:off x="32336" y="6207309"/>
            <a:ext cx="5027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С сельских поселений: 34,25%</a:t>
            </a:r>
          </a:p>
          <a:p>
            <a:pPr eaLnBrk="1" hangingPunct="1"/>
            <a:r>
              <a:rPr lang="ru-RU" dirty="0"/>
              <a:t>С городских поселений: 31,25%</a:t>
            </a:r>
          </a:p>
        </p:txBody>
      </p:sp>
      <p:sp>
        <p:nvSpPr>
          <p:cNvPr id="6153" name="TextBox 23"/>
          <p:cNvSpPr txBox="1">
            <a:spLocks noChangeArrowheads="1"/>
          </p:cNvSpPr>
          <p:nvPr/>
        </p:nvSpPr>
        <p:spPr bwMode="auto">
          <a:xfrm>
            <a:off x="5423695" y="1496324"/>
            <a:ext cx="3132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 dirty="0"/>
              <a:t>дополнительный норматив отчислений  по НДФЛ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499992" y="2419654"/>
            <a:ext cx="2088232" cy="1801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1" y="1290835"/>
            <a:ext cx="39909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5" t="5806" r="26351" b="74767"/>
          <a:stretch/>
        </p:blipFill>
        <p:spPr bwMode="auto">
          <a:xfrm>
            <a:off x="6609977" y="2186767"/>
            <a:ext cx="1235129" cy="1332335"/>
          </a:xfrm>
          <a:prstGeom prst="rect">
            <a:avLst/>
          </a:prstGeom>
          <a:noFill/>
        </p:spPr>
      </p:pic>
      <p:pic>
        <p:nvPicPr>
          <p:cNvPr id="18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32" t="4344" r="11929" b="74767"/>
          <a:stretch/>
        </p:blipFill>
        <p:spPr bwMode="auto">
          <a:xfrm>
            <a:off x="818707" y="4413412"/>
            <a:ext cx="1449037" cy="1432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9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 flipV="1">
            <a:off x="5015887" y="2566216"/>
            <a:ext cx="1692274" cy="1650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53757" y="2566216"/>
            <a:ext cx="1844674" cy="1650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pic>
        <p:nvPicPr>
          <p:cNvPr id="4098" name="Picture 2" descr="C:\Users\kuharenkoaa\Desktop\Для Зайковой А.В\2018\Бюджет для граждан 2019-2021\рабочий материал\картинки\kisspng-drawing-coloring-book-money-biopharmaceutical-color-pages-5b0da415de5f04.101466551527620629910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16865" r="13095" b="15279"/>
          <a:stretch/>
        </p:blipFill>
        <p:spPr bwMode="auto">
          <a:xfrm>
            <a:off x="3491880" y="4221088"/>
            <a:ext cx="2020186" cy="181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3314" y="514608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Бюджет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2" y="2639627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4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9392" y="2530341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4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kuharenkoaa\Desktop\Для Зайковой А.В\2018\Бюджет для граждан 2019-2021\рабочий материал\картинки\coin-clipart-falling-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1689">
            <a:off x="4917794" y="3055901"/>
            <a:ext cx="2135256" cy="21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uharenkoaa\Desktop\Для Зайковой А.В\2018\Бюджет для граждан 2019-2021\рабочий материал\картинки\铸造下来丢弃金黄装箱堆的美元-1302877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5"/>
          <a:stretch/>
        </p:blipFill>
        <p:spPr bwMode="auto">
          <a:xfrm>
            <a:off x="3108191" y="4725144"/>
            <a:ext cx="2753833" cy="22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uharenkoaa\Desktop\Для Зайковой А.В\2018\Бюджет для граждан 2019-2021\рабочий материал\картинки\92254189-falling-coins-money-vector-illustration-flying-gol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0221">
            <a:off x="2367285" y="2901324"/>
            <a:ext cx="2033163" cy="20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5583" y="3906497"/>
            <a:ext cx="2116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поступление денежных средств в бюджет в соответствии с законодательством Российской Федерации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72" y="4260439"/>
            <a:ext cx="202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выбытие денежных средств из бюджета</a:t>
            </a:r>
          </a:p>
        </p:txBody>
      </p:sp>
      <p:pic>
        <p:nvPicPr>
          <p:cNvPr id="25" name="Picture 3" descr="C:\Documents and Settings\Kuharenkoaa\Рабочий стол\Для Зайковой А.В\2017\Бюджет для граждан 2018-2020\примеры\картинки\Bankovskie_operacii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7F9"/>
              </a:clrFrom>
              <a:clrTo>
                <a:srgbClr val="F6F7F9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85" y="1126414"/>
            <a:ext cx="2376069" cy="205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8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07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kuharenkoaa\Desktop\Для Зайковой А.В\2018\Бюджет для граждан 2019-2021\рабочий материал\картинки\kisspng-measuring-scales-balans-clip-art-weight-loss-vector-5b0cb2ff69d570.40959767152755891143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3820" y="1900007"/>
            <a:ext cx="2496732" cy="213143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951" y="332656"/>
            <a:ext cx="8229600" cy="7014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kuharenkoaa\Desktop\Для Зайковой А.В\2018\Бюджет для граждан 2019-2021\рабочий материал\картинки\kisspng-measuring-scales-balans-clip-art-weight-loss-vector-5b0cb2ff69d570.40959767152755891143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6" y="1900007"/>
            <a:ext cx="2664298" cy="213143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796449"/>
            <a:ext cx="1403563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5415" y="3338085"/>
            <a:ext cx="1266149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ДОХОДЫ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7393" y="3338113"/>
            <a:ext cx="1377271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5501" y="2796448"/>
            <a:ext cx="1377271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РАСХОДЫ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5415" y="112562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i="1" u="sng" dirty="0" smtClean="0"/>
              <a:t>Доходы превышают расходы</a:t>
            </a:r>
            <a:endParaRPr lang="ru-RU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i="1" u="sng" dirty="0" smtClean="0"/>
              <a:t>Расходы превышают доходы</a:t>
            </a:r>
            <a:endParaRPr lang="ru-RU" i="1" u="sng" dirty="0"/>
          </a:p>
        </p:txBody>
      </p:sp>
      <p:sp>
        <p:nvSpPr>
          <p:cNvPr id="16" name="Прямоугольник с двумя вырезанными соседними углами 15"/>
          <p:cNvSpPr/>
          <p:nvPr/>
        </p:nvSpPr>
        <p:spPr>
          <a:xfrm rot="10800000">
            <a:off x="1075842" y="4232979"/>
            <a:ext cx="2664296" cy="288032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вырезанными соседними углами 17"/>
          <p:cNvSpPr/>
          <p:nvPr/>
        </p:nvSpPr>
        <p:spPr>
          <a:xfrm rot="10800000">
            <a:off x="5583821" y="4232979"/>
            <a:ext cx="2664296" cy="288032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43406" y="4197462"/>
            <a:ext cx="232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Palatino Linotype"/>
              </a:rPr>
              <a:t>Дефицит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51384" y="4192329"/>
            <a:ext cx="232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Palatino Linotype"/>
              </a:rPr>
              <a:t>Профицит</a:t>
            </a:r>
          </a:p>
        </p:txBody>
      </p:sp>
      <p:sp>
        <p:nvSpPr>
          <p:cNvPr id="22" name="Прямоугольник с двумя вырезанными соседними углами 21"/>
          <p:cNvSpPr/>
          <p:nvPr/>
        </p:nvSpPr>
        <p:spPr>
          <a:xfrm rot="10800000">
            <a:off x="491092" y="4656224"/>
            <a:ext cx="2664296" cy="1169551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14641" y="4656223"/>
            <a:ext cx="2640748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принимается </a:t>
            </a:r>
            <a:r>
              <a:rPr lang="ru-RU" sz="1400" dirty="0">
                <a:solidFill>
                  <a:prstClr val="black"/>
                </a:solidFill>
                <a:latin typeface="Palatino Linotype"/>
              </a:rPr>
              <a:t>решение об источниках покрытия дефицита (использование накоплений, остатков, привлечение кредитов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)</a:t>
            </a:r>
            <a:endParaRPr lang="ru-RU" sz="14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4" name="Прямоугольник с двумя вырезанными соседними углами 23"/>
          <p:cNvSpPr/>
          <p:nvPr/>
        </p:nvSpPr>
        <p:spPr>
          <a:xfrm rot="10800000">
            <a:off x="471733" y="5926949"/>
            <a:ext cx="2664296" cy="864096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9318" y="5989665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Palatino Linotype"/>
              </a:rPr>
              <a:t>Рост долга и (или) снижение остатков (накоплений) средств бюджета </a:t>
            </a:r>
            <a:endParaRPr lang="ru-RU" sz="1400" i="1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6" name="Прямоугольник с двумя вырезанными соседними углами 25"/>
          <p:cNvSpPr/>
          <p:nvPr/>
        </p:nvSpPr>
        <p:spPr>
          <a:xfrm rot="10800000">
            <a:off x="6073721" y="4656224"/>
            <a:ext cx="2664296" cy="1169551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вырезанными соседними углами 26"/>
          <p:cNvSpPr/>
          <p:nvPr/>
        </p:nvSpPr>
        <p:spPr>
          <a:xfrm rot="10800000">
            <a:off x="6084168" y="5926950"/>
            <a:ext cx="2664296" cy="864096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085495" y="4656225"/>
            <a:ext cx="2640748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принимается </a:t>
            </a:r>
            <a:r>
              <a:rPr lang="ru-RU" sz="1400" dirty="0">
                <a:solidFill>
                  <a:prstClr val="black"/>
                </a:solidFill>
                <a:latin typeface="Palatino Linotype"/>
              </a:rPr>
              <a:t>решение об использовании профицита (накопление резервов, остатков, 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погашение </a:t>
            </a:r>
            <a:r>
              <a:rPr lang="ru-RU" sz="1400" dirty="0">
                <a:solidFill>
                  <a:prstClr val="black"/>
                </a:solidFill>
                <a:latin typeface="Palatino Linotype"/>
              </a:rPr>
              <a:t>кредитов)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5495" y="5986111"/>
            <a:ext cx="2664296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Palatino Linotype"/>
              </a:rPr>
              <a:t>Снижение </a:t>
            </a:r>
            <a:r>
              <a:rPr lang="ru-RU" sz="1400" i="1" dirty="0">
                <a:solidFill>
                  <a:prstClr val="black"/>
                </a:solidFill>
                <a:latin typeface="Palatino Linotype"/>
              </a:rPr>
              <a:t>долга и (или) рост остатков (накоплений) средств бюджета </a:t>
            </a:r>
          </a:p>
        </p:txBody>
      </p:sp>
      <p:pic>
        <p:nvPicPr>
          <p:cNvPr id="1026" name="Picture 2" descr="C:\Users\kuharenkoaa\Desktop\Для Зайковой А.В\2017\Бюджет для граждан 2018-2020\примеры\картинки\about_budg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33" y="1494955"/>
            <a:ext cx="3627616" cy="184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7554" y="4610398"/>
            <a:ext cx="26232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доходам и расходам – основополагающее требование при составлении и утверждении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9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374" y="255235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05273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ежегодное составление и рассмотрение проекта бюджета,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утверждение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исполнение бюджета, контроль за его исполнением,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осуществление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бюджетного учета, рассмотрение и утверждение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891271"/>
              </p:ext>
            </p:extLst>
          </p:nvPr>
        </p:nvGraphicFramePr>
        <p:xfrm>
          <a:off x="16381" y="1652900"/>
          <a:ext cx="7908209" cy="460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7499622" y="3356992"/>
            <a:ext cx="1619672" cy="1440160"/>
          </a:xfrm>
          <a:prstGeom prst="roundRect">
            <a:avLst/>
          </a:prstGeom>
          <a:solidFill>
            <a:srgbClr val="FBCD8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онтроль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712" y="5880606"/>
            <a:ext cx="661160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проекту бюджета и отчету об исполнении 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475656" y="3943370"/>
            <a:ext cx="0" cy="188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05657" y="5070274"/>
            <a:ext cx="0" cy="784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2" name="Picture 2" descr="C:\Users\piskunova\Desktop\Новая папка\2 раздел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86" t="18382" r="6252" b="58572"/>
          <a:stretch/>
        </p:blipFill>
        <p:spPr bwMode="auto">
          <a:xfrm>
            <a:off x="9684568" y="4385361"/>
            <a:ext cx="1774209" cy="1583140"/>
          </a:xfrm>
          <a:prstGeom prst="rect">
            <a:avLst/>
          </a:prstGeom>
          <a:noFill/>
        </p:spPr>
      </p:pic>
      <p:pic>
        <p:nvPicPr>
          <p:cNvPr id="1026" name="Picture 2" descr="C:\Users\kuharenkoaa\Desktop\Для Зайковой А.В\2018\Бюджет для граждан 2019-2021\рабочий материал\картинки\kisspng-wedding-coloring-book-coloring-books-for-kids-boo-tube-livre-png-5b8c81ddb2f988.5396861515359349417331.jp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9" t="5559" r="26242" b="14517"/>
          <a:stretch/>
        </p:blipFill>
        <p:spPr bwMode="auto">
          <a:xfrm>
            <a:off x="7350925" y="5070274"/>
            <a:ext cx="1733266" cy="16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85361"/>
            <a:ext cx="936104" cy="89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1" y="4001202"/>
            <a:ext cx="921768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47652"/>
            <a:ext cx="900428" cy="8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26" y="3356992"/>
            <a:ext cx="72866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729" y="550907"/>
            <a:ext cx="8352928" cy="5913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Материалы, используемые  для формирования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51859192"/>
              </p:ext>
            </p:extLst>
          </p:nvPr>
        </p:nvGraphicFramePr>
        <p:xfrm>
          <a:off x="-990128" y="1299723"/>
          <a:ext cx="10962727" cy="555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16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05" y="281967"/>
            <a:ext cx="8229600" cy="5913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021452"/>
              </p:ext>
            </p:extLst>
          </p:nvPr>
        </p:nvGraphicFramePr>
        <p:xfrm>
          <a:off x="193902" y="2504042"/>
          <a:ext cx="2851541" cy="152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318417"/>
              </p:ext>
            </p:extLst>
          </p:nvPr>
        </p:nvGraphicFramePr>
        <p:xfrm>
          <a:off x="3383868" y="2492896"/>
          <a:ext cx="2808312" cy="149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110283"/>
              </p:ext>
            </p:extLst>
          </p:nvPr>
        </p:nvGraphicFramePr>
        <p:xfrm>
          <a:off x="6262535" y="2492896"/>
          <a:ext cx="2681343" cy="149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5" y="3990014"/>
            <a:ext cx="2304256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налогов и сборов, предусмотренных законодательством Российской Федерации, в том числе от налогов, предусмотренных специальными налоговыми  режимами и законодательством Иркутской области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990014"/>
            <a:ext cx="2448272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от использования имущества, находящегося в государственной или муниципальной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собственности, природных ресурсов, от различного вида услуг, а также платежи в виде штрафов или иных санкций за нарушение законодательства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53518" y="4174680"/>
            <a:ext cx="249036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поступившие в бюджет денежные средства на безвозмездной и безвозвратной основе из других бюджетов бюджетной системы (межбюджетные трансферты) 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8685" y="889333"/>
            <a:ext cx="3596877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400" b="1" u="sng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денежные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средства, поступающие в бюджет в соответствии с законодательством Российской Федерации.</a:t>
            </a:r>
          </a:p>
          <a:p>
            <a:pPr algn="ctr"/>
            <a:r>
              <a:rPr lang="ru-RU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75263"/>
              </p:ext>
            </p:extLst>
          </p:nvPr>
        </p:nvGraphicFramePr>
        <p:xfrm>
          <a:off x="1619673" y="846579"/>
          <a:ext cx="3240359" cy="160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467545" y="2564904"/>
            <a:ext cx="8208911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54" y="274510"/>
            <a:ext cx="8229600" cy="5913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30401472"/>
              </p:ext>
            </p:extLst>
          </p:nvPr>
        </p:nvGraphicFramePr>
        <p:xfrm>
          <a:off x="110760" y="980728"/>
          <a:ext cx="9005551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36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494325"/>
              </p:ext>
            </p:extLst>
          </p:nvPr>
        </p:nvGraphicFramePr>
        <p:xfrm>
          <a:off x="-21232" y="1554268"/>
          <a:ext cx="5817368" cy="324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866" y="823662"/>
            <a:ext cx="8229600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Утвержденные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характеристики бюджета Иркутского районного муниципального образования,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dirty="0"/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588224" y="861215"/>
            <a:ext cx="2340194" cy="4247317"/>
          </a:xfrm>
          <a:prstGeom prst="rect">
            <a:avLst/>
          </a:prstGeom>
          <a:noFill/>
          <a:ln cap="rnd">
            <a:noFill/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Доходная часть бюджета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сформирована с учётом изменений налогового законодательства, обеспечения бюджетной устойчивость в среднесрочной перспективе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5" t="4344" r="11929" b="74767"/>
          <a:stretch/>
        </p:blipFill>
        <p:spPr bwMode="auto">
          <a:xfrm>
            <a:off x="107504" y="5589240"/>
            <a:ext cx="2218100" cy="120638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39002"/>
              </p:ext>
            </p:extLst>
          </p:nvPr>
        </p:nvGraphicFramePr>
        <p:xfrm>
          <a:off x="2325604" y="5108532"/>
          <a:ext cx="6818395" cy="1618635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742340"/>
                <a:gridCol w="1080120"/>
                <a:gridCol w="1157656"/>
                <a:gridCol w="946093"/>
                <a:gridCol w="946093"/>
                <a:gridCol w="946093"/>
              </a:tblGrid>
              <a:tr h="363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2023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8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5 760,5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6 314,7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7 981,1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7 672,6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6 762,8</a:t>
                      </a:r>
                    </a:p>
                  </a:txBody>
                  <a:tcPr marL="9525" marR="9525" marT="9525" marB="0" anchor="ctr"/>
                </a:tc>
              </a:tr>
              <a:tr h="36362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Расходы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5 726,8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6 431,1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8 242,8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7 954,4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7 100,9</a:t>
                      </a:r>
                    </a:p>
                  </a:txBody>
                  <a:tcPr marL="9525" marR="9525" marT="9525" marB="0" anchor="ctr"/>
                </a:tc>
              </a:tr>
              <a:tr h="51261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Дефицит (профицит)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+ 33,7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-261,7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-338,1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80112" y="2200672"/>
            <a:ext cx="144016" cy="148208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2777660"/>
            <a:ext cx="144016" cy="148208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447198"/>
            <a:ext cx="144016" cy="148208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8400"/>
          <a:stretch/>
        </p:blipFill>
        <p:spPr bwMode="auto">
          <a:xfrm>
            <a:off x="5580112" y="3436994"/>
            <a:ext cx="144016" cy="1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6" y="213285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2707875"/>
            <a:ext cx="820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336041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4639" b="73916"/>
          <a:stretch/>
        </p:blipFill>
        <p:spPr bwMode="auto">
          <a:xfrm>
            <a:off x="594724" y="2505077"/>
            <a:ext cx="376876" cy="3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1619672" y="2328728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2627784" y="1824672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3635896" y="1968688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4644008" y="2121088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об объеме и структуре доходов бюджета Иркутского районного муниципального образования на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- 2025 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6729"/>
              </p:ext>
            </p:extLst>
          </p:nvPr>
        </p:nvGraphicFramePr>
        <p:xfrm>
          <a:off x="0" y="1772816"/>
          <a:ext cx="9143999" cy="4608511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506347"/>
                <a:gridCol w="905413"/>
                <a:gridCol w="624471"/>
                <a:gridCol w="887697"/>
                <a:gridCol w="642187"/>
                <a:gridCol w="941989"/>
                <a:gridCol w="587895"/>
                <a:gridCol w="924273"/>
                <a:gridCol w="605611"/>
                <a:gridCol w="908518"/>
                <a:gridCol w="609598"/>
              </a:tblGrid>
              <a:tr h="126901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b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вес, 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вес, 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вес, 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 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</a:tr>
              <a:tr h="667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1 046,1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1 326,3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21,0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1 302,5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16,3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1 027,5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13,4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1 059,6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15,7</a:t>
                      </a:r>
                    </a:p>
                  </a:txBody>
                  <a:tcPr marL="7944" marR="7944" marT="7944" marB="0" anchor="ctr"/>
                </a:tc>
              </a:tr>
              <a:tr h="667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Неналоговые доходы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235,7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283,9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2 341,2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29,3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1 844,9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24,0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2 355,5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34,8</a:t>
                      </a:r>
                    </a:p>
                  </a:txBody>
                  <a:tcPr marL="7944" marR="7944" marT="7944" marB="0" anchor="ctr"/>
                </a:tc>
              </a:tr>
              <a:tr h="133579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4 478,7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77,7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4 704,5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74,5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4 337,4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54,3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4 800,2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62,6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3 347,7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49,5</a:t>
                      </a:r>
                    </a:p>
                  </a:txBody>
                  <a:tcPr marL="7944" marR="7944" marT="7944" marB="0" anchor="ctr"/>
                </a:tc>
              </a:tr>
              <a:tr h="667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5 760,5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6 314,7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7 981,1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7 672,6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6 762,8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44" marR="7944" marT="79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9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656" y="219011"/>
            <a:ext cx="8229600" cy="696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Распределение налогов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kuharenkoaa\Desktop\Для Зайковой А.В\2018\Бюджет для граждан 2019-2021\рабочий материал\картинки\osclass_russian_ma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9372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47456"/>
              </p:ext>
            </p:extLst>
          </p:nvPr>
        </p:nvGraphicFramePr>
        <p:xfrm>
          <a:off x="179512" y="1052735"/>
          <a:ext cx="8784976" cy="554461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80320"/>
                <a:gridCol w="1584176"/>
                <a:gridCol w="1224136"/>
                <a:gridCol w="1728192"/>
                <a:gridCol w="1368152"/>
              </a:tblGrid>
              <a:tr h="881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Федеральный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Областной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Бюджеты муниципальных районов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45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Акцизы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1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4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85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Задолженность по отмененным налогам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8015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8" y="1988474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3" y="2016368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1986657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8" y="2608669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42" y="258015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258015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320636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40" y="320636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40" y="3979099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57" y="478393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57" y="537756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57" y="598880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537756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6008068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7756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537756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56" y="598880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08068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8" y="3979099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3289"/>
            <a:ext cx="8229600" cy="9807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Уважаемые жители                                            Иркутского районного муниципального образования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09169"/>
            <a:ext cx="8784976" cy="5328592"/>
          </a:xfrm>
        </p:spPr>
        <p:txBody>
          <a:bodyPr>
            <a:noAutofit/>
          </a:bodyPr>
          <a:lstStyle/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обеспечения прозрачности и открытости бюджета и бюджетного процесса представляем Вашему вниманию информационный ресурс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познакомит Вас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характеристиками бюджета Иркутского районного муниципального образования на 2023 год и плановый период 2024 и 2025 годов.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 знаете,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аналитический материал, доступный для широкого круга пользователей, в который включены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основанные на официальной информации об основных показателях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развития, задачах и приоритетных направлениях бюджетной политики, источниках доходов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и планируемых расходах бюджета Иркутского районного муниципального образования.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житель Иркутского районного муниципального образования должен иметь возможность узнать, сколько средств поступает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Иркутского районного муниципального образования,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что они расходуются и какие результаты при этом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достигаются.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уверены, что передаваемые ими в распоряжение муниципалитета средства приносят конкретные результаты как для общества в целом, так и для каждого человека. Надеюсь, что представленная информация будет полезна тем, кому небезразлично будущее Иркутского районного муниципального образования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Схемы и диаграммы позволят Вам наглядно увидеть и понять структуру доходов и расходов бюджета Иркутского районного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66700" algn="just">
              <a:buNone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уважением,</a:t>
            </a:r>
          </a:p>
          <a:p>
            <a:pPr marL="0" indent="0" algn="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Мэр Иркутского районного муниципального образования</a:t>
            </a:r>
          </a:p>
          <a:p>
            <a:pPr marL="0" indent="0" algn="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Л.П.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0" y="-5162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80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7552"/>
              </p:ext>
            </p:extLst>
          </p:nvPr>
        </p:nvGraphicFramePr>
        <p:xfrm>
          <a:off x="-31114" y="1272525"/>
          <a:ext cx="4243074" cy="542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388424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Иркутского районного муниципального образования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16735"/>
              </p:ext>
            </p:extLst>
          </p:nvPr>
        </p:nvGraphicFramePr>
        <p:xfrm>
          <a:off x="3995937" y="2132856"/>
          <a:ext cx="4968550" cy="158417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448271"/>
                <a:gridCol w="840093"/>
                <a:gridCol w="840093"/>
                <a:gridCol w="840093"/>
              </a:tblGrid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dirty="0" smtClean="0"/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Налоговые </a:t>
                      </a:r>
                      <a:r>
                        <a:rPr lang="ru-RU" sz="1400" u="none" strike="noStrike" dirty="0">
                          <a:effectLst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1 059,6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Неналоговые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1 844,9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2 355,5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4 337,4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4 800,2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3 347,7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kuharenkoaa\Desktop\Для Зайковой А.В\2018\Бюджет для граждан 2019-2021\рабочий материал\картинки\raskraska-dengi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592288" cy="252488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1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91680" y="180475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13,4%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96499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54,3%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72290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16,3%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389298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62,6%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42930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49,5%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5816" y="220486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15,7%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256490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29,3%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1680" y="24928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24,0%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816" y="295688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34,8%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577848"/>
              </p:ext>
            </p:extLst>
          </p:nvPr>
        </p:nvGraphicFramePr>
        <p:xfrm>
          <a:off x="-31114" y="1272525"/>
          <a:ext cx="4243074" cy="542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986" y="548680"/>
            <a:ext cx="8178013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Иркутского районного муниципального образования за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211960" y="1529204"/>
            <a:ext cx="482453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Доходы районного бюджета на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год запланированы в сумме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7 981,1 млн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. рублей. В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году доходы районного бюджета прогнозируются в объеме 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7 672,6 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млн. рублей, что на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308,5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млн. рублей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(-3,9%)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меньше прогнозируемого поступления в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году. В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году доходы районного бюджета прогнозируются в объеме 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6 762,8 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млн. рублей, что на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909,8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млн. рублей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(-11,9%) 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меньше прогнозируемого поступления в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году.</a:t>
            </a:r>
          </a:p>
          <a:p>
            <a:pPr algn="ctr"/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годов не планируется дотация на выравнивание бюджетной обеспеченности ввиду ее замены дополнительными нормативами отчислений от налога на доходы физических лиц. </a:t>
            </a:r>
          </a:p>
          <a:p>
            <a:pPr algn="ctr"/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Снижение безвозмездных поступлений в 2025 году обусловлено тем, что в проекте закона Иркутской области «Об областном бюджете на 2023 год и на плановый период 2024 и 2025 годов» объем межбюджетных трансфертов не полностью распределен между бюджетами муниципальных образований Иркутской области. 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6425" y="4325120"/>
            <a:ext cx="103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4 337,4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0652" y="4334312"/>
            <a:ext cx="103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3 347,7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514640" y="1876182"/>
            <a:ext cx="110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1 302,5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483989" y="2741262"/>
            <a:ext cx="93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2 341,2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691680" y="258647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1 844,9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2915816" y="308960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2 355,5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1666768" y="1988840"/>
            <a:ext cx="110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1 027,5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2890904" y="2358172"/>
            <a:ext cx="110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1 059,6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738776" y="4149646"/>
            <a:ext cx="110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4 800,2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262629"/>
              </p:ext>
            </p:extLst>
          </p:nvPr>
        </p:nvGraphicFramePr>
        <p:xfrm>
          <a:off x="0" y="3434516"/>
          <a:ext cx="9036496" cy="33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52" y="68447"/>
            <a:ext cx="8507288" cy="990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Налоговые доходы бюджета </a:t>
            </a:r>
            <a:b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62794"/>
              </p:ext>
            </p:extLst>
          </p:nvPr>
        </p:nvGraphicFramePr>
        <p:xfrm>
          <a:off x="107505" y="1340767"/>
          <a:ext cx="8928991" cy="202082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847166"/>
                <a:gridCol w="1360609"/>
                <a:gridCol w="1360609"/>
                <a:gridCol w="1360607"/>
              </a:tblGrid>
              <a:tr h="332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2023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3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585,8</a:t>
                      </a:r>
                    </a:p>
                  </a:txBody>
                  <a:tcPr marL="9525" marR="9525" marT="9525" marB="0" anchor="ctr"/>
                </a:tc>
              </a:tr>
              <a:tr h="448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392,8</a:t>
                      </a:r>
                    </a:p>
                  </a:txBody>
                  <a:tcPr marL="9525" marR="9525" marT="9525" marB="0" anchor="ctr"/>
                </a:tc>
              </a:tr>
              <a:tr h="413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Единый </a:t>
                      </a:r>
                      <a:r>
                        <a:rPr lang="ru-RU" sz="1400" u="none" strike="noStrike" dirty="0">
                          <a:effectLst/>
                        </a:rPr>
                        <a:t>сельскохозяйственный налог, Патент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58,2</a:t>
                      </a:r>
                    </a:p>
                  </a:txBody>
                  <a:tcPr marL="9525" marR="9525" marT="9525" marB="0" anchor="ctr"/>
                </a:tc>
              </a:tr>
              <a:tr h="413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Прочие </a:t>
                      </a:r>
                      <a:r>
                        <a:rPr lang="ru-RU" sz="1400" u="none" strike="noStrike" dirty="0">
                          <a:effectLst/>
                        </a:rPr>
                        <a:t>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0629" y="343451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51,3%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1680" y="368597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43,1%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8437" y="487072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7784" y="495549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6560" y="359530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55,7%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28524" y="412890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36,8%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9992" y="487072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5,4%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4687" y="495549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29476" y="358197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55,3%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8373" y="402655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5763" y="481699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5,5%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72300" y="488842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656" y="423289"/>
            <a:ext cx="8485344" cy="58593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2023 - 2025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57192"/>
              </p:ext>
            </p:extLst>
          </p:nvPr>
        </p:nvGraphicFramePr>
        <p:xfrm>
          <a:off x="107504" y="1196752"/>
          <a:ext cx="9036495" cy="190270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328592"/>
                <a:gridCol w="1210165"/>
                <a:gridCol w="1248869"/>
                <a:gridCol w="1248869"/>
              </a:tblGrid>
              <a:tr h="257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2 124,6</a:t>
                      </a:r>
                    </a:p>
                  </a:txBody>
                  <a:tcPr marL="9525" marR="9525" marT="9525" marB="0" anchor="ctr"/>
                </a:tc>
              </a:tr>
              <a:tr h="277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9525" marR="9525" marT="9525" marB="0" anchor="ctr"/>
                </a:tc>
              </a:tr>
              <a:tr h="277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115,9</a:t>
                      </a:r>
                    </a:p>
                  </a:txBody>
                  <a:tcPr marL="9525" marR="9525" marT="9525" marB="0" anchor="ctr"/>
                </a:tc>
              </a:tr>
              <a:tr h="277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10,9</a:t>
                      </a:r>
                    </a:p>
                  </a:txBody>
                  <a:tcPr marL="9525" marR="9525" marT="9525" marB="0" anchor="ctr"/>
                </a:tc>
              </a:tr>
              <a:tr h="277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53831416"/>
              </p:ext>
            </p:extLst>
          </p:nvPr>
        </p:nvGraphicFramePr>
        <p:xfrm>
          <a:off x="318712" y="2794000"/>
          <a:ext cx="8645776" cy="394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00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063822"/>
              </p:ext>
            </p:extLst>
          </p:nvPr>
        </p:nvGraphicFramePr>
        <p:xfrm>
          <a:off x="32048" y="2636912"/>
          <a:ext cx="8935888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12" y="54799"/>
            <a:ext cx="8229600" cy="990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b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2023 - 2025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98713"/>
              </p:ext>
            </p:extLst>
          </p:nvPr>
        </p:nvGraphicFramePr>
        <p:xfrm>
          <a:off x="107505" y="1412776"/>
          <a:ext cx="8928992" cy="108723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456383"/>
                <a:gridCol w="2160240"/>
                <a:gridCol w="1728192"/>
                <a:gridCol w="1584177"/>
              </a:tblGrid>
              <a:tr h="26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673,8</a:t>
                      </a: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2 673,9</a:t>
                      </a: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3608" y="4221088"/>
            <a:ext cx="70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30,1%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5952" y="2684511"/>
            <a:ext cx="69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67,2%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5343372"/>
            <a:ext cx="60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2,7%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357760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41,7%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289641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55,9%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3685" y="490587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20,1%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289951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79,9%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5339095"/>
            <a:ext cx="60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508" y="2676272"/>
            <a:ext cx="2598677" cy="10318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vaschenkoev\Desktop\2016\примеры\Новая папк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6" y="137156"/>
            <a:ext cx="1877346" cy="9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0440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1027" name="Picture 3" descr="C:\Users\vaschenkoev\Desktop\2016\примеры\Новая папка\2.08_Зенитчики_ЧФ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21" y="116632"/>
            <a:ext cx="1906503" cy="10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01334" y="1044025"/>
            <a:ext cx="213279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оборона</a:t>
            </a:r>
          </a:p>
        </p:txBody>
      </p:sp>
      <p:pic>
        <p:nvPicPr>
          <p:cNvPr id="1030" name="Picture 6" descr="https://yasnonews.ru/upload/iblock/844/8446e0df1cfe4b052a627f44b7d07c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47" y="98458"/>
            <a:ext cx="1894709" cy="10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41597" y="1246032"/>
            <a:ext cx="219400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безопасность и правоохранительная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-36512" y="4725144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Национальная экономика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48635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Жилищно-коммунальное хозяйство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3968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Обслуживание муниципального долга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5654" y="4500409"/>
            <a:ext cx="288152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Культура, кинематография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8520" y="28442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Социальная политика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4008" y="6262422"/>
            <a:ext cx="1936434" cy="662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Средства массовой информации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6840" y="2844225"/>
            <a:ext cx="149564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Образование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7744" y="6300609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Межбюджетные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трансферты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2637" y="1196752"/>
            <a:ext cx="2007557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Физическая культура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и спорт</a:t>
            </a:r>
          </a:p>
        </p:txBody>
      </p:sp>
      <p:pic>
        <p:nvPicPr>
          <p:cNvPr id="1032" name="Picture 8" descr="C:\Users\vaschenkoev\Desktop\2016\примеры\Новая папка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8" y="1638985"/>
            <a:ext cx="2057300" cy="13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aschenkoev\Desktop\2016\примеры\Новая папка\cms-image-0000068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3501008"/>
            <a:ext cx="1994837" cy="11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vaschenkoev\Desktop\2016\примеры\Новая папка\studenty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1781528"/>
            <a:ext cx="1943882" cy="12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vaschenkoev\Desktop\2016\примеры\Новая папка\foto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08" y="5082263"/>
            <a:ext cx="1936434" cy="12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vaschenkoev\Desktop\2016\примеры\Новая папка\651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07" y="137156"/>
            <a:ext cx="1926180" cy="11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vaschenkoev\Desktop\2016\примеры\Новая папка\veksel-v-ustavnom-kapita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47" y="5229200"/>
            <a:ext cx="179436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vaschenkoev\Desktop\2016\примеры\Новая папка\gkx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5229200"/>
            <a:ext cx="2033237" cy="10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vaschenkoev\Desktop\2016\примеры\Новая папка\a69b98fae5d1f1058bf5e10046af7e7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3429000"/>
            <a:ext cx="1994381" cy="14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vaschenkoev\Desktop\2016\примеры\Новая папка\10_dbdafd12873a46369d542215e446148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60" y="5229200"/>
            <a:ext cx="1731973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10" y="3136612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139" y="4226111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2029" y="320743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0058" y="189545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93945" y="-27384"/>
            <a:ext cx="8208913" cy="5720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расходов, млн. руб.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15530" y="680214"/>
            <a:ext cx="8172208" cy="368729"/>
            <a:chOff x="827584" y="836712"/>
            <a:chExt cx="8172208" cy="368729"/>
          </a:xfrm>
        </p:grpSpPr>
        <p:sp>
          <p:nvSpPr>
            <p:cNvPr id="11" name="TextBox 10"/>
            <p:cNvSpPr txBox="1"/>
            <p:nvPr/>
          </p:nvSpPr>
          <p:spPr>
            <a:xfrm>
              <a:off x="827584" y="83671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2023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83210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2024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856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2025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76142" y="8491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2023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31768" y="86688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2024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24414" y="86688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2025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0916" y="1040406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Общегосударственные вопросы 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262" y="3550033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экономика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48350" y="4425293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Жилищно-коммунальное хозяйство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1729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485,3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9028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468,6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7140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459,2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pic>
        <p:nvPicPr>
          <p:cNvPr id="2050" name="Picture 2" descr="C:\Users\vaschenkoev\Desktop\2016\примеры\Новая папка\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" y="1109946"/>
            <a:ext cx="756937" cy="5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09572" y="3894808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53,3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6380" y="390784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42,3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4573" y="389508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28,6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99592" y="1755115"/>
            <a:ext cx="3930358" cy="692962"/>
            <a:chOff x="899592" y="2032687"/>
            <a:chExt cx="3930358" cy="692962"/>
          </a:xfrm>
        </p:grpSpPr>
        <p:sp>
          <p:nvSpPr>
            <p:cNvPr id="34" name="TextBox 33"/>
            <p:cNvSpPr txBox="1"/>
            <p:nvPr/>
          </p:nvSpPr>
          <p:spPr>
            <a:xfrm>
              <a:off x="922842" y="2032687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/>
                <a:t>Национальная </a:t>
              </a:r>
              <a:r>
                <a:rPr lang="ru-RU" sz="1400" dirty="0" smtClean="0"/>
                <a:t>оборона</a:t>
              </a:r>
              <a:endParaRPr lang="ru-RU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9592" y="238599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6380" y="2371241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15816" y="238709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2054" name="Picture 6" descr="C:\Users\vaschenkoev\Desktop\2016\примеры\Новая папка\depositphotos_3433624-Shield-win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" y="1880134"/>
            <a:ext cx="756937" cy="5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91729" y="2688508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безопасность и правоохранительная деятельность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930884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54,5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6462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73,6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58561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91,4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9912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164,6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8947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623,1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66437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680,8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03925" y="5229200"/>
            <a:ext cx="3907108" cy="721276"/>
            <a:chOff x="943586" y="5245924"/>
            <a:chExt cx="3907108" cy="721276"/>
          </a:xfrm>
        </p:grpSpPr>
        <p:sp>
          <p:nvSpPr>
            <p:cNvPr id="50" name="TextBox 49"/>
            <p:cNvSpPr txBox="1"/>
            <p:nvPr/>
          </p:nvSpPr>
          <p:spPr>
            <a:xfrm>
              <a:off x="19358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99,1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3586" y="52459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Охрана окружающей среды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1370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95,3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344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103,1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2055" name="Picture 7" descr="C:\Users\vaschenkoev\Desktop\2016\примеры\Новая папка\Russia-Arctic.grey-green.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2688508"/>
            <a:ext cx="756937" cy="5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aschenkoev\Desktop\2016\примеры\Новая папка\picture-of-money-bag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" y="3550033"/>
            <a:ext cx="756937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aschenkoev\Desktop\2016\примеры\Новая папка\91020ae04bc0ec0ccf4bc681dded575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/>
          <a:stretch/>
        </p:blipFill>
        <p:spPr bwMode="auto">
          <a:xfrm>
            <a:off x="90293" y="4428575"/>
            <a:ext cx="756937" cy="7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708705" y="1146100"/>
            <a:ext cx="4900040" cy="4947196"/>
            <a:chOff x="4746661" y="1362124"/>
            <a:chExt cx="4900040" cy="4947196"/>
          </a:xfrm>
        </p:grpSpPr>
        <p:sp>
          <p:nvSpPr>
            <p:cNvPr id="21" name="TextBox 20"/>
            <p:cNvSpPr txBox="1"/>
            <p:nvPr/>
          </p:nvSpPr>
          <p:spPr>
            <a:xfrm>
              <a:off x="5670568" y="13621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Культура, кинематография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9593" y="2132856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Социальная политика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42576" y="2889757"/>
              <a:ext cx="328808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Физическая культура и спорт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19594" y="3763779"/>
              <a:ext cx="38090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Средства массовой </a:t>
              </a: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информации</a:t>
              </a:r>
              <a:endParaRPr lang="ru-RU" sz="1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70568" y="4808050"/>
              <a:ext cx="380265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Обслуживание государственного </a:t>
              </a: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/>
              </a:r>
              <a:b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</a:b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 </a:t>
              </a: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муниципального долга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68334" y="5658490"/>
              <a:ext cx="336662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Межбюджетные трансферты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91334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17,0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78680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17,1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86792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16,9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42576" y="243135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65,3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97357" y="243258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66,7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85638" y="243258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68,2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14584" y="323446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78680" y="3224518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693147" y="323446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94434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35822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93147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91334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99446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11780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27710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368,9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35822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295,9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686792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287,4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pic>
          <p:nvPicPr>
            <p:cNvPr id="1027" name="Picture 3" descr="C:\Users\vaschenkoev\Desktop\2016\примеры\Новая папка\Предлагаю вам создание слайд шоу.00030798_29129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1418286"/>
              <a:ext cx="761441" cy="48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vaschenkoev\Desktop\2016\примеры\Новая папка\21-privyichka-schastlivyih-lyudey-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4" y="2214394"/>
              <a:ext cx="761440" cy="49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vaschenkoev\Desktop\2016\примеры\Новая папка\tv_PNG48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1" y="3717032"/>
              <a:ext cx="761444" cy="62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vaschenkoev\Desktop\2016\примеры\Новая папка\9378357-illustration-of-money-bag-full-of-golden-dollar-coin-Stock-Vector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4687264"/>
              <a:ext cx="821823" cy="66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vaschenkoev\Desktop\2016\примеры\Новая папка\papka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5635987"/>
              <a:ext cx="821823" cy="600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vaschenkoev\Desktop\2016\примеры\Новая папка\a7b6177633cff5504ffeba281e335c8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5" y="2998729"/>
              <a:ext cx="761440" cy="53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Группа 80"/>
          <p:cNvGrpSpPr/>
          <p:nvPr/>
        </p:nvGrpSpPr>
        <p:grpSpPr>
          <a:xfrm>
            <a:off x="1003925" y="6077615"/>
            <a:ext cx="3907108" cy="721276"/>
            <a:chOff x="943586" y="5245924"/>
            <a:chExt cx="3907108" cy="721276"/>
          </a:xfrm>
        </p:grpSpPr>
        <p:sp>
          <p:nvSpPr>
            <p:cNvPr id="82" name="TextBox 81"/>
            <p:cNvSpPr txBox="1"/>
            <p:nvPr/>
          </p:nvSpPr>
          <p:spPr>
            <a:xfrm>
              <a:off x="19358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6 168,4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43586" y="52459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Образование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81370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6 918,6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344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5 156,2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86" name="Picture 2" descr="C:\Users\vaschenkoev\Desktop\2016\примеры\Новая папка\obrazovani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" y="6092354"/>
            <a:ext cx="756937" cy="7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aschenkoev\Desktop\nature-3289812_19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" y="5292715"/>
            <a:ext cx="807656" cy="68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02429813"/>
              </p:ext>
            </p:extLst>
          </p:nvPr>
        </p:nvGraphicFramePr>
        <p:xfrm>
          <a:off x="107504" y="1196752"/>
          <a:ext cx="892899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32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бюджетной 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58785639"/>
              </p:ext>
            </p:extLst>
          </p:nvPr>
        </p:nvGraphicFramePr>
        <p:xfrm>
          <a:off x="107504" y="1124744"/>
          <a:ext cx="8928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0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0" y="116632"/>
            <a:ext cx="9001000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</a:t>
            </a: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подразделам классификации расходов бюджета 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на 2021 - 2025 годы, </a:t>
            </a:r>
            <a:r>
              <a:rPr lang="ru-RU" sz="1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25553"/>
              </p:ext>
            </p:extLst>
          </p:nvPr>
        </p:nvGraphicFramePr>
        <p:xfrm>
          <a:off x="30066" y="908717"/>
          <a:ext cx="9150446" cy="557475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045990"/>
                <a:gridCol w="812967"/>
                <a:gridCol w="600230"/>
                <a:gridCol w="597243"/>
                <a:gridCol w="671900"/>
                <a:gridCol w="692802"/>
                <a:gridCol w="729314"/>
              </a:tblGrid>
              <a:tr h="3916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КФСР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398,4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449,7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485,3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468,6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459,2</a:t>
                      </a:r>
                    </a:p>
                  </a:txBody>
                  <a:tcPr marL="4997" marR="4997" marT="4997" marB="0" anchor="ctr"/>
                </a:tc>
              </a:tr>
              <a:tr h="4856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</a:tr>
              <a:tr h="8052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13,8</a:t>
                      </a:r>
                    </a:p>
                  </a:txBody>
                  <a:tcPr marL="4997" marR="4997" marT="4997" marB="0" anchor="ctr"/>
                </a:tc>
              </a:tr>
              <a:tr h="8052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148,3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174,6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189,3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188,2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188,2</a:t>
                      </a: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Судебная система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</a:tr>
              <a:tr h="8052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53,9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49,6</a:t>
                      </a: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проведения выборов и референдумов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17,8</a:t>
                      </a: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0111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0113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206,1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219,1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188,1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180,6</a:t>
                      </a: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05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kuharenkoaa\Desktop\Для Зайковой А.В\2018\Бюджет для граждан 2019-2021\рабочий материал\картинки\Безымянный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213" b="44369"/>
          <a:stretch/>
        </p:blipFill>
        <p:spPr bwMode="auto">
          <a:xfrm>
            <a:off x="0" y="966425"/>
            <a:ext cx="9254836" cy="18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5547"/>
            <a:ext cx="8229600" cy="6305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Иркутское районное муниципальное образование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3059216"/>
            <a:ext cx="3528392" cy="646331"/>
          </a:xfrm>
          <a:prstGeom prst="rect">
            <a:avLst/>
          </a:prstGeom>
          <a:solidFill>
            <a:srgbClr val="C7F6F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городских муниципальных образования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4313421"/>
            <a:ext cx="3672408" cy="646331"/>
          </a:xfrm>
          <a:prstGeom prst="rect">
            <a:avLst/>
          </a:prstGeom>
          <a:solidFill>
            <a:srgbClr val="C7F6F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сельских муниципальных образования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8710" y="2828384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66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075331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</a:t>
            </a:r>
            <a:endParaRPr lang="ru-RU" sz="66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529" y="3890665"/>
            <a:ext cx="33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729975"/>
              </p:ext>
            </p:extLst>
          </p:nvPr>
        </p:nvGraphicFramePr>
        <p:xfrm>
          <a:off x="144825" y="5681534"/>
          <a:ext cx="8819664" cy="8680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59952"/>
                <a:gridCol w="1259952"/>
                <a:gridCol w="1259952"/>
                <a:gridCol w="1259952"/>
                <a:gridCol w="1256886"/>
                <a:gridCol w="1263018"/>
                <a:gridCol w="125995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 постоянного населения       (тыс. чел.)</a:t>
                      </a:r>
                      <a:endParaRPr lang="ru-RU" sz="1100" dirty="0"/>
                    </a:p>
                  </a:txBody>
                  <a:tcPr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136,9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139,3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141,7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142,8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 smtClean="0">
                          <a:effectLst/>
                        </a:rPr>
                        <a:t>146,4</a:t>
                      </a:r>
                      <a:endParaRPr kumimoji="0"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150,0</a:t>
                      </a:r>
                      <a:endParaRPr kumimoji="0"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2020 </a:t>
                      </a:r>
                      <a:r>
                        <a:rPr lang="ru-RU" sz="1600" u="none" strike="noStrike" dirty="0">
                          <a:effectLst/>
                        </a:rPr>
                        <a:t>год </a:t>
                      </a:r>
                      <a:r>
                        <a:rPr lang="ru-RU" sz="1600" u="none" strike="noStrike" dirty="0" smtClean="0">
                          <a:effectLst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2021 </a:t>
                      </a:r>
                      <a:r>
                        <a:rPr lang="ru-RU" sz="1600" u="none" strike="noStrike" dirty="0">
                          <a:effectLst/>
                        </a:rPr>
                        <a:t>год </a:t>
                      </a:r>
                      <a:r>
                        <a:rPr lang="ru-RU" sz="1600" u="none" strike="noStrike" dirty="0" smtClean="0">
                          <a:effectLst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2022год (Оценка)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2023 </a:t>
                      </a:r>
                      <a:r>
                        <a:rPr lang="ru-RU" sz="1600" u="none" strike="noStrike" dirty="0">
                          <a:effectLst/>
                        </a:rPr>
                        <a:t>год 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2024 год (Прогноз)</a:t>
                      </a:r>
                      <a:endParaRPr lang="ru-RU" sz="1600" dirty="0"/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2025 год (Прогноз)</a:t>
                      </a:r>
                      <a:endParaRPr lang="ru-RU" sz="1600" dirty="0"/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</a:tr>
            </a:tbl>
          </a:graphicData>
        </a:graphic>
      </p:graphicFrame>
      <p:pic>
        <p:nvPicPr>
          <p:cNvPr id="3080" name="Picture 8" descr="C:\Users\kuharenkoaa\Desktop\Для Зайковой А.В\2018\Бюджет для граждан 2019-2021\рабочий материал\картинки\família-feliz-grande-4607848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5"/>
          <a:stretch/>
        </p:blipFill>
        <p:spPr bwMode="auto">
          <a:xfrm>
            <a:off x="144826" y="3382381"/>
            <a:ext cx="2699259" cy="15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16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0" y="116632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классификации расходов бюджета Иркутского районного муниципального образования на 2021 - 2025 годы, </a:t>
            </a:r>
            <a:r>
              <a:rPr lang="ru-RU" sz="1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345"/>
              </p:ext>
            </p:extLst>
          </p:nvPr>
        </p:nvGraphicFramePr>
        <p:xfrm>
          <a:off x="30067" y="908720"/>
          <a:ext cx="9113933" cy="554677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685950"/>
                <a:gridCol w="792088"/>
                <a:gridCol w="727179"/>
                <a:gridCol w="727179"/>
                <a:gridCol w="727179"/>
                <a:gridCol w="727179"/>
                <a:gridCol w="727179"/>
              </a:tblGrid>
              <a:tr h="57238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Наименование показателя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КФСР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2021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2022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2023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2024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2025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НАЦИОНАЛЬНАЯ ОБОРОНА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0200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0,1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0,7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Мобилизационная подготовка экономики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0204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0,1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0,7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572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0300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17,5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48,9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54,5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73,6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91,4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6287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0310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17,0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48,2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53,8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72,8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90,7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572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0314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0,7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0,7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НАЦИОНАЛЬНАЯ ЭКОНОМИКА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0400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126,3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139,2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53,3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42,3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28,6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Сельское хозяйство и рыболовство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0405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3,1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5,6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5,6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5,6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Дорожное хозяйство (дорожные фонды)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0409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40,9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60,0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43,9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33,1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19,2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0412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82,3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69,2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3,7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3,6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3,7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ЖИЛИЩНО-КОММУНАЛЬНОЕ ХОЗЯЙСТВО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0500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259,2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185,0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164,6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623,1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680,8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Коммунальное хозяйство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0502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259,2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185,0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164,6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623,1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680,8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ОХРАНА ОКРУЖАЮЩЕЙ СРЕДЫ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0600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0,1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7,6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95,3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99,1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103,1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Сбор, удаление отходов и очистка сточных вод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0602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0605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0,1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7,6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95,3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99,1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103,1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301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34371"/>
              </p:ext>
            </p:extLst>
          </p:nvPr>
        </p:nvGraphicFramePr>
        <p:xfrm>
          <a:off x="30066" y="764704"/>
          <a:ext cx="9113935" cy="572377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541934"/>
                <a:gridCol w="864096"/>
                <a:gridCol w="741581"/>
                <a:gridCol w="741581"/>
                <a:gridCol w="741581"/>
                <a:gridCol w="741581"/>
                <a:gridCol w="741581"/>
              </a:tblGrid>
              <a:tr h="4993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КФСР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6 171,0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5 087,1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6 918,6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6 168,4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5 156,2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Дошкольное образование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1 294,9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1 139,1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2 828,8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1 469,0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1 411,0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образование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2 969,4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3 713,6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3 821,8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4 434,2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3 482,3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Дополнительное образование детей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160,4</a:t>
                      </a:r>
                    </a:p>
                  </a:txBody>
                  <a:tcPr marL="4997" marR="4997" marT="4997" marB="0" anchor="ctr"/>
                </a:tc>
              </a:tr>
              <a:tr h="4993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1 717,0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Молодежная политика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20,9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образования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80,6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КУЛЬТУРА, КИНЕМАТОГРАФИЯ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16,8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68,2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семьи и детства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38,5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социальной политики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МАССОВОЙ ИНФОРМАЦИИ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Периодическая печать и издательства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классификации расходов бюджета Иркутского районного муниципального образования на 2021 - 2025 годы, </a:t>
            </a:r>
            <a:r>
              <a:rPr lang="ru-RU" sz="1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64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08082"/>
              </p:ext>
            </p:extLst>
          </p:nvPr>
        </p:nvGraphicFramePr>
        <p:xfrm>
          <a:off x="30066" y="806315"/>
          <a:ext cx="9113933" cy="531303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685950"/>
                <a:gridCol w="792088"/>
                <a:gridCol w="727179"/>
                <a:gridCol w="727179"/>
                <a:gridCol w="727179"/>
                <a:gridCol w="727179"/>
                <a:gridCol w="727179"/>
              </a:tblGrid>
              <a:tr h="5344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КФСР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4997" marR="4997" marT="4997" marB="0" anchor="ctr"/>
                </a:tc>
              </a:tr>
              <a:tr h="79643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4997" marR="4997" marT="4997" marB="0" anchor="ctr"/>
                </a:tc>
              </a:tr>
              <a:tr h="79643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4997" marR="4997" marT="4997" marB="0" anchor="ctr"/>
                </a:tc>
              </a:tr>
              <a:tr h="11900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287,4</a:t>
                      </a:r>
                    </a:p>
                  </a:txBody>
                  <a:tcPr marL="4997" marR="4997" marT="4997" marB="0" anchor="ctr"/>
                </a:tc>
              </a:tr>
              <a:tr h="11900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256,1</a:t>
                      </a:r>
                    </a:p>
                  </a:txBody>
                  <a:tcPr marL="4997" marR="4997" marT="4997" marB="0" anchor="ctr"/>
                </a:tc>
              </a:tr>
              <a:tr h="40282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31,2</a:t>
                      </a:r>
                    </a:p>
                  </a:txBody>
                  <a:tcPr marL="4997" marR="4997" marT="4997" marB="0" anchor="ctr"/>
                </a:tc>
              </a:tr>
              <a:tr h="40282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5 726,8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6 431,1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8 242,8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7 875,5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6 913,2</a:t>
                      </a: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классификации расходов бюджета Иркутского районного муниципального образования на 2021 - 2025 годы, </a:t>
            </a:r>
            <a:r>
              <a:rPr lang="ru-RU" sz="1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134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940822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  бюджета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6713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38376656"/>
              </p:ext>
            </p:extLst>
          </p:nvPr>
        </p:nvGraphicFramePr>
        <p:xfrm>
          <a:off x="107504" y="548680"/>
          <a:ext cx="8925433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55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2062" y="260648"/>
            <a:ext cx="8229600" cy="8367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Удельный вес расходов на социальную </a:t>
            </a:r>
            <a:b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сферу в объеме расходов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района, %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49313809"/>
              </p:ext>
            </p:extLst>
          </p:nvPr>
        </p:nvGraphicFramePr>
        <p:xfrm>
          <a:off x="0" y="1052736"/>
          <a:ext cx="371458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Users\vaschenkoev\Desktop\2016\примеры\картинки\budget_out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80" y="2498202"/>
            <a:ext cx="2582564" cy="24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08126449"/>
              </p:ext>
            </p:extLst>
          </p:nvPr>
        </p:nvGraphicFramePr>
        <p:xfrm>
          <a:off x="5508105" y="980727"/>
          <a:ext cx="3635896" cy="283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92046499"/>
              </p:ext>
            </p:extLst>
          </p:nvPr>
        </p:nvGraphicFramePr>
        <p:xfrm>
          <a:off x="-2394" y="4005064"/>
          <a:ext cx="371697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81556929"/>
              </p:ext>
            </p:extLst>
          </p:nvPr>
        </p:nvGraphicFramePr>
        <p:xfrm>
          <a:off x="5506057" y="3719685"/>
          <a:ext cx="3635896" cy="311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5856" y="178501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60" b="1">
                <a:ln w="1905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Расходы на социальную сферу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2556" y="562037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Прочие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расходы 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85201" y="1844824"/>
            <a:ext cx="294711" cy="266328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3927" y="5707993"/>
            <a:ext cx="294711" cy="266328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1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7" cstate="print"/>
          <a:srcRect l="31099" r="34627" b="313"/>
          <a:stretch>
            <a:fillRect/>
          </a:stretch>
        </p:blipFill>
        <p:spPr bwMode="auto">
          <a:xfrm>
            <a:off x="0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79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840394"/>
              </p:ext>
            </p:extLst>
          </p:nvPr>
        </p:nvGraphicFramePr>
        <p:xfrm>
          <a:off x="0" y="2032162"/>
          <a:ext cx="9144000" cy="482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54811"/>
              </p:ext>
            </p:extLst>
          </p:nvPr>
        </p:nvGraphicFramePr>
        <p:xfrm>
          <a:off x="539552" y="1412776"/>
          <a:ext cx="8352928" cy="20956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84376"/>
                <a:gridCol w="1872208"/>
                <a:gridCol w="1584176"/>
                <a:gridCol w="1512168"/>
              </a:tblGrid>
              <a:tr h="432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6 918.6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6 168.4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5 156.2</a:t>
                      </a:r>
                    </a:p>
                  </a:txBody>
                  <a:tcPr marL="9525" marR="9525" marT="9525" marB="0" anchor="ctr"/>
                </a:tc>
              </a:tr>
              <a:tr h="4006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</a:tr>
              <a:tr h="4572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68.2</a:t>
                      </a:r>
                    </a:p>
                  </a:txBody>
                  <a:tcPr marL="9525" marR="9525" marT="9525" marB="0" anchor="ctr"/>
                </a:tc>
              </a:tr>
              <a:tr h="3736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41303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 бюджета на социальную сферу на 2023-2025 годы, </a:t>
            </a:r>
            <a:b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9608" y="2032161"/>
            <a:ext cx="162692" cy="122312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9608" y="2492897"/>
            <a:ext cx="162692" cy="122312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086" y="2924945"/>
            <a:ext cx="162692" cy="122312"/>
          </a:xfrm>
          <a:prstGeom prst="roundRect">
            <a:avLst/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2844" y="3356993"/>
            <a:ext cx="162692" cy="122312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"/>
          <p:cNvSpPr txBox="1"/>
          <p:nvPr/>
        </p:nvSpPr>
        <p:spPr>
          <a:xfrm>
            <a:off x="3395828" y="508518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95,6%</a:t>
            </a:r>
            <a:endParaRPr lang="ru-RU" sz="14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5962105" y="508518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94,9%</a:t>
            </a:r>
            <a:endParaRPr lang="ru-RU" sz="14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1532321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0,3%</a:t>
            </a:r>
            <a:endParaRPr lang="ru-RU" sz="14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2051720" y="5383579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2,7%</a:t>
            </a:r>
            <a:endParaRPr lang="ru-RU" sz="14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2555776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4067944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0,4%</a:t>
            </a:r>
            <a:endParaRPr lang="ru-RU" sz="14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4587343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3,9%</a:t>
            </a:r>
            <a:endParaRPr lang="ru-RU" sz="14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5091399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sp>
        <p:nvSpPr>
          <p:cNvPr id="21" name="TextBox 1"/>
          <p:cNvSpPr txBox="1"/>
          <p:nvPr/>
        </p:nvSpPr>
        <p:spPr>
          <a:xfrm>
            <a:off x="6660232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0,5%</a:t>
            </a:r>
            <a:endParaRPr lang="ru-RU" sz="1400" b="1" dirty="0"/>
          </a:p>
        </p:txBody>
      </p:sp>
      <p:sp>
        <p:nvSpPr>
          <p:cNvPr id="22" name="TextBox 1"/>
          <p:cNvSpPr txBox="1"/>
          <p:nvPr/>
        </p:nvSpPr>
        <p:spPr>
          <a:xfrm>
            <a:off x="7179631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4,5%</a:t>
            </a:r>
            <a:endParaRPr lang="ru-RU" sz="1400" b="1" dirty="0"/>
          </a:p>
        </p:txBody>
      </p:sp>
      <p:sp>
        <p:nvSpPr>
          <p:cNvPr id="23" name="TextBox 1"/>
          <p:cNvSpPr txBox="1"/>
          <p:nvPr/>
        </p:nvSpPr>
        <p:spPr>
          <a:xfrm>
            <a:off x="7683687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pic>
        <p:nvPicPr>
          <p:cNvPr id="2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5754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98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0375" y="312737"/>
            <a:ext cx="8229600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5460" y="2508062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cap="all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dirty="0"/>
              <a:t>непрограммные 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2516449"/>
            <a:ext cx="26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cap="all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z="1800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программные расходы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59868"/>
              </p:ext>
            </p:extLst>
          </p:nvPr>
        </p:nvGraphicFramePr>
        <p:xfrm>
          <a:off x="460375" y="3741007"/>
          <a:ext cx="8444918" cy="24963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39046"/>
                <a:gridCol w="1868624"/>
                <a:gridCol w="1943369"/>
                <a:gridCol w="1793879"/>
              </a:tblGrid>
              <a:tr h="7840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Наименование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2023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2024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2025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859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,7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Непрограммные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39,7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52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9997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8110" y="965143"/>
            <a:ext cx="116051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5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7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9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9" name="Picture 45" descr="http://stavkibankov.ru/uploads/posts/2013-12/1387896536_fore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48" y="1045102"/>
            <a:ext cx="3112962" cy="22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4" cstate="print"/>
          <a:srcRect l="31099" r="34627" b="313"/>
          <a:stretch>
            <a:fillRect/>
          </a:stretch>
        </p:blipFill>
        <p:spPr bwMode="auto">
          <a:xfrm>
            <a:off x="2486" y="-33498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92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6273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6275"/>
              </p:ext>
            </p:extLst>
          </p:nvPr>
        </p:nvGraphicFramePr>
        <p:xfrm>
          <a:off x="107503" y="533420"/>
          <a:ext cx="8784973" cy="608991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81980"/>
                <a:gridCol w="869012"/>
                <a:gridCol w="869012"/>
                <a:gridCol w="869012"/>
                <a:gridCol w="926946"/>
                <a:gridCol w="869011"/>
              </a:tblGrid>
              <a:tr h="6428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2023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2024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2025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экономического потенциала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/>
                </a:tc>
              </a:tr>
              <a:tr h="68491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дорожного хозяйства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"Организация муниципального управления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343.9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376.7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405.2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380.4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380.5</a:t>
                      </a: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"Совершенствование управления в сфере градостроительной политики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"Управление муниципальными финансами Иркутского районного муниципального образования"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398.2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437.2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405.9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333.0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324.4</a:t>
                      </a: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"Совершенствование управления в сфере муниципального имущества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55,3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46.1</a:t>
                      </a:r>
                    </a:p>
                  </a:txBody>
                  <a:tcPr marL="9525" marR="9525" marT="9525" marB="0"/>
                </a:tc>
              </a:tr>
              <a:tr h="59098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образования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4 395.8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5 007.4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3 964.5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3 717.2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3 583.7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3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18104"/>
              </p:ext>
            </p:extLst>
          </p:nvPr>
        </p:nvGraphicFramePr>
        <p:xfrm>
          <a:off x="263550" y="764704"/>
          <a:ext cx="8700936" cy="591259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435772"/>
                <a:gridCol w="853033"/>
                <a:gridCol w="853033"/>
                <a:gridCol w="853033"/>
                <a:gridCol w="853033"/>
                <a:gridCol w="853032"/>
              </a:tblGrid>
              <a:tr h="6602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2023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2024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2025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5007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культуры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73.8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100.1</a:t>
                      </a:r>
                    </a:p>
                  </a:txBody>
                  <a:tcPr marL="9525" marR="9525" marT="9525" marB="0"/>
                </a:tc>
              </a:tr>
              <a:tr h="750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физической культуры и спорта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37.5</a:t>
                      </a:r>
                    </a:p>
                  </a:txBody>
                  <a:tcPr marL="9525" marR="9525" marT="9525" marB="0"/>
                </a:tc>
              </a:tr>
              <a:tr h="750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"Молодежная политика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9525" marR="9525" marT="9525" marB="0"/>
                </a:tc>
              </a:tr>
              <a:tr h="1020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безопасности на территории Иркутского районного муниципального образования"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259.2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70.0</a:t>
                      </a:r>
                    </a:p>
                  </a:txBody>
                  <a:tcPr marL="9525" marR="9525" marT="9525" marB="0"/>
                </a:tc>
              </a:tr>
              <a:tr h="996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184.7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164.6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623.1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680.8</a:t>
                      </a:r>
                    </a:p>
                  </a:txBody>
                  <a:tcPr marL="9525" marR="9525" marT="9525" marB="0"/>
                </a:tc>
              </a:tr>
              <a:tr h="8842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институтов гражданского общества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7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49288"/>
            <a:ext cx="8676456" cy="476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spc="-1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spc="-1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954891"/>
              </p:ext>
            </p:extLst>
          </p:nvPr>
        </p:nvGraphicFramePr>
        <p:xfrm>
          <a:off x="251520" y="1340768"/>
          <a:ext cx="8676455" cy="408122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484051"/>
                <a:gridCol w="838481"/>
                <a:gridCol w="798148"/>
                <a:gridCol w="878814"/>
                <a:gridCol w="832399"/>
                <a:gridCol w="844562"/>
              </a:tblGrid>
              <a:tr h="6538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2023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2024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2025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42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инфраструктуры системы образования Иркутского районного муниципального образования"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2 872.8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2 373.1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1 496.1</a:t>
                      </a:r>
                    </a:p>
                  </a:txBody>
                  <a:tcPr marL="9525" marR="9525" marT="9525" marB="0"/>
                </a:tc>
              </a:tr>
              <a:tr h="7428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"Охрана окружающей среды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103.1</a:t>
                      </a:r>
                    </a:p>
                  </a:txBody>
                  <a:tcPr marL="9525" marR="9525" marT="9525" marB="0"/>
                </a:tc>
              </a:tr>
              <a:tr h="4041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Итого по муниципальным программам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5 694,1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6 398,0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8 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820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859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Непрограммные расходы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32.7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53,5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Условно утвержденные расходы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187,7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37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ВСЕГО расходы бюджета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5 726,8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6 431,1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8 242,8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7 954,4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7 100,9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54100476"/>
              </p:ext>
            </p:extLst>
          </p:nvPr>
        </p:nvGraphicFramePr>
        <p:xfrm>
          <a:off x="107504" y="1196752"/>
          <a:ext cx="892899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98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1663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экономического потенциала в Иркутском районном муниципальном образовании"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1124744"/>
            <a:ext cx="5346624" cy="792088"/>
            <a:chOff x="3635896" y="1196752"/>
            <a:chExt cx="5346624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1650286"/>
              <a:ext cx="19612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2,0 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9852" y="1650286"/>
              <a:ext cx="170046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2,0 </a:t>
              </a:r>
              <a:r>
                <a:rPr lang="ru-RU" sz="1600" dirty="0"/>
                <a:t>млн.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1650286"/>
              <a:ext cx="167421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2,0 </a:t>
              </a:r>
              <a:r>
                <a:rPr lang="ru-RU" sz="1600" dirty="0"/>
                <a:t>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8033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3365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25061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216144" y="195922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24872" y="347139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7" y="2492896"/>
            <a:ext cx="874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формирования устойчивых секторов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экономики,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благоприятного предпринимательского климата и повышение инвестиционной  активности бизнеса в районе</a:t>
            </a:r>
          </a:p>
        </p:txBody>
      </p:sp>
      <p:pic>
        <p:nvPicPr>
          <p:cNvPr id="1028" name="Picture 4" descr="C:\Users\vaschenkoev\Desktop\2016\примеры\Новая папка\200867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240162"/>
            <a:ext cx="3464117" cy="19485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707904" y="6453336"/>
            <a:ext cx="533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</a:t>
            </a:r>
            <a:r>
              <a:rPr lang="ru-RU" sz="1200" dirty="0" smtClean="0"/>
              <a:t>программы </a:t>
            </a:r>
            <a:r>
              <a:rPr lang="ru-RU" sz="1200" dirty="0"/>
              <a:t> </a:t>
            </a:r>
            <a:r>
              <a:rPr lang="ru-RU" sz="1200" dirty="0" smtClean="0"/>
              <a:t>2023-2027 годы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8018" y="4005064"/>
            <a:ext cx="594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благоприятных условий для развития субъектов малого и среднего предпринимательства</a:t>
            </a:r>
          </a:p>
        </p:txBody>
      </p:sp>
      <p:pic>
        <p:nvPicPr>
          <p:cNvPr id="23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8" y="400506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3612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1298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admin.umt.edu.pk/Media/Site/iib1/Post/Programs/6360262397668754746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92" y="5192640"/>
            <a:ext cx="2975300" cy="16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vaschenkoev\Desktop\2016\примеры\Новая папка\3d-business-earth-bar-chart-26074257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6"/>
          <a:stretch/>
        </p:blipFill>
        <p:spPr bwMode="auto">
          <a:xfrm>
            <a:off x="6953929" y="3401178"/>
            <a:ext cx="2382966" cy="21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95736" y="4509120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стойчивое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потребительского рынка, удовлетворение потребностей населения в товарах и услугах и защита прав потребителей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5210036"/>
            <a:ext cx="450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развития туризма на территории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5733256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сельского хозяйства и создание комфортных условий жизнедеятельности в сельской местности Иркутского районного муниципального образования</a:t>
            </a: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46" y="581487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82" y="37675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"Развитие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дорожного хозяйства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54825" y="1392415"/>
            <a:ext cx="4995998" cy="792088"/>
            <a:chOff x="800138" y="1196752"/>
            <a:chExt cx="4995998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800138" y="1650286"/>
              <a:ext cx="146760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43,9 млн. руб.</a:t>
              </a:r>
              <a:endParaRPr lang="ru-RU" sz="1400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9492" y="1650286"/>
              <a:ext cx="1628452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33,1 млн</a:t>
              </a:r>
              <a:r>
                <a:rPr lang="ru-RU" dirty="0"/>
                <a:t>. руб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0440" y="1650286"/>
              <a:ext cx="183569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19,2 млн</a:t>
              </a:r>
              <a:r>
                <a:rPr lang="ru-RU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37673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329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84701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658677" y="215558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79518" y="373398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2050" name="Picture 2" descr="C:\Users\vaschenkoev\Desktop\2016\примеры\Новая папка\Doro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75" y="116632"/>
            <a:ext cx="3422450" cy="213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chenkoev\Desktop\2016\примеры\Новая папка\9060500210b9974ae25f6c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" y="4221088"/>
            <a:ext cx="3413517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2720810"/>
            <a:ext cx="818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бесперебойного и безопасного функционирования дорожного хозяйства Иркутского района</a:t>
            </a:r>
          </a:p>
        </p:txBody>
      </p:sp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13" y="491068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.depositphotos.com/1064545/3590/i/950/depositphotos_35902343-stock-photo-3d-white-people-worker-wit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20" y="2608972"/>
            <a:ext cx="1738905" cy="17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573021" y="6218148"/>
            <a:ext cx="438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42281" y="4534111"/>
            <a:ext cx="517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автомобильных дорог общего пользования местного значения вне границ населенных пунктов в границах Иркутского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3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2705" y="427390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Организация муниципального управления в Иркутском районном муниципальном образовании "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112705" y="1454406"/>
            <a:ext cx="5998159" cy="836410"/>
            <a:chOff x="3326369" y="1158090"/>
            <a:chExt cx="5998159" cy="836410"/>
          </a:xfrm>
        </p:grpSpPr>
        <p:sp>
          <p:nvSpPr>
            <p:cNvPr id="6" name="TextBox 5"/>
            <p:cNvSpPr txBox="1"/>
            <p:nvPr/>
          </p:nvSpPr>
          <p:spPr>
            <a:xfrm>
              <a:off x="3326369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405,2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944" y="1611624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380,3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2151" y="1617285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380,5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2" y="115809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9019" y="117578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37992" y="115809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33256" y="226206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5592" y="358336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3620" y="2723728"/>
            <a:ext cx="880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управления в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Иркутском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2858" y="4195803"/>
            <a:ext cx="6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эффективности муниципального управления в Иркутском районе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34737" y="4933108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Материально-техническое обеспечение деятельности администрации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1" y="4294837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59" y="5032140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aschenkoev\Desktop\2016\примеры\Новая папка\6ab0ff3b42053bd50e9c7dcc9a67ce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" y="148266"/>
            <a:ext cx="3010144" cy="2260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vaschenkoev\Desktop\2016\примеры\Новая папка\about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8" y="4900595"/>
            <a:ext cx="2569051" cy="19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191524" y="6479550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pic>
        <p:nvPicPr>
          <p:cNvPr id="1041" name="Picture 17" descr="http://murman-school44.ru/aa-istock000019360204sm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93" y="3046924"/>
            <a:ext cx="2410387" cy="1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80761" y="5748878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Осуществление государственных полномочий, переданных Иркутскому району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24" y="586587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445044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"Совершенствование управления в сфере градостроительной политики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13,3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240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7,1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60440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0,0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4694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56426" y="2401918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08762" y="388860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2824" y="5619958"/>
            <a:ext cx="3477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600" dirty="0"/>
              <a:t>Срок реализации муниципальной программы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600" dirty="0" smtClean="0"/>
              <a:t>2023-2027 годы</a:t>
            </a:r>
            <a:endParaRPr lang="ru-RU" sz="1600" dirty="0"/>
          </a:p>
        </p:txBody>
      </p:sp>
      <p:pic>
        <p:nvPicPr>
          <p:cNvPr id="3074" name="Picture 2" descr="C:\Users\vaschenkoev\Desktop\2016\примеры\Новая папка\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9632"/>
            <a:ext cx="3201711" cy="19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schenkoev\Desktop\2016\примеры\Новая папка\6ba567efa33ed76b1057fa4eec882a4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1775"/>
            <a:ext cx="2889337" cy="19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615" y="2891534"/>
            <a:ext cx="85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Устойчивое и комплексное развитие территории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194" y="4366845"/>
            <a:ext cx="84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устойчивого и комплексного развития территории Иркутского района в сфере градостроительства</a:t>
            </a:r>
          </a:p>
        </p:txBody>
      </p:sp>
      <p:pic>
        <p:nvPicPr>
          <p:cNvPr id="3081" name="Picture 9" descr="http://www.loscreditos.net/wp-content/uploads/2013/11/CAS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57" y="4544694"/>
            <a:ext cx="2483769" cy="22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03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1499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Управление муниципальными финансами Иркутского районного муниципального образования "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1330655"/>
            <a:ext cx="5508104" cy="792088"/>
            <a:chOff x="3635896" y="1196752"/>
            <a:chExt cx="5508104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1650286"/>
              <a:ext cx="19612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405,9 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8104" y="1650286"/>
              <a:ext cx="1874223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333,0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1650286"/>
              <a:ext cx="183569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324,4 </a:t>
              </a:r>
              <a:r>
                <a:rPr lang="ru-RU" sz="1600" dirty="0"/>
                <a:t>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9820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3527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7062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33256" y="2204864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81244" y="3706579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646797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управления муниципальными финансами Иркутского района, создание условий для эффективного и ответственного управления муниципальными финансами Иркутского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vaschenkoev\Desktop\2016\примеры\Новая папка\1-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84" y="39207"/>
            <a:ext cx="3960440" cy="25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schenkoev\Desktop\2016\примеры\Новая папка\31958_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21" y="5533449"/>
            <a:ext cx="2073207" cy="15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schenkoev\Desktop\2016\примеры\Новая папка\SPIKE_FXDOS_E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16" y="5589240"/>
            <a:ext cx="1248075" cy="125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schenkoev\Desktop\2016\примеры\Новая папка\70077_Procedura_bankrotstva_predpriyatii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3" y="3356992"/>
            <a:ext cx="1761673" cy="15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724" y="4149080"/>
            <a:ext cx="685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долгосрочной сбалансированности и устойчивости бюджетной системы, повышение качества управления муниципальными финансами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7586" y="5067948"/>
            <a:ext cx="650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еализация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эффективной налоговой политики, направленной на укрепление налогового потенциала района, городских и сельских поселений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pic>
        <p:nvPicPr>
          <p:cNvPr id="27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" y="420642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05" y="5148970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994925" y="6407871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342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8145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"Совершенствование управления в сфере муниципального имущества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46,6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608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46,2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72808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46,1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7062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63564" y="2448560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90883" y="401465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5127" name="Picture 7" descr="C:\Users\vaschenkoev\Desktop\2016\примеры\Новая папка\nov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" y="136306"/>
            <a:ext cx="3357300" cy="2158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540" y="5304661"/>
            <a:ext cx="483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развития рынка наружной рекламы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7388" y="4618639"/>
            <a:ext cx="797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владения, пользования и распоряжения муниципальным имуществом Иркутского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90064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управления в сфере муниципального имущества и создание условий для развития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рынка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наружной рекламы Иркутского района</a:t>
            </a:r>
          </a:p>
        </p:txBody>
      </p:sp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863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6" y="5321465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86936" y="6372036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pic>
        <p:nvPicPr>
          <p:cNvPr id="5131" name="Picture 11" descr="https://im0-tub-ru.yandex.net/i?id=f1a70600ffd5684c0d784eb0d59c0867-sr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51" y="3581143"/>
            <a:ext cx="994496" cy="15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vaschenkoev\Desktop\2016\примеры\Новая папка\27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" y="5313500"/>
            <a:ext cx="2196770" cy="16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32656"/>
            <a:ext cx="59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образования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5504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3 964,5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65594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3 717,2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73602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3 583,7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7102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28498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636912"/>
            <a:ext cx="880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доступности качественного образования, обеспечение его соответствия потребностям социально-экономического развития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3257" y="3813435"/>
            <a:ext cx="642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беспечение качества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дошкольного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4147968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предоставления качественного общего образования в соответствии с требованиями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" y="381343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427095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" y="496040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aschenkoev\Desktop\2016\примеры\Новая папка\bda9fe87fcc7a175b1eb6e9f6b021ea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26"/>
            <a:ext cx="3723419" cy="24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aschenkoev\Desktop\2016\примеры\Новая папка\pho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62" y="3895234"/>
            <a:ext cx="2536076" cy="25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00228" y="6313295"/>
            <a:ext cx="484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программы</a:t>
            </a:r>
            <a:br>
              <a:rPr lang="ru-RU" sz="1200" dirty="0"/>
            </a:br>
            <a:r>
              <a:rPr lang="ru-RU" sz="1200" dirty="0" smtClean="0"/>
              <a:t> 2023-2027 </a:t>
            </a:r>
            <a:r>
              <a:rPr lang="ru-RU" sz="1200" dirty="0"/>
              <a:t>годы</a:t>
            </a:r>
          </a:p>
        </p:txBody>
      </p:sp>
      <p:pic>
        <p:nvPicPr>
          <p:cNvPr id="6150" name="Picture 6" descr="C:\Users\vaschenkoev\Desktop\2016\примеры\Новая папка\6d2d78f73c1becde042455b9deb7a1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5977813"/>
            <a:ext cx="1662292" cy="7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657" y="4758305"/>
            <a:ext cx="6272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муниципальной системы воспитания обучающихся,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укрепление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нравственных основ общественной жизни, успешную социализацию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4805" y="5496969"/>
            <a:ext cx="8129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норм безопасности учебного процесса 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подвоза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обучающихся Обеспечение функционирования 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системы 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образования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7" y="5575281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7083" y="306545"/>
            <a:ext cx="577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культуры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49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103,3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650286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100,8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49783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100,1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643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9466" y="364502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36912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и возможностей для максимального вовлечения жителей в различные формы творческой и культурно-досуговой деятельности с использованием современных технологий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62386" y="4201924"/>
            <a:ext cx="6034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Сохранение культурного наследия, реализация творческого потенциала населения и повышение качества услуг в сфере культуры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98755" y="5570076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молодых дарований, детского художественного образования и творчества 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0192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97" y="503868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6442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69772" y="6165532"/>
            <a:ext cx="484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/>
              <a:t> </a:t>
            </a:r>
            <a:r>
              <a:rPr lang="ru-RU" sz="1200" b="0" dirty="0" smtClean="0"/>
              <a:t>2023-2027 </a:t>
            </a:r>
            <a:r>
              <a:rPr lang="ru-RU" sz="1200" b="0" dirty="0"/>
              <a:t>годы</a:t>
            </a:r>
          </a:p>
        </p:txBody>
      </p:sp>
      <p:pic>
        <p:nvPicPr>
          <p:cNvPr id="7172" name="Picture 4" descr="C:\Users\vaschenkoev\Desktop\2016\примеры\Новая папка\212428_7299d4cbe892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67" y="5612948"/>
            <a:ext cx="1242180" cy="12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vaschenkoev\Desktop\2016\примеры\Новая папка\m2eizs7sbj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90799"/>
            <a:ext cx="2644810" cy="249052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vaschenkoev\Desktop\2016\примеры\Новая папка\13a4cf27-79b8-4bc5-b9fc-e4a29a19abd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52" y="281290"/>
            <a:ext cx="2939818" cy="220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372687" y="4941168"/>
            <a:ext cx="573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библиотечного обслуживания населения и комплектование библиотечного фонда</a:t>
            </a:r>
          </a:p>
        </p:txBody>
      </p:sp>
    </p:spTree>
    <p:extLst>
      <p:ext uri="{BB962C8B-B14F-4D97-AF65-F5344CB8AC3E}">
        <p14:creationId xmlns:p14="http://schemas.microsoft.com/office/powerpoint/2010/main" val="16935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0716" y="384626"/>
            <a:ext cx="594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Развитие физической культуры и спорта в Иркутском районном муниципальном образовании"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747095" y="1423517"/>
            <a:ext cx="5839610" cy="797749"/>
            <a:chOff x="3747095" y="1196752"/>
            <a:chExt cx="5839610" cy="797749"/>
          </a:xfrm>
        </p:grpSpPr>
        <p:sp>
          <p:nvSpPr>
            <p:cNvPr id="6" name="TextBox 5"/>
            <p:cNvSpPr txBox="1"/>
            <p:nvPr/>
          </p:nvSpPr>
          <p:spPr>
            <a:xfrm>
              <a:off x="3747095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37,2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8444" y="1650286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37,5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1655947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37,5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67944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901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7102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23928" y="2319263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39938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1614" y="2666529"/>
            <a:ext cx="891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максимальной вовлеченности населения в систематические занятия физической культурой и спортом, развитие массового спорта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9985" y="3839347"/>
            <a:ext cx="681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условий для развития физической культуры и массового спорта на территории Иркутского района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265" y="4509120"/>
            <a:ext cx="5669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и совершенствование условий для развития системы физического воспитания детей, подростков и учащейся молодежи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655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8098" y="5607686"/>
            <a:ext cx="553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программы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sz="1400" dirty="0" smtClean="0"/>
              <a:t>2023-2027 </a:t>
            </a:r>
            <a:r>
              <a:rPr lang="ru-RU" sz="1400" dirty="0"/>
              <a:t>годы</a:t>
            </a:r>
          </a:p>
        </p:txBody>
      </p:sp>
      <p:pic>
        <p:nvPicPr>
          <p:cNvPr id="8198" name="Picture 6" descr="C:\Users\vaschenkoev\Desktop\2016\примеры\Новая папка\us-sports-equipment-mark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63121"/>
            <a:ext cx="3042084" cy="20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aschenkoev\Desktop\2016\примеры\Новая папка\ball_soccer_sport_ukraine_flag_9338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61"/>
            <a:ext cx="3352046" cy="209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vaschenkoev\Desktop\2016\примеры\Новая папка\depositphotos_5288272-stock-photo-3d-small-hocke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98" y="3450079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145" y="329095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"Молодежная политика в Иркутском районном муниципальном образовании"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82507" y="1348695"/>
            <a:ext cx="5396240" cy="797749"/>
            <a:chOff x="446049" y="1196752"/>
            <a:chExt cx="5396240" cy="797749"/>
          </a:xfrm>
        </p:grpSpPr>
        <p:sp>
          <p:nvSpPr>
            <p:cNvPr id="6" name="TextBox 5"/>
            <p:cNvSpPr txBox="1"/>
            <p:nvPr/>
          </p:nvSpPr>
          <p:spPr>
            <a:xfrm>
              <a:off x="446049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12,6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1330" y="1650286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12,8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2" y="1655947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12,6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8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4643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0847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319194" y="2205419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99922" y="351979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4" y="3981459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7864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09" y="561474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92767" y="6165532"/>
            <a:ext cx="484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 smtClean="0"/>
              <a:t> 2023-2027 </a:t>
            </a:r>
            <a:r>
              <a:rPr lang="ru-RU" sz="1200" b="0" dirty="0"/>
              <a:t>годы</a:t>
            </a:r>
          </a:p>
        </p:txBody>
      </p:sp>
      <p:pic>
        <p:nvPicPr>
          <p:cNvPr id="7176" name="Picture 8" descr="C:\Users\vaschenkoev\Desktop\2016\примеры\Новая папка\00_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44" y="55781"/>
            <a:ext cx="3419071" cy="227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vaschenkoev\Desktop\2016\примеры\Новая папка\d-small-people-training-courses-studying-image-white-background-4086477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9"/>
          <a:stretch/>
        </p:blipFill>
        <p:spPr bwMode="auto">
          <a:xfrm>
            <a:off x="-156203" y="4701759"/>
            <a:ext cx="2542031" cy="21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vaschenkoev\Desktop\2016\примеры\Новая папка\2016_10_29_22_10_5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79" y="3340139"/>
            <a:ext cx="1960588" cy="19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143" y="2564904"/>
            <a:ext cx="7947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успешной социализации и эффективной самореализации молодежи в социально-экономической, политической и культурной жизни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026" y="3891556"/>
            <a:ext cx="719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самостоятельной личности молодого гражданина, формирование его позитивного мировоззрения и востребованных компетенций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18539" y="4491117"/>
            <a:ext cx="6113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ормирование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молодежной среде Иркутского района негативного отношения к незаконному обороту и потреблению наркотиков, курению и связанных с ними социально – негативных явлений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6760" y="5498648"/>
            <a:ext cx="5403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механизма финансовой поддержки молодых семей в решении жилищной проблемы в Иркутском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5681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0702302"/>
              </p:ext>
            </p:extLst>
          </p:nvPr>
        </p:nvGraphicFramePr>
        <p:xfrm>
          <a:off x="107504" y="1124744"/>
          <a:ext cx="8928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63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4624"/>
            <a:ext cx="719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Обеспечение безопасности на территории Иркутского районного муниципального образования"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9229" y="1471156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32,2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345" y="11435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2022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81638" y="1124744"/>
            <a:ext cx="2420670" cy="671870"/>
            <a:chOff x="5076808" y="1988527"/>
            <a:chExt cx="2420670" cy="671870"/>
          </a:xfrm>
        </p:grpSpPr>
        <p:sp>
          <p:nvSpPr>
            <p:cNvPr id="7" name="TextBox 6"/>
            <p:cNvSpPr txBox="1"/>
            <p:nvPr/>
          </p:nvSpPr>
          <p:spPr>
            <a:xfrm>
              <a:off x="5076808" y="2321843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51,7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3355" y="198852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36714" y="1143501"/>
            <a:ext cx="2062377" cy="698628"/>
            <a:chOff x="7036714" y="1988527"/>
            <a:chExt cx="2062377" cy="698628"/>
          </a:xfrm>
        </p:grpSpPr>
        <p:sp>
          <p:nvSpPr>
            <p:cNvPr id="8" name="TextBox 7"/>
            <p:cNvSpPr txBox="1"/>
            <p:nvPr/>
          </p:nvSpPr>
          <p:spPr>
            <a:xfrm>
              <a:off x="7036714" y="2348601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70,0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1325" y="198852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263310" y="1916832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4591" y="2967335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65975" y="6515744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pic>
        <p:nvPicPr>
          <p:cNvPr id="9219" name="Picture 3" descr="C:\Users\vaschenkoev\Desktop\2016\примеры\Новая папка\depositphotos_1601240-Man-and-shield-on-whi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98" y="4605976"/>
            <a:ext cx="1453620" cy="19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static.wixstatic.com/media/c82920_af88c24905054ab287ffbbc7f2f5a06c.png_srz_979_544_85_22_0.50_1.20_0.00_png_sr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73" y="157491"/>
            <a:ext cx="2366848" cy="14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15777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00873" y="2348880"/>
            <a:ext cx="919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безопасности на территории Иркутского районного муниципального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1640" y="3358487"/>
            <a:ext cx="7819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терроризма, экстремизма, обеспечение первичных мер  пожарной безопасности, гражданской обороны, защиты населения и территорий Иркутского района от чрезвычайных ситуаций природного и техногенного характера и безопасности людей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5247" y="4379644"/>
            <a:ext cx="755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правонарушений и преступлений на территории Иркутского района</a:t>
            </a:r>
          </a:p>
        </p:txBody>
      </p:sp>
      <p:pic>
        <p:nvPicPr>
          <p:cNvPr id="2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2" y="437964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18707" y="502977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в реализации мероприятий в сфере охраны здоровья населения на территории Иркутского районного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2648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0689" y="535468"/>
            <a:ext cx="599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04664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164,6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04665"/>
            <a:ext cx="177259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623,1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5" y="2010326"/>
            <a:ext cx="1728192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680,8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56882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9239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20888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1607" y="426837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852936"/>
            <a:ext cx="88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предоставляемых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коммунальных услуг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1679" y="4766007"/>
            <a:ext cx="7187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качества предоставляемых коммунальных, услуг, модернизация и развитие коммунальной инфраструктуры, обеспечение комфортных условий проживания граждан на территории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2" y="496807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475656" y="6381328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642084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 энергосберегающих технологий 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эффективности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использования энергетических ресурсов на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679" y="32129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одернизация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коммунальной инфраструктуры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73016"/>
            <a:ext cx="890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 энергосберегающих технологий и повышение энергетической эффективности на территории Иркутского района</a:t>
            </a: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573642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vaschenkoev\Desktop\2016\примеры\Новая папка\1565847685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" y="235139"/>
            <a:ext cx="3454103" cy="2065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aschenkoev\Desktop\2016\примеры\Новая папка\20160225_164243_355e0d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" b="4482"/>
          <a:stretch/>
        </p:blipFill>
        <p:spPr bwMode="auto">
          <a:xfrm>
            <a:off x="6350070" y="4207443"/>
            <a:ext cx="3212611" cy="23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институтов гражданского общества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49" y="1932656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3,5 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93265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3,5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49783" y="1938318"/>
            <a:ext cx="1486313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3,5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4287" y="149681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1005" y="258074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8496" y="386104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14270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благотворительной деятельности 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добровольчества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4293096"/>
            <a:ext cx="6012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и стимулирование деятельности  социально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</a:t>
            </a:r>
            <a:endParaRPr lang="ru-RU" sz="16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13" y="436510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97" y="515719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4941168"/>
            <a:ext cx="5797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институтов гражданского общества, содействия развитию благотворительной деятельности и добровольчества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 Иркутского района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9772" y="6093296"/>
            <a:ext cx="4844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b="0" dirty="0"/>
              <a:t>Срок реализации муниципальной программы</a:t>
            </a:r>
            <a:br>
              <a:rPr lang="ru-RU" sz="1400" b="0" dirty="0"/>
            </a:br>
            <a:r>
              <a:rPr lang="ru-RU" sz="1400" b="0" dirty="0" smtClean="0"/>
              <a:t> 2023-2027 </a:t>
            </a:r>
            <a:r>
              <a:rPr lang="ru-RU" sz="1400" b="0" dirty="0"/>
              <a:t>годы</a:t>
            </a:r>
          </a:p>
        </p:txBody>
      </p:sp>
      <p:pic>
        <p:nvPicPr>
          <p:cNvPr id="11266" name="Picture 2" descr="C:\Users\vaschenkoev\Desktop\2016\примеры\Новая папка\carlos-horacio-rivas-foto.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0852"/>
            <a:ext cx="2891553" cy="289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lipartsuggest.com/images/519/team-allies-financial-services-alliesfin-W5BfIt-clip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3" y="4126834"/>
            <a:ext cx="3043398" cy="22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static6.depositphotos.com/1000765/639/i/950/depositphotos_6399306-stock-photo-3d-small-global-manag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68" y="5319243"/>
            <a:ext cx="1082974" cy="15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6050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Развитие инфраструктуры системы образования Иркутского районного муниципального образования"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2 872,8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76673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2 373,1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406167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1 496,1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92824" y="371703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инфраструктуры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системы образования для реализации прав детей на получение общедоступного и бесплатного качественного образования в муниципальных образовательных организациях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429309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53631" y="6294973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1490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надежности функционирования системы коммунальной инфраструктуры зданий для обеспечения комфортных условий пребывания детей в муниципальных образовательных организациях</a:t>
            </a:r>
          </a:p>
        </p:txBody>
      </p:sp>
      <p:pic>
        <p:nvPicPr>
          <p:cNvPr id="14338" name="Picture 2" descr="https://image.jimcdn.com/app/cms/image/transf/none/path/s920137af9aa49737/image/i1233c57eed610e95/version/1467728282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3567530" cy="1918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902259"/>
            <a:ext cx="883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становления </a:t>
            </a:r>
            <a:r>
              <a:rPr lang="ru-RU" sz="1600" b="1" dirty="0" err="1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безбарьерной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образовательной среды, обеспечивающей равные возможности доступа к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образованию</a:t>
            </a:r>
            <a:endParaRPr lang="ru-RU" sz="16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" y="501317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778" y="5431829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новых мест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реализации прав детей на получение общедоступного и бесплатного качественного образования путем строительства и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приобретения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зданий дошкольных и общеобразовательных организаций</a:t>
            </a:r>
          </a:p>
        </p:txBody>
      </p:sp>
      <p:pic>
        <p:nvPicPr>
          <p:cNvPr id="23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" y="568006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0522" y="332656"/>
            <a:ext cx="545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"Охрана окружающей среды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8CADAE">
                    <a:lumMod val="50000"/>
                  </a:srgbClr>
                </a:solidFill>
              </a:rPr>
              <a:t>95,3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8CADAE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3666" y="2076672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99,1 млн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. руб</a:t>
            </a:r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.</a:t>
            </a:r>
            <a:endParaRPr lang="ru-RU" sz="1600" dirty="0">
              <a:solidFill>
                <a:srgbClr val="8CADAE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103,1 млн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 </a:t>
            </a:r>
            <a:endParaRPr lang="ru-RU" sz="24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20816" y="335699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Охрана окружающей среды в Иркутском муниципальном образовании</a:t>
            </a:r>
            <a:endParaRPr lang="ru-RU" sz="1600" b="1" dirty="0">
              <a:ln w="1905">
                <a:solidFill>
                  <a:srgbClr val="C5D1D7">
                    <a:lumMod val="50000"/>
                  </a:srgbClr>
                </a:solidFill>
              </a:ln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9" y="393707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7704" y="5524239"/>
            <a:ext cx="4798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</a:rPr>
              <a:t>Срок реализации муниципальной </a:t>
            </a:r>
            <a:r>
              <a:rPr lang="ru-RU" sz="1400" dirty="0" smtClean="0">
                <a:solidFill>
                  <a:prstClr val="black"/>
                </a:solidFill>
              </a:rPr>
              <a:t>программы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2023-2027 годы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163" y="3789040"/>
            <a:ext cx="4809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Стабилизация ситуации в сфере обращения с твердыми коммунальными отходами</a:t>
            </a:r>
            <a:endParaRPr lang="ru-RU" sz="1600" b="1" dirty="0">
              <a:ln w="1905">
                <a:solidFill>
                  <a:srgbClr val="C5D1D7">
                    <a:lumMod val="50000"/>
                  </a:srgbClr>
                </a:solidFill>
              </a:ln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796" y="4581128"/>
            <a:ext cx="530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уровня экологической грамотности населения Иркутского района</a:t>
            </a:r>
          </a:p>
        </p:txBody>
      </p:sp>
      <p:pic>
        <p:nvPicPr>
          <p:cNvPr id="1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schenkoev\Desktop\17735466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19" y="3712050"/>
            <a:ext cx="3127953" cy="23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schenkoev\Desktop\889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202"/>
            <a:ext cx="3000027" cy="25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92095" y="-99392"/>
            <a:ext cx="8772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Непрограммные расходы, млн.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1379" y="4725144"/>
            <a:ext cx="4710861" cy="471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Обслуживание муниципального долга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355301" y="531553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4.5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871542" y="531553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5.6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08104" y="528359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5.9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9550" y="1916832"/>
            <a:ext cx="9064978" cy="774176"/>
            <a:chOff x="405664" y="3063982"/>
            <a:chExt cx="7856000" cy="7741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05664" y="3063982"/>
              <a:ext cx="7856000" cy="369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Формирование резервного фонда администрации Иркутского района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245486" y="3424022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685645" y="3438048"/>
              <a:ext cx="4378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016633" y="3438048"/>
              <a:ext cx="4378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2296507" y="567844"/>
            <a:ext cx="1332872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</a:t>
            </a:r>
            <a:r>
              <a:rPr lang="en-US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год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900091" y="567844"/>
            <a:ext cx="1541465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</a:t>
            </a:r>
            <a:r>
              <a:rPr lang="en-US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год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441556" y="567844"/>
            <a:ext cx="193875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</a:t>
            </a:r>
            <a:r>
              <a:rPr lang="en-US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год 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5664" y="980728"/>
            <a:ext cx="8004613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деятельности органов местного самоуправления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483768" y="146317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26,9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99722" y="1438104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26,5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22669" y="146317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24,7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3486" y="2741506"/>
            <a:ext cx="8891491" cy="975526"/>
            <a:chOff x="452427" y="3873923"/>
            <a:chExt cx="8527178" cy="975526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452427" y="3873923"/>
              <a:ext cx="8527178" cy="471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Расходы, осуществляемые за счет межбюджетных трансфертов бюджетам муниципальных районов на выполнение передаваемых полномочий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529934" y="4449339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5,3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118259" y="4449339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722917" y="4417401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pic>
        <p:nvPicPr>
          <p:cNvPr id="28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8539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173485" y="3789040"/>
            <a:ext cx="8891491" cy="968690"/>
            <a:chOff x="452427" y="4293096"/>
            <a:chExt cx="8527178" cy="96869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52427" y="4293096"/>
              <a:ext cx="8527178" cy="471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Мероприятия, проводимые органами местного </a:t>
              </a:r>
              <a:r>
                <a:rPr lang="ru-RU" b="1" dirty="0" smtClean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самоуправления, и прочие выплаты</a:t>
              </a:r>
              <a:endPara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529934" y="4829090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0,1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118259" y="4829090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0,1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97567" y="4861676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0,1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2123728" y="5822880"/>
            <a:ext cx="4710861" cy="471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Проведение </a:t>
            </a: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выборов и </a:t>
            </a:r>
            <a:r>
              <a:rPr lang="ru-RU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референдумов</a:t>
            </a:r>
            <a:endParaRPr lang="ru-RU" b="1" dirty="0">
              <a:ln w="1905">
                <a:solidFill>
                  <a:srgbClr val="0070C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457650" y="6413266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0.0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973891" y="6413266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19</a:t>
            </a:r>
            <a:r>
              <a: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.</a:t>
            </a: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8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610453" y="6381328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17.8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9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3588" y="443083"/>
            <a:ext cx="805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Иркутского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Межбюджетные трансферты </a:t>
            </a:r>
            <a:r>
              <a:rPr lang="ru-RU" sz="2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ru-RU" sz="24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pic>
        <p:nvPicPr>
          <p:cNvPr id="4100" name="Picture 4" descr="http://creditmfo.ru/wp-content/uploads/2017/08/012615_1844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429000"/>
            <a:ext cx="4781549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61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97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670" y="404664"/>
            <a:ext cx="7930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 </a:t>
            </a:r>
            <a:b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Иркутского района на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</a:t>
            </a:r>
            <a:r>
              <a:rPr lang="en-US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0516" y="2003648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</a:t>
            </a:r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938" y="342655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328.0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5562" y="526229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40.8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8351" y="521792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287.2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635" y="5874081"/>
            <a:ext cx="4419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874081"/>
            <a:ext cx="4480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2000" dirty="0"/>
          </a:p>
        </p:txBody>
      </p:sp>
      <p:pic>
        <p:nvPicPr>
          <p:cNvPr id="5124" name="Picture 4" descr="https://yt3.ggpht.com/-WDIscfr_fP8/AAAAAAAAAAI/AAAAAAAAAAA/ePcljXXzU4g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5" y="1952507"/>
            <a:ext cx="2835352" cy="28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omsomolrf.su/images/news/2013/2013-03-11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27" y="1952507"/>
            <a:ext cx="3010049" cy="25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576" y="3097947"/>
            <a:ext cx="166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Иркутского района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7" y="339145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поселений Иркутского района</a:t>
            </a:r>
            <a:endParaRPr lang="ru-RU" sz="16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563617" y="2954685"/>
            <a:ext cx="1989976" cy="41549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694658" flipV="1">
            <a:off x="4817124" y="4122744"/>
            <a:ext cx="1183684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20461593" flipH="1" flipV="1">
            <a:off x="3363084" y="4122743"/>
            <a:ext cx="1053017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6" cstate="print"/>
          <a:srcRect l="31099" r="34627" b="313"/>
          <a:stretch>
            <a:fillRect/>
          </a:stretch>
        </p:blipFill>
        <p:spPr bwMode="auto">
          <a:xfrm>
            <a:off x="-10938" y="-18626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19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3776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Иркутского района на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</a:t>
            </a:r>
            <a:r>
              <a:rPr lang="en-US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</a:t>
            </a:r>
            <a:r>
              <a:rPr lang="en-US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3250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</a:t>
            </a:r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771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5</a:t>
            </a:r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103" y="353492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265.6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7432" y="342900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256.1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74389" y="5364505"/>
            <a:ext cx="2067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30.3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60519" y="5362957"/>
            <a:ext cx="20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31.2 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8762" y="5362957"/>
            <a:ext cx="1857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235.4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7588" y="5333701"/>
            <a:ext cx="1960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244.9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46277" y="5733256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-252536" y="572454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районного </a:t>
            </a:r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94549" y="5733255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18672" y="573325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областного бюджета</a:t>
            </a:r>
          </a:p>
        </p:txBody>
      </p:sp>
      <p:pic>
        <p:nvPicPr>
          <p:cNvPr id="6146" name="Picture 2" descr="http://static5.depositphotos.com/1008559/506/v/950/depositphotos_5066910-Money-ba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36" y="1643221"/>
            <a:ext cx="2753895" cy="3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8235" y="3569297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1381" y="3434038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01791" y="2708919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039208" y="2708920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50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8445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Ожидаемое исполнения бюджета за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2022 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год и основные характеристики бюджета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на 2023 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–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2025 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24871"/>
              </p:ext>
            </p:extLst>
          </p:nvPr>
        </p:nvGraphicFramePr>
        <p:xfrm>
          <a:off x="340945" y="1916831"/>
          <a:ext cx="8424935" cy="36800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32248"/>
                <a:gridCol w="1944216"/>
                <a:gridCol w="1440160"/>
                <a:gridCol w="1494751"/>
                <a:gridCol w="1313560"/>
              </a:tblGrid>
              <a:tr h="803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Наименование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Ожидаемое исполнение  2022 года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2023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2024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2025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Доходы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</a:rPr>
                        <a:t>5 880,9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</a:rPr>
                        <a:t>7 981,1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</a:rPr>
                        <a:t>7 672,6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</a:rPr>
                        <a:t>6 762,8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Расходы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6 061,0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8 242</a:t>
                      </a:r>
                      <a:r>
                        <a:rPr lang="ru-RU" sz="2000" kern="1200" baseline="0" dirty="0" smtClean="0"/>
                        <a:t>,8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7 954,4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7 100,9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Дефицит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- 180,1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- 261,7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- 281,7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- 338,1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21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47536303"/>
              </p:ext>
            </p:extLst>
          </p:nvPr>
        </p:nvGraphicFramePr>
        <p:xfrm>
          <a:off x="107504" y="1124744"/>
          <a:ext cx="8928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41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12" y="2780928"/>
            <a:ext cx="8583087" cy="990600"/>
          </a:xfrm>
        </p:spPr>
        <p:txBody>
          <a:bodyPr>
            <a:noAutofit/>
          </a:bodyPr>
          <a:lstStyle/>
          <a:p>
            <a:pPr algn="ctr"/>
            <a:r>
              <a:rPr lang="ru-RU" sz="6600" b="1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902566" y="480065"/>
            <a:ext cx="150357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539552" y="3356992"/>
            <a:ext cx="8229600" cy="315781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Комитет по финансам администрации Иркутского районного муниципального образования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Тел.: 8(3952)718-056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 fin20@gfu.ru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Интернет-сайт: http://irkraion.ru</a:t>
            </a: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9820861"/>
              </p:ext>
            </p:extLst>
          </p:nvPr>
        </p:nvGraphicFramePr>
        <p:xfrm>
          <a:off x="107504" y="1124744"/>
          <a:ext cx="8928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92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027" y="188640"/>
            <a:ext cx="8053235" cy="10003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67944" y="1685411"/>
            <a:ext cx="41587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субъектов малого и среднего предпринимательства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29859" y="2780928"/>
            <a:ext cx="418748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собираемости налогов в бюджет ИРМО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644" y="1685411"/>
            <a:ext cx="384131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органами местного самоуправления поселений по вопросам правомерности и полноты поступления доходов в консолидированный бюджет ИРМО, а также повышения налогового потенциала территории муниципальных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781" y="3876353"/>
            <a:ext cx="391818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мобилизация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резервов доходной базы бюджета ИРМО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46241" y="3883257"/>
            <a:ext cx="418046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администрирования доходов бюджета ИРМО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781" y="4810987"/>
            <a:ext cx="836092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мониторинга изменений законодательства о налогах и сборах и бюджетного законодательства Российской Федерации, а также законодательства Российской Федерации, законов Иркутской области и муниципальных правовых актов органов местного самоуправления Иркутского районного муниципального образования, при необходимости приведение в соответствие с ними муниципальных правовых актов в части доходной части бюджета ИРМО</a:t>
            </a:r>
          </a:p>
        </p:txBody>
      </p:sp>
    </p:spTree>
    <p:extLst>
      <p:ext uri="{BB962C8B-B14F-4D97-AF65-F5344CB8AC3E}">
        <p14:creationId xmlns:p14="http://schemas.microsoft.com/office/powerpoint/2010/main" val="36885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3150" y="-13997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926424" y="378974"/>
            <a:ext cx="8229600" cy="559056"/>
          </a:xfrm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Целесообразность замены дотации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179388" y="4953000"/>
            <a:ext cx="8785225" cy="1476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Средства, полученные муниципальным районом по дополнительному нормативу отчислений от НДФЛ сверх расчетного объема дотации на выравнивание бюджетной обеспеченности муниципальных районов, изъятию в бюджет субъекта Российской Федерации и (или) учету при последующем распределении межбюджетных трансфертов местным бюджетам не подлежат.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222132" y="1106182"/>
            <a:ext cx="2160587" cy="646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Муниципальный район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5309393" y="1106183"/>
            <a:ext cx="3024187" cy="646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Субъект Российской Федерации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179388" y="1989138"/>
            <a:ext cx="4248150" cy="258532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увеличение собираемости налогов и развитие имеющейся на территории муниципальных образований налоговой базы</a:t>
            </a:r>
          </a:p>
          <a:p>
            <a:pPr algn="ctr" eaLnBrk="1" hangingPunct="1">
              <a:buFontTx/>
              <a:buChar char="-"/>
            </a:pP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возможность для местных органов власти самостоятельно прогнозировать собственные доходы на длительный период </a:t>
            </a: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4697413" y="1988265"/>
            <a:ext cx="4248150" cy="258532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заинтересованность органов местного самоуправления в работе по повышению доходной базы</a:t>
            </a:r>
          </a:p>
          <a:p>
            <a:pPr algn="ctr" eaLnBrk="1" hangingPunct="1">
              <a:buFontTx/>
              <a:buChar char="-"/>
            </a:pP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обеспечение местных бюджетов доходами, необходимыми для выполнения собственных и делегированных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полномочий</a:t>
            </a:r>
          </a:p>
          <a:p>
            <a:pPr algn="ctr" eaLnBrk="1" hangingPunct="1">
              <a:buFontTx/>
              <a:buChar char="-"/>
            </a:pPr>
            <a:endParaRPr lang="ru-RU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приоритет-2-копия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27" t="1" r="6771" b="78583"/>
          <a:stretch/>
        </p:blipFill>
        <p:spPr>
          <a:xfrm>
            <a:off x="8014896" y="0"/>
            <a:ext cx="1109205" cy="11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5641</TotalTime>
  <Words>5268</Words>
  <Application>Microsoft Office PowerPoint</Application>
  <PresentationFormat>Экран (4:3)</PresentationFormat>
  <Paragraphs>1333</Paragraphs>
  <Slides>60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Исполнительная</vt:lpstr>
      <vt:lpstr>Проект бюджета Иркутского районного муниципального образования  на 2023 – 2025 годы</vt:lpstr>
      <vt:lpstr>Уважаемые жители                                            Иркутского районного муниципального образования!</vt:lpstr>
      <vt:lpstr>Иркутское районное муниципальное образование</vt:lpstr>
      <vt:lpstr>Основные направления налоговой  политики Иркутского районного муниципального образования</vt:lpstr>
      <vt:lpstr>Основные направления налоговой  политики Иркутского районного муниципального образования</vt:lpstr>
      <vt:lpstr>Основные направления налоговой  политики Иркутского районного муниципального образования</vt:lpstr>
      <vt:lpstr>Основные направления налоговой  политики Иркутского районного муниципального образования</vt:lpstr>
      <vt:lpstr>Основные направления налоговой  политики Иркутского районного муниципального образования</vt:lpstr>
      <vt:lpstr>Целесообразность замены дотации</vt:lpstr>
      <vt:lpstr>Зачисление НДФЛ в бюджет Иркутского района</vt:lpstr>
      <vt:lpstr>Основные понятия</vt:lpstr>
      <vt:lpstr>Основные характеристики бюджета</vt:lpstr>
      <vt:lpstr>Этапы бюджетного процесса</vt:lpstr>
      <vt:lpstr>Материалы, используемые  для формирования бюджета</vt:lpstr>
      <vt:lpstr>Структура доходов бюджета</vt:lpstr>
      <vt:lpstr>Доходы бюджета</vt:lpstr>
      <vt:lpstr>Утвержденные характеристики бюджета Иркутского районного муниципального образования,  млн. руб.</vt:lpstr>
      <vt:lpstr> Сведения об объеме и структуре доходов бюджета Иркутского районного муниципального образования на 2021 - 2025 годы, млн.руб.</vt:lpstr>
      <vt:lpstr>Распределение налогов</vt:lpstr>
      <vt:lpstr>Доходы бюджета Иркутского районного муниципального образования на 2023 - 2025 годы, млн.руб.</vt:lpstr>
      <vt:lpstr>Доходы бюджета Иркутского районного муниципального образования за 2023 - 2025 годы, млн.руб.</vt:lpstr>
      <vt:lpstr>Налоговые доходы бюджета  на 2023 - 2025 годы, млн.руб.</vt:lpstr>
      <vt:lpstr>Неналоговые доходы  на 2023 - 2025 годы, млн.руб.</vt:lpstr>
      <vt:lpstr>Безвозмездные поступления  на 2023 - 2025 годы, млн.руб.</vt:lpstr>
      <vt:lpstr>Расходы  бюджета</vt:lpstr>
      <vt:lpstr>Функциональная структура расходов, млн. руб.</vt:lpstr>
      <vt:lpstr>Основные направления бюджетной политики Иркутского районного муниципального образования</vt:lpstr>
      <vt:lpstr>Основные направления бюджетной  политики Иркутского районного муниципального образования</vt:lpstr>
      <vt:lpstr>Сведения о расходах по разделам и подразделам классификации расходов бюджета Иркутского районного муниципального образования на 2021 - 2025 годы, млн.руб.  </vt:lpstr>
      <vt:lpstr>Сведения о расходах по разделам и подразделам классификации расходов бюджета Иркутского районного муниципального образования на 2021 - 2025 годы, млн.руб. </vt:lpstr>
      <vt:lpstr>Сведения о расходах по разделам и подразделам классификации расходов бюджета Иркутского районного муниципального образования на 2021 - 2025 годы, млн.руб. </vt:lpstr>
      <vt:lpstr>Сведения о расходах по разделам и подразделам классификации расходов бюджета Иркутского районного муниципального образования на 2021 - 2025 годы, млн.руб. </vt:lpstr>
      <vt:lpstr>Функциональная структура расходов  бюджета на 2023 год</vt:lpstr>
      <vt:lpstr>Удельный вес расходов на социальную  сферу в объеме расходов бюджета района, %</vt:lpstr>
      <vt:lpstr>Расходы  бюджета на социальную сферу на 2023-2025 годы,  млн. руб.</vt:lpstr>
      <vt:lpstr>Расходы бюджета района</vt:lpstr>
      <vt:lpstr>Расходы бюджета района на 2021 – 2025 годы, млн. руб.</vt:lpstr>
      <vt:lpstr>Расходы бюджета района на 2021 – 2025 годы,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Кухаренко Алена Анатольевна</dc:creator>
  <cp:lastModifiedBy>Долгих Кристина Валерьевна</cp:lastModifiedBy>
  <cp:revision>445</cp:revision>
  <cp:lastPrinted>2019-11-22T06:23:19Z</cp:lastPrinted>
  <dcterms:created xsi:type="dcterms:W3CDTF">2018-11-19T03:37:19Z</dcterms:created>
  <dcterms:modified xsi:type="dcterms:W3CDTF">2023-10-10T02:17:53Z</dcterms:modified>
</cp:coreProperties>
</file>