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sldIdLst>
    <p:sldId id="328" r:id="rId2"/>
    <p:sldId id="330" r:id="rId3"/>
    <p:sldId id="351" r:id="rId4"/>
    <p:sldId id="352" r:id="rId5"/>
    <p:sldId id="345" r:id="rId6"/>
    <p:sldId id="300" r:id="rId7"/>
    <p:sldId id="320" r:id="rId8"/>
    <p:sldId id="353" r:id="rId9"/>
    <p:sldId id="354" r:id="rId10"/>
    <p:sldId id="355" r:id="rId11"/>
    <p:sldId id="356" r:id="rId12"/>
    <p:sldId id="321" r:id="rId13"/>
    <p:sldId id="322" r:id="rId14"/>
    <p:sldId id="323" r:id="rId15"/>
    <p:sldId id="319" r:id="rId16"/>
    <p:sldId id="357" r:id="rId17"/>
    <p:sldId id="358" r:id="rId18"/>
    <p:sldId id="359" r:id="rId19"/>
    <p:sldId id="315" r:id="rId20"/>
    <p:sldId id="314" r:id="rId21"/>
    <p:sldId id="313" r:id="rId22"/>
    <p:sldId id="312" r:id="rId23"/>
    <p:sldId id="311" r:id="rId24"/>
    <p:sldId id="310" r:id="rId25"/>
    <p:sldId id="309" r:id="rId26"/>
    <p:sldId id="308" r:id="rId27"/>
    <p:sldId id="307" r:id="rId28"/>
    <p:sldId id="306" r:id="rId29"/>
    <p:sldId id="305" r:id="rId30"/>
    <p:sldId id="304" r:id="rId31"/>
    <p:sldId id="303" r:id="rId32"/>
    <p:sldId id="302" r:id="rId33"/>
    <p:sldId id="301" r:id="rId34"/>
    <p:sldId id="299" r:id="rId35"/>
    <p:sldId id="297" r:id="rId36"/>
    <p:sldId id="298" r:id="rId37"/>
    <p:sldId id="266" r:id="rId38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6FB"/>
    <a:srgbClr val="66FFCC"/>
    <a:srgbClr val="33CCFF"/>
    <a:srgbClr val="CC99FF"/>
    <a:srgbClr val="9999FF"/>
    <a:srgbClr val="9900FF"/>
    <a:srgbClr val="FF6699"/>
    <a:srgbClr val="9966FF"/>
    <a:srgbClr val="CC3399"/>
    <a:srgbClr val="FBC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33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98246363282473E-3"/>
          <c:y val="0"/>
          <c:w val="0.9688011398638664"/>
          <c:h val="0.8920788120752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общ!$A$44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00FF"/>
              </a:solidFill>
            </c:spPr>
          </c:dPt>
          <c:dLbls>
            <c:delete val="1"/>
          </c:dLbls>
          <c:cat>
            <c:strRef>
              <c:f>общ!$C$43:$G$43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общ!$C$44:$G$44</c:f>
              <c:numCache>
                <c:formatCode>##,#0\,0</c:formatCode>
                <c:ptCount val="5"/>
                <c:pt idx="0">
                  <c:v>7000</c:v>
                </c:pt>
                <c:pt idx="1">
                  <c:v>7900</c:v>
                </c:pt>
                <c:pt idx="2">
                  <c:v>10000</c:v>
                </c:pt>
                <c:pt idx="3">
                  <c:v>6700</c:v>
                </c:pt>
                <c:pt idx="4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общ!$A$45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h="63500"/>
            </a:sp3d>
          </c:spPr>
          <c:invertIfNegative val="0"/>
          <c:dLbls>
            <c:delete val="1"/>
          </c:dLbls>
          <c:cat>
            <c:strRef>
              <c:f>общ!$C$43:$G$43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общ!$C$45:$G$45</c:f>
              <c:numCache>
                <c:formatCode>##,#0\,0</c:formatCode>
                <c:ptCount val="5"/>
                <c:pt idx="0">
                  <c:v>7000</c:v>
                </c:pt>
                <c:pt idx="1">
                  <c:v>7900</c:v>
                </c:pt>
                <c:pt idx="2">
                  <c:v>10000</c:v>
                </c:pt>
                <c:pt idx="3">
                  <c:v>6700</c:v>
                </c:pt>
                <c:pt idx="4">
                  <c:v>6500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1"/>
        <c:overlap val="1"/>
        <c:axId val="309222400"/>
        <c:axId val="228488832"/>
      </c:barChart>
      <c:catAx>
        <c:axId val="309222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8488832"/>
        <c:crosses val="autoZero"/>
        <c:auto val="1"/>
        <c:lblAlgn val="ctr"/>
        <c:lblOffset val="100"/>
        <c:noMultiLvlLbl val="0"/>
      </c:catAx>
      <c:valAx>
        <c:axId val="228488832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30922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7766911358264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общ!$D$12:$F$12</c:f>
              <c:numCache>
                <c:formatCode>##,#0\,0</c:formatCode>
                <c:ptCount val="3"/>
                <c:pt idx="0">
                  <c:v>6689.4000000000005</c:v>
                </c:pt>
                <c:pt idx="1">
                  <c:v>3927.7200000000003</c:v>
                </c:pt>
                <c:pt idx="2">
                  <c:v>3626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66FFCC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общ!$D$13:$F$13</c:f>
              <c:numCache>
                <c:formatCode>##,#0\,0</c:formatCode>
                <c:ptCount val="3"/>
                <c:pt idx="0">
                  <c:v>1952.9</c:v>
                </c:pt>
                <c:pt idx="1">
                  <c:v>1488.2</c:v>
                </c:pt>
                <c:pt idx="2">
                  <c:v>1501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dLbls>
            <c:delete val="1"/>
          </c:dLbls>
          <c:cat>
            <c:strRef>
              <c:f>общ!$D$11:$F$11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общ!$D$14:$F$14</c:f>
              <c:numCache>
                <c:formatCode>##,#0\,0</c:formatCode>
                <c:ptCount val="3"/>
                <c:pt idx="0">
                  <c:v>1246.5</c:v>
                </c:pt>
                <c:pt idx="1">
                  <c:v>1178.5</c:v>
                </c:pt>
                <c:pt idx="2">
                  <c:v>1229.2999999999997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48"/>
        <c:shape val="cylinder"/>
        <c:axId val="309640704"/>
        <c:axId val="309683904"/>
        <c:axId val="0"/>
      </c:bar3DChart>
      <c:catAx>
        <c:axId val="30964070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9683904"/>
        <c:crosses val="autoZero"/>
        <c:auto val="1"/>
        <c:lblAlgn val="ctr"/>
        <c:lblOffset val="100"/>
        <c:noMultiLvlLbl val="0"/>
      </c:catAx>
      <c:valAx>
        <c:axId val="309683904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309640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517108235537179E-2"/>
          <c:y val="0.83009677320328823"/>
          <c:w val="0.89418281009712375"/>
          <c:h val="0.1697487588303372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105375489562534E-3"/>
          <c:y val="1.1700054815217442E-2"/>
          <c:w val="0.99285706542002328"/>
          <c:h val="0.7591997899517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66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4337.3999999999996</c:v>
                </c:pt>
                <c:pt idx="1">
                  <c:v>4800.2</c:v>
                </c:pt>
                <c:pt idx="2">
                  <c:v>3347.7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2341.1999999999998</c:v>
                </c:pt>
                <c:pt idx="1">
                  <c:v>1844.9</c:v>
                </c:pt>
                <c:pt idx="2">
                  <c:v>2355.5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1302.5</c:v>
                </c:pt>
                <c:pt idx="1">
                  <c:v>1027.5</c:v>
                </c:pt>
                <c:pt idx="2">
                  <c:v>1059.5999999999999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09640192"/>
        <c:axId val="309685632"/>
        <c:axId val="0"/>
      </c:bar3DChart>
      <c:catAx>
        <c:axId val="30964019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685632"/>
        <c:crosses val="autoZero"/>
        <c:auto val="1"/>
        <c:lblAlgn val="ctr"/>
        <c:lblOffset val="100"/>
        <c:noMultiLvlLbl val="0"/>
      </c:catAx>
      <c:valAx>
        <c:axId val="309685632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30964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50131233595796"/>
          <c:y val="0.83552965779642829"/>
          <c:w val="0.64949868766404206"/>
          <c:h val="0.1609923857517285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15618947237578E-3"/>
          <c:y val="7.5065258624828102E-2"/>
          <c:w val="0.58783805690418311"/>
          <c:h val="0.8179184676912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34457995804185E-2"/>
                  <c:y val="1.83036203960163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537209882450272E-2"/>
                  <c:y val="-0.18615549825268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489275622420833E-2"/>
                  <c:y val="-6.8383340558262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2882824053459702E-2"/>
                  <c:y val="-8.2216136334771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вопросы, 646.9 млн. руб.</c:v>
                </c:pt>
                <c:pt idx="1">
                  <c:v>Национальная экономика, 110.7 млн. руб.</c:v>
                </c:pt>
                <c:pt idx="2">
                  <c:v>Жилищно-коммунальное хозяйство, 472.3 млн. руб.</c:v>
                </c:pt>
                <c:pt idx="3">
                  <c:v>Образование, 8 099.7 млн. руб.</c:v>
                </c:pt>
                <c:pt idx="4">
                  <c:v>Социальная политика, 68.2 млн. руб.</c:v>
                </c:pt>
                <c:pt idx="5">
                  <c:v>Межбюджетные трансферты бюджетам поселений, входящим в состав Иркутского района, 459.1 млн. руб.</c:v>
                </c:pt>
                <c:pt idx="6">
                  <c:v>Охрана окружающей среды,69.6 млн. руб.</c:v>
                </c:pt>
                <c:pt idx="7">
                  <c:v>Прочие расходы, 199.2 млн. 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646.9</c:v>
                </c:pt>
                <c:pt idx="1">
                  <c:v>110.7</c:v>
                </c:pt>
                <c:pt idx="2">
                  <c:v>472.3</c:v>
                </c:pt>
                <c:pt idx="3">
                  <c:v>8099.7</c:v>
                </c:pt>
                <c:pt idx="4">
                  <c:v>68.2</c:v>
                </c:pt>
                <c:pt idx="5">
                  <c:v>459.1</c:v>
                </c:pt>
                <c:pt idx="6">
                  <c:v>69.599999999999994</c:v>
                </c:pt>
                <c:pt idx="7">
                  <c:v>199.2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272510635834303"/>
          <c:y val="6.2249238859613552E-2"/>
          <c:w val="0.4164974968194195"/>
          <c:h val="0.8773323822472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219641881740165"/>
          <c:y val="2.90365113752792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1806512332609071"/>
                  <c:y val="-0.3154421885222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31516646686856"/>
                  <c:y val="9.4614873038798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6713.7</c:v>
                </c:pt>
                <c:pt idx="1">
                  <c:v>1373.8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3479736494113136"/>
          <c:y val="5.4455004460234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2073156107875472"/>
                  <c:y val="-0.23205649371710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r>
                      <a:rPr lang="en-US" dirty="0" smtClean="0"/>
                      <a:t>85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86656604039279"/>
                  <c:y val="0.108993121061637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7005.7</c:v>
                </c:pt>
                <c:pt idx="1">
                  <c:v>1237.0999999999999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72698539700426"/>
          <c:y val="3.683801215069711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3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813253619809861"/>
                  <c:y val="-0.30008471280968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96771919761677"/>
                  <c:y val="9.29198656289652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6257</c:v>
                </c:pt>
                <c:pt idx="1">
                  <c:v>1697.4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914500655041707"/>
          <c:y val="5.64455251109081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3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9214603498009844"/>
                  <c:y val="-0.280654230540335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56195886791041"/>
                  <c:y val="9.17501000430954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5246.1</c:v>
                </c:pt>
                <c:pt idx="1">
                  <c:v>1854.8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.21196153836584497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6918.6</c:v>
                </c:pt>
                <c:pt idx="1">
                  <c:v>6168.4</c:v>
                </c:pt>
                <c:pt idx="2">
                  <c:v>5156.2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</c:v>
                </c:pt>
                <c:pt idx="1">
                  <c:v>17.100000000000001</c:v>
                </c:pt>
                <c:pt idx="2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65.3</c:v>
                </c:pt>
                <c:pt idx="1">
                  <c:v>66.7</c:v>
                </c:pt>
                <c:pt idx="2">
                  <c:v>68.2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13092608"/>
        <c:axId val="318349888"/>
        <c:axId val="0"/>
      </c:bar3DChart>
      <c:catAx>
        <c:axId val="313092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8349888"/>
        <c:crosses val="autoZero"/>
        <c:auto val="1"/>
        <c:lblAlgn val="ctr"/>
        <c:lblOffset val="100"/>
        <c:noMultiLvlLbl val="0"/>
      </c:catAx>
      <c:valAx>
        <c:axId val="3183498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31309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0.41622</cdr:y>
    </cdr:from>
    <cdr:to>
      <cdr:x>0.16758</cdr:x>
      <cdr:y>0.48224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285" y="1815684"/>
          <a:ext cx="648036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98,1%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F6FB"/>
            </a:gs>
            <a:gs pos="100000">
              <a:schemeClr val="accent5">
                <a:lumMod val="40000"/>
                <a:lumOff val="60000"/>
              </a:schemeClr>
            </a:gs>
            <a:gs pos="100000">
              <a:srgbClr val="92D050"/>
            </a:gs>
            <a:gs pos="100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3D4AC-4111-47AC-90A0-07E43C5BD072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5" y="3501008"/>
            <a:ext cx="9036496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Утвержденный  бюджет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099" r="34627" b="313"/>
          <a:stretch>
            <a:fillRect/>
          </a:stretch>
        </p:blipFill>
        <p:spPr bwMode="auto">
          <a:xfrm>
            <a:off x="3707904" y="692696"/>
            <a:ext cx="1949619" cy="24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62405"/>
              </p:ext>
            </p:extLst>
          </p:nvPr>
        </p:nvGraphicFramePr>
        <p:xfrm>
          <a:off x="30066" y="764704"/>
          <a:ext cx="9113935" cy="59763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41934"/>
                <a:gridCol w="864096"/>
                <a:gridCol w="741581"/>
                <a:gridCol w="741581"/>
                <a:gridCol w="741581"/>
                <a:gridCol w="741581"/>
                <a:gridCol w="741581"/>
              </a:tblGrid>
              <a:tr h="4993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6 594,0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5 064,5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4 366,7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1 139,1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2037,4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2 650,5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1 492,3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1 086,9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4328,1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5 141,3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3 303,7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3 011,2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993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 высших достижений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31396"/>
              </p:ext>
            </p:extLst>
          </p:nvPr>
        </p:nvGraphicFramePr>
        <p:xfrm>
          <a:off x="30066" y="806315"/>
          <a:ext cx="9113933" cy="531303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344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459,1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8 087,5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10 126,4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6 786,9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6 483,7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3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 бюджета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59118261"/>
              </p:ext>
            </p:extLst>
          </p:nvPr>
        </p:nvGraphicFramePr>
        <p:xfrm>
          <a:off x="107504" y="548680"/>
          <a:ext cx="892543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на социальную </a:t>
            </a:r>
            <a:b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сферу в объеме расходов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73851494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68571228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2297491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7484704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2556" y="562037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7" y="5707993"/>
            <a:ext cx="294711" cy="2663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9268423"/>
              </p:ext>
            </p:extLst>
          </p:nvPr>
        </p:nvGraphicFramePr>
        <p:xfrm>
          <a:off x="0" y="2032162"/>
          <a:ext cx="9144000" cy="48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62390"/>
              </p:ext>
            </p:extLst>
          </p:nvPr>
        </p:nvGraphicFramePr>
        <p:xfrm>
          <a:off x="539552" y="1412776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8 099,7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5 064,5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4 366,7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41303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бюджета на социальную сферу на 2024-2026 годы, </a:t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395828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97,0%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5962105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97,3%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0,8%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0,6%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0,9%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1,3%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0,8%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1,3%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0,9%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30920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2026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10 046,9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6 713,9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6 430,2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9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73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5353"/>
              </p:ext>
            </p:extLst>
          </p:nvPr>
        </p:nvGraphicFramePr>
        <p:xfrm>
          <a:off x="107503" y="533420"/>
          <a:ext cx="8784973" cy="60899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81980"/>
                <a:gridCol w="869012"/>
                <a:gridCol w="869012"/>
                <a:gridCol w="869012"/>
                <a:gridCol w="926946"/>
                <a:gridCol w="869011"/>
              </a:tblGrid>
              <a:tr h="642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2026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6849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446.6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538.1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487.1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497.7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459.4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5909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3 679.7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4 660,4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4 234,8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4 166,2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47646"/>
              </p:ext>
            </p:extLst>
          </p:nvPr>
        </p:nvGraphicFramePr>
        <p:xfrm>
          <a:off x="263550" y="764704"/>
          <a:ext cx="8700936" cy="5912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35772"/>
                <a:gridCol w="853033"/>
                <a:gridCol w="853033"/>
                <a:gridCol w="853033"/>
                <a:gridCol w="853033"/>
                <a:gridCol w="853032"/>
              </a:tblGrid>
              <a:tr h="6602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020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безопасности на территории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996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472.3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884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23976"/>
              </p:ext>
            </p:extLst>
          </p:nvPr>
        </p:nvGraphicFramePr>
        <p:xfrm>
          <a:off x="251520" y="1340768"/>
          <a:ext cx="8676455" cy="408122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84051"/>
                <a:gridCol w="838481"/>
                <a:gridCol w="798148"/>
                <a:gridCol w="878814"/>
                <a:gridCol w="832399"/>
                <a:gridCol w="844562"/>
              </a:tblGrid>
              <a:tr h="653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2026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инфраструктуры системы образования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2 833.6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3 368.3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769.3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7428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"Охрана окружающей среды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4041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8 043.1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10 046.9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6 713.9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6 430.2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73.0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8 087.5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10 126,4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6 858.4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6 626.6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663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124744"/>
            <a:ext cx="5346624" cy="792088"/>
            <a:chOff x="3635896" y="1196752"/>
            <a:chExt cx="534662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3,3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852" y="1650286"/>
              <a:ext cx="170046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3,3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3,3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65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506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195922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47139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492896"/>
            <a:ext cx="8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формирования устойчивых секторов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экономики,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благоприятного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07904" y="6453336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</a:t>
            </a:r>
            <a:r>
              <a:rPr lang="ru-RU" sz="1200" dirty="0" smtClean="0"/>
              <a:t>2023-2027 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018" y="4005064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8" y="400506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612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298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5192640"/>
            <a:ext cx="2975300" cy="1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450912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стойчивое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потребительского рынка, удовлетворение потребностей населения в товарах и услугах и защита прав потребителей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210036"/>
            <a:ext cx="450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туризма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733256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сельского хозяйства и создание комфортных условий жизнедеятельности в сельской местности Иркутского районного муниципального образования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6" y="581487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5547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43786"/>
              </p:ext>
            </p:extLst>
          </p:nvPr>
        </p:nvGraphicFramePr>
        <p:xfrm>
          <a:off x="144825" y="5681534"/>
          <a:ext cx="8819664" cy="86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9952"/>
                <a:gridCol w="1259952"/>
                <a:gridCol w="1259952"/>
                <a:gridCol w="1259952"/>
                <a:gridCol w="1256886"/>
                <a:gridCol w="1263018"/>
                <a:gridCol w="12599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163,3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167,7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2023год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</a:rPr>
                        <a:t>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2025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2026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6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825" y="1392415"/>
            <a:ext cx="4995998" cy="792088"/>
            <a:chOff x="800138" y="1196752"/>
            <a:chExt cx="499599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800138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97,8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492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36,2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440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36,9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767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29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70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73398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3" y="49106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1" y="6218148"/>
            <a:ext cx="43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2281" y="4534111"/>
            <a:ext cx="51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автомобильных дорог общего пользования местного значения вне границ населенных пунктов в границах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Организация 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36410"/>
            <a:chOff x="3326369" y="1158090"/>
            <a:chExt cx="5998159" cy="836410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538,1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523,5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523,8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9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558" y="2713642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3010144" cy="22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12,9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6,3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50,3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2023-2027 годы</a:t>
            </a:r>
            <a:endParaRPr lang="ru-RU" sz="1600" dirty="0"/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497,7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454,7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459,4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управления муниципальными финансами Иркутского района, создание условий для эффективного и ответственного управления муниципальными финансами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4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685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долгосрочной сбалансированности и устойчивости бюджетной системы, повышение качества управления муниципальными финансами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586" y="5067948"/>
            <a:ext cx="650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эффективной налоговой политики, направленной на укрепление налогового потенциала района, городских и сельских поселений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5" y="514897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4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46,9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46,7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46,5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40" y="5304661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388" y="4618639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863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6" y="5321465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4 660,4млн.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4 234,8млн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4 166,2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642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качества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147968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предоставления качественного общего образования в соответствии с требованиями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709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496040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62" y="3895234"/>
            <a:ext cx="2536076" cy="25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0228" y="6313295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 smtClean="0"/>
              <a:t> 2023-2027 </a:t>
            </a:r>
            <a:r>
              <a:rPr lang="ru-RU" sz="1200" dirty="0"/>
              <a:t>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57" y="4758305"/>
            <a:ext cx="627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муниципальной системы воспитания обучающихся,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нравственных основ общественной жизни, успешную социализацию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805" y="5496969"/>
            <a:ext cx="8129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норм безопасности учебного процесса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подвоза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Обеспечение функционирования 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образования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" y="5575281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151,2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142,2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116,7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6034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Сохранение культурного наследия, реализация творческого потенциала населения и повышение качества услуг в сфере культуры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98755" y="5570076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молодых дарований, детского художественного образования и творчества 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03868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44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</a:t>
            </a:r>
            <a:r>
              <a:rPr lang="ru-RU" sz="1200" b="0" dirty="0" smtClean="0"/>
              <a:t>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72687" y="4941168"/>
            <a:ext cx="57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библиотечного обслуживания населения и комплектование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1693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839610" cy="797749"/>
            <a:chOff x="3747095" y="1196752"/>
            <a:chExt cx="583961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46,1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8444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43,7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43,7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319263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39938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и совершенствование условий для развития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8098" y="5607686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2023-2027 </a:t>
            </a:r>
            <a:r>
              <a:rPr lang="ru-RU" sz="1400" dirty="0"/>
              <a:t>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17,0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17,0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" y="398145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864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474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2767" y="6165532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 smtClean="0"/>
              <a:t> 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143" y="2564904"/>
            <a:ext cx="794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успешной социализации и эффективной самореализации молодежи в социально-экономической, политической и культурной жизни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26" y="3891556"/>
            <a:ext cx="719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самостоятельной личности молодого гражданина, формирование его позитивного мировоззрения и востребованных компетенций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8539" y="4491117"/>
            <a:ext cx="611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молодежной среде Иркутского района негативного отношения к незаконному обороту и потреблению наркотиков, курению и связанных с ними социально – негативных 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6760" y="5498648"/>
            <a:ext cx="540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568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4624"/>
            <a:ext cx="719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безопасности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4711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61,7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1435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124744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7,4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143501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7,7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2026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191683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296733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8" y="4605976"/>
            <a:ext cx="1453620" cy="19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366848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15777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0873" y="2348880"/>
            <a:ext cx="919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на территории Иркутского районного муниципального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40" y="3358487"/>
            <a:ext cx="7819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терроризма, экстремизма, обеспечение первичных мер  пожарной безопасности, 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247" y="4379644"/>
            <a:ext cx="755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района</a:t>
            </a:r>
          </a:p>
        </p:txBody>
      </p:sp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" y="43796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18707" y="502977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реализации мероприятий в сфере охраны здоровья населения на территории Иркутского районного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6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75425"/>
              </p:ext>
            </p:extLst>
          </p:nvPr>
        </p:nvGraphicFramePr>
        <p:xfrm>
          <a:off x="270616" y="1484784"/>
          <a:ext cx="5291860" cy="355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66" y="823662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характеристики бюджета Иркутского районного муниципального образования,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88224" y="861215"/>
            <a:ext cx="2340194" cy="4247317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законодательства, обеспечения бюджетной устойчивость в среднесрочной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589240"/>
            <a:ext cx="2218100" cy="120638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36145"/>
              </p:ext>
            </p:extLst>
          </p:nvPr>
        </p:nvGraphicFramePr>
        <p:xfrm>
          <a:off x="2325604" y="5108532"/>
          <a:ext cx="6818395" cy="161863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42340"/>
                <a:gridCol w="1080120"/>
                <a:gridCol w="1157656"/>
                <a:gridCol w="946093"/>
                <a:gridCol w="946093"/>
                <a:gridCol w="946093"/>
              </a:tblGrid>
              <a:tr h="3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9 888,8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6 594,4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6 356,3</a:t>
                      </a:r>
                    </a:p>
                  </a:txBody>
                  <a:tcPr marL="9525" marR="9525" marT="9525" marB="0" anchor="ctr"/>
                </a:tc>
              </a:tr>
              <a:tr h="3636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8 087,5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10 126,4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858,4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6 626,6</a:t>
                      </a:r>
                    </a:p>
                  </a:txBody>
                  <a:tcPr marL="9525" marR="9525" marT="9525" marB="0" anchor="ctr"/>
                </a:tc>
              </a:tr>
              <a:tr h="51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-270,3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2200672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777660"/>
            <a:ext cx="144016" cy="14820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47198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5580112" y="3436994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639" b="73916"/>
          <a:stretch/>
        </p:blipFill>
        <p:spPr bwMode="auto">
          <a:xfrm>
            <a:off x="522716" y="2780928"/>
            <a:ext cx="376876" cy="3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1547664" y="254475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2555776" y="1988840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3563888" y="2852936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4572000" y="290479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472,3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177259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352,9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5" y="2010326"/>
            <a:ext cx="172819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752,8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2088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52936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79" y="4766007"/>
            <a:ext cx="718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предоставляемых коммунальных, услуг, модернизация и развитие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75656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использования энергетических ресурсов на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2129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повышение 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938318"/>
            <a:ext cx="1486313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287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293096"/>
            <a:ext cx="601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и стимулирование деятельности 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3" y="436510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15719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941168"/>
            <a:ext cx="579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институтов гражданского общества, содействия развитию благотворительной деятельности и добровольчества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Иркутского района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093296"/>
            <a:ext cx="484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 smtClean="0"/>
              <a:t> 2023-2027 </a:t>
            </a:r>
            <a:r>
              <a:rPr lang="ru-RU" sz="1400" b="0" dirty="0"/>
              <a:t>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инфраструктуры системы образования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3 368,3млн.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769,3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140,6млн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2824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инфраструктуры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образования для реализации прав детей на получение общедоступного и бесплатного качественного образования в муниципальных образовательных организациях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93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53631" y="629497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надежности функционирования системы коммунальной инфраструктуры зданий для обеспечения комфортных условий пребывания детей в муниципальных образовательных организациях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02259"/>
            <a:ext cx="88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становления </a:t>
            </a:r>
            <a:r>
              <a:rPr lang="ru-RU" sz="1600" b="1" dirty="0" err="1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безбарьерной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образовательной среды, обеспечивающей равные возможности доступа к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образованию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" y="501317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778" y="5431829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мест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прав детей на получение общедоступного и бесплатного качественного образования путем строительства и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зданий дошкольных и общеобразовательных организаций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" y="56800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69,6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666" y="2076672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72,3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75,2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2026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335699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 в Иркутском муниципальном образовании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393707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7704" y="5524239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2023-2027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163" y="3789040"/>
            <a:ext cx="480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Стабилизация ситуации в сфере обращения с твердыми коммунальными отходами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96" y="4581128"/>
            <a:ext cx="53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уровня экологической грамотности населения Иркутского района</a:t>
            </a:r>
          </a:p>
        </p:txBody>
      </p:sp>
      <p:pic>
        <p:nvPicPr>
          <p:cNvPr id="1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1773546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9" y="3712050"/>
            <a:ext cx="3127953" cy="2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chenkoev\Desktop\889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02"/>
            <a:ext cx="3000027" cy="2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-99392"/>
            <a:ext cx="87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1379" y="4725144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55301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9,5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71542" y="531553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12,7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528359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10,9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9550" y="1916832"/>
            <a:ext cx="9064978" cy="774176"/>
            <a:chOff x="405664" y="3063982"/>
            <a:chExt cx="7856000" cy="77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063982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245486" y="342402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685645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016633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296507" y="567844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2024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567844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2025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567844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2026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980728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3768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9722" y="143810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22669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39,3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3486" y="2741506"/>
            <a:ext cx="8891491" cy="975526"/>
            <a:chOff x="452427" y="3873923"/>
            <a:chExt cx="8527178" cy="97552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452427" y="3873923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Расходы, осуществляемые за счет межбюджетных трансфертов бюджетам муниципальных районов на выполнение передаваемых полномочий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529934" y="4449339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1,6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118259" y="4449339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22917" y="4417401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73485" y="3789040"/>
            <a:ext cx="8891491" cy="968690"/>
            <a:chOff x="452427" y="4293096"/>
            <a:chExt cx="8527178" cy="9686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52427" y="4293096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Мероприятия, проводимые органами местного </a:t>
              </a:r>
              <a:r>
                <a:rPr lang="ru-RU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самоуправления, и прочие выплаты</a:t>
              </a:r>
              <a:endPara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29934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8259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97567" y="4861676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123728" y="5822880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</a:t>
            </a: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выборов и </a:t>
            </a: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референдумов</a:t>
            </a:r>
            <a:endParaRPr lang="ru-RU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57650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19,8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73891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17,8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10453" y="638132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2024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459,1</a:t>
            </a:r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86,8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372,3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377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2026 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2025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2026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371,4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374,1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43,4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45,3</a:t>
            </a:r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328,0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328,8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02566" y="48006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8(3952)718-103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8(3952)718-062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fin20@govirk.ru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об объеме и структуре доходов бюджета Иркутского районного муниципального образования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87069"/>
              </p:ext>
            </p:extLst>
          </p:nvPr>
        </p:nvGraphicFramePr>
        <p:xfrm>
          <a:off x="107505" y="1772816"/>
          <a:ext cx="8928990" cy="460851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370643"/>
                <a:gridCol w="843778"/>
                <a:gridCol w="593890"/>
                <a:gridCol w="1023351"/>
                <a:gridCol w="627087"/>
                <a:gridCol w="919839"/>
                <a:gridCol w="574071"/>
                <a:gridCol w="902540"/>
                <a:gridCol w="591371"/>
                <a:gridCol w="887156"/>
                <a:gridCol w="595264"/>
              </a:tblGrid>
              <a:tr h="12690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 (</a:t>
                      </a:r>
                      <a:r>
                        <a:rPr lang="ru-RU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</a:t>
                      </a: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емое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 (прогноз)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1 326,3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1 483,9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283,9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1 501,0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9525" marR="9525" marT="9525" marB="0" anchor="ctr"/>
                </a:tc>
              </a:tr>
              <a:tr h="13357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4 704,5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6 157,1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6 689,4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3 626,0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7 987,8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9 888,8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6 594,4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9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16553"/>
              </p:ext>
            </p:extLst>
          </p:nvPr>
        </p:nvGraphicFramePr>
        <p:xfrm>
          <a:off x="0" y="1268760"/>
          <a:ext cx="4283968" cy="533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216739"/>
              </p:ext>
            </p:extLst>
          </p:nvPr>
        </p:nvGraphicFramePr>
        <p:xfrm>
          <a:off x="9164216" y="423289"/>
          <a:ext cx="4243074" cy="54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81596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1 501,0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3 626,0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15567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274085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17,9%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28529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0927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324491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331692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33889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41810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41810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57,1%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-2738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172208" cy="368729"/>
            <a:chOff x="827584" y="836712"/>
            <a:chExt cx="8172208" cy="368729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2026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76142" y="8491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31768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24414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2026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646,9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618,3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645,5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110,7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380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49,1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49,9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88,0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472,3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352,9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752,9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5229200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72,3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Охрана окружающей среды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69,6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75,2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146100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45,2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20,5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68,2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56,3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46,1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459,1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414,8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419,4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1003925" y="6077615"/>
            <a:ext cx="3907108" cy="721276"/>
            <a:chOff x="943586" y="5245924"/>
            <a:chExt cx="3907108" cy="721276"/>
          </a:xfrm>
        </p:grpSpPr>
        <p:sp>
          <p:nvSpPr>
            <p:cNvPr id="82" name="TextBox 81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5 064,5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8 099,7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4 366,7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8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" y="6092354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aschenkoev\Desktop\nature-3289812_19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" y="5292715"/>
            <a:ext cx="807656" cy="6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16632"/>
            <a:ext cx="90010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подразделам классификации расходов бюджета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2816"/>
              </p:ext>
            </p:extLst>
          </p:nvPr>
        </p:nvGraphicFramePr>
        <p:xfrm>
          <a:off x="30066" y="908717"/>
          <a:ext cx="9150446" cy="557475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045990"/>
                <a:gridCol w="812967"/>
                <a:gridCol w="600230"/>
                <a:gridCol w="597243"/>
                <a:gridCol w="671900"/>
                <a:gridCol w="692802"/>
                <a:gridCol w="729314"/>
              </a:tblGrid>
              <a:tr h="391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587,6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646,9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618,3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645,5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856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205,3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253,8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выборов и референдумов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280,3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304,2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5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" y="116632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41560"/>
              </p:ext>
            </p:extLst>
          </p:nvPr>
        </p:nvGraphicFramePr>
        <p:xfrm>
          <a:off x="30067" y="908720"/>
          <a:ext cx="9113933" cy="525726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72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Наименование показателя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КФСР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2026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ОБОРОНА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Мобилизационная подготовка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88,0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32,0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6287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86,2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86,8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0314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ЭКОНОМИКА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139,2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110,7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49,9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Сельское хозяйство и рыболовство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Дорожное хозяйство (дорожные фонды)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97,8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36,2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36,9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0412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ЖИЛИЩНО-КОММУНАЛЬНОЕ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185,0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125,8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352,9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185,0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125,8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352,9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ОХРАНА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7,6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7,6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69,6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72,3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0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7384</TotalTime>
  <Words>3120</Words>
  <Application>Microsoft Office PowerPoint</Application>
  <PresentationFormat>Экран (4:3)</PresentationFormat>
  <Paragraphs>1056</Paragraphs>
  <Slides>37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Исполнительная</vt:lpstr>
      <vt:lpstr>Утвержденный  бюджет Иркутского районного муниципального образования  на 2024 – 2026 годы</vt:lpstr>
      <vt:lpstr>Иркутское районное муниципальное образование</vt:lpstr>
      <vt:lpstr>Утвержденные характеристики бюджета Иркутского районного муниципального образования,  млн. руб.</vt:lpstr>
      <vt:lpstr> Сведения об объеме и структуре доходов бюджета Иркутского районного муниципального образования на 2022 - 2026 годы, млн.руб.</vt:lpstr>
      <vt:lpstr>Доходы бюджета Иркутского районного муниципального образования на 2024 - 2026 годы, млн.руб.</vt:lpstr>
      <vt:lpstr>Расходы  бюджета</vt:lpstr>
      <vt:lpstr>Функциональная структура расходов, млн. руб.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2022 - 2026 годы, млн.руб. </vt:lpstr>
      <vt:lpstr>Функциональная структура расходов  бюджета на 2024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2024-2026 годы,  млн. руб.</vt:lpstr>
      <vt:lpstr>Расходы бюджета района</vt:lpstr>
      <vt:lpstr>Расходы бюджета района на 2022 – 2026 годы, млн. руб.</vt:lpstr>
      <vt:lpstr>Расходы бюджета района на 2022 – 2026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Кухаренко Алена Анатольевна</cp:lastModifiedBy>
  <cp:revision>540</cp:revision>
  <cp:lastPrinted>2019-11-22T06:23:19Z</cp:lastPrinted>
  <dcterms:created xsi:type="dcterms:W3CDTF">2018-11-19T03:37:19Z</dcterms:created>
  <dcterms:modified xsi:type="dcterms:W3CDTF">2023-12-28T06:23:18Z</dcterms:modified>
</cp:coreProperties>
</file>