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9"/>
  </p:notesMasterIdLst>
  <p:sldIdLst>
    <p:sldId id="328" r:id="rId2"/>
    <p:sldId id="346" r:id="rId3"/>
    <p:sldId id="343" r:id="rId4"/>
    <p:sldId id="362" r:id="rId5"/>
    <p:sldId id="345" r:id="rId6"/>
    <p:sldId id="300" r:id="rId7"/>
    <p:sldId id="320" r:id="rId8"/>
    <p:sldId id="363" r:id="rId9"/>
    <p:sldId id="364" r:id="rId10"/>
    <p:sldId id="365" r:id="rId11"/>
    <p:sldId id="366" r:id="rId12"/>
    <p:sldId id="321" r:id="rId13"/>
    <p:sldId id="367" r:id="rId14"/>
    <p:sldId id="368" r:id="rId15"/>
    <p:sldId id="319" r:id="rId16"/>
    <p:sldId id="316" r:id="rId17"/>
    <p:sldId id="317" r:id="rId18"/>
    <p:sldId id="318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299" r:id="rId35"/>
    <p:sldId id="297" r:id="rId36"/>
    <p:sldId id="298" r:id="rId37"/>
    <p:sldId id="266" r:id="rId38"/>
  </p:sldIdLst>
  <p:sldSz cx="9144000" cy="6858000" type="screen4x3"/>
  <p:notesSz cx="6797675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33CCFF"/>
    <a:srgbClr val="FF6699"/>
    <a:srgbClr val="9966FF"/>
    <a:srgbClr val="CC3399"/>
    <a:srgbClr val="9999FF"/>
    <a:srgbClr val="66FFCC"/>
    <a:srgbClr val="CC99FF"/>
    <a:srgbClr val="FBCD8F"/>
    <a:srgbClr val="C7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16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общ!$A$44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9900FF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88900"/>
              <a:bevelB w="190500" h="88900"/>
            </a:sp3d>
          </c:spPr>
          <c:invertIfNegative val="0"/>
          <c:dLbls>
            <c:delete val="1"/>
          </c:dLbls>
          <c:cat>
            <c:strRef>
              <c:f>общ!$B$43:$F$43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общ!$B$44:$F$44</c:f>
              <c:numCache>
                <c:formatCode>##,#0\,0</c:formatCode>
                <c:ptCount val="5"/>
                <c:pt idx="0">
                  <c:v>7610</c:v>
                </c:pt>
                <c:pt idx="1">
                  <c:v>7700</c:v>
                </c:pt>
                <c:pt idx="2">
                  <c:v>8000</c:v>
                </c:pt>
                <c:pt idx="3">
                  <c:v>7900</c:v>
                </c:pt>
                <c:pt idx="4">
                  <c:v>7800</c:v>
                </c:pt>
              </c:numCache>
            </c:numRef>
          </c:val>
        </c:ser>
        <c:ser>
          <c:idx val="1"/>
          <c:order val="1"/>
          <c:tx>
            <c:strRef>
              <c:f>общ!$A$45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190500" h="88900"/>
              <a:bevelB w="190500" h="88900"/>
            </a:sp3d>
          </c:spPr>
          <c:invertIfNegative val="0"/>
          <c:dLbls>
            <c:delete val="1"/>
          </c:dLbls>
          <c:cat>
            <c:strRef>
              <c:f>общ!$B$43:$F$43</c:f>
              <c:strCache>
                <c:ptCount val="5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  <c:pt idx="4">
                  <c:v>2025 год</c:v>
                </c:pt>
              </c:strCache>
            </c:strRef>
          </c:cat>
          <c:val>
            <c:numRef>
              <c:f>общ!$B$45:$F$45</c:f>
              <c:numCache>
                <c:formatCode>##,#0\,0</c:formatCode>
                <c:ptCount val="5"/>
                <c:pt idx="0">
                  <c:v>7610</c:v>
                </c:pt>
                <c:pt idx="1">
                  <c:v>7700</c:v>
                </c:pt>
                <c:pt idx="2">
                  <c:v>8000</c:v>
                </c:pt>
                <c:pt idx="3">
                  <c:v>7900</c:v>
                </c:pt>
                <c:pt idx="4">
                  <c:v>7800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5"/>
        <c:gapDepth val="136"/>
        <c:shape val="box"/>
        <c:axId val="248320512"/>
        <c:axId val="181144960"/>
        <c:axId val="0"/>
      </c:bar3DChart>
      <c:catAx>
        <c:axId val="2483205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81144960"/>
        <c:crossesAt val="6600"/>
        <c:auto val="1"/>
        <c:lblAlgn val="ctr"/>
        <c:lblOffset val="100"/>
        <c:noMultiLvlLbl val="0"/>
      </c:catAx>
      <c:valAx>
        <c:axId val="181144960"/>
        <c:scaling>
          <c:orientation val="minMax"/>
          <c:min val="6600"/>
        </c:scaling>
        <c:delete val="1"/>
        <c:axPos val="l"/>
        <c:numFmt formatCode="##,#0\,0" sourceLinked="1"/>
        <c:majorTickMark val="out"/>
        <c:minorTickMark val="none"/>
        <c:tickLblPos val="nextTo"/>
        <c:crossAx val="248320512"/>
        <c:crosses val="autoZero"/>
        <c:crossBetween val="between"/>
        <c:majorUnit val="200"/>
        <c:minorUnit val="40"/>
      </c:valAx>
      <c:spPr>
        <a:noFill/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6105375489562534E-3"/>
          <c:y val="1.1700054815217442E-2"/>
          <c:w val="0.99285706542002328"/>
          <c:h val="0.7591997899517718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общ!$A$12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966F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общ!$B$12:$D$12</c:f>
              <c:numCache>
                <c:formatCode>##,#0\,0</c:formatCode>
                <c:ptCount val="3"/>
                <c:pt idx="0">
                  <c:v>4337.3999999999996</c:v>
                </c:pt>
                <c:pt idx="1">
                  <c:v>4800.2</c:v>
                </c:pt>
                <c:pt idx="2">
                  <c:v>3347.7</c:v>
                </c:pt>
              </c:numCache>
            </c:numRef>
          </c:val>
        </c:ser>
        <c:ser>
          <c:idx val="1"/>
          <c:order val="1"/>
          <c:tx>
            <c:strRef>
              <c:f>общ!$A$13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общ!$B$13:$D$13</c:f>
              <c:numCache>
                <c:formatCode>##,#0\,0</c:formatCode>
                <c:ptCount val="3"/>
                <c:pt idx="0">
                  <c:v>2341.1999999999998</c:v>
                </c:pt>
                <c:pt idx="1">
                  <c:v>1844.9</c:v>
                </c:pt>
                <c:pt idx="2">
                  <c:v>2355.5</c:v>
                </c:pt>
              </c:numCache>
            </c:numRef>
          </c:val>
        </c:ser>
        <c:ser>
          <c:idx val="2"/>
          <c:order val="2"/>
          <c:tx>
            <c:strRef>
              <c:f>общ!$A$14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33CCFF"/>
            </a:solidFill>
            <a:scene3d>
              <a:camera prst="orthographicFront"/>
              <a:lightRig rig="threePt" dir="t"/>
            </a:scene3d>
            <a:sp3d>
              <a:bevelT w="95250"/>
              <a:bevelB w="95250"/>
            </a:sp3d>
          </c:spPr>
          <c:invertIfNegative val="0"/>
          <c:cat>
            <c:strRef>
              <c:f>общ!$B$11:$D$11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общ!$B$14:$D$14</c:f>
              <c:numCache>
                <c:formatCode>##,#0\,0</c:formatCode>
                <c:ptCount val="3"/>
                <c:pt idx="0">
                  <c:v>1302.5</c:v>
                </c:pt>
                <c:pt idx="1">
                  <c:v>1027.5</c:v>
                </c:pt>
                <c:pt idx="2">
                  <c:v>1059.5999999999999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253623296"/>
        <c:axId val="175541056"/>
        <c:axId val="0"/>
      </c:bar3DChart>
      <c:catAx>
        <c:axId val="253623296"/>
        <c:scaling>
          <c:orientation val="minMax"/>
        </c:scaling>
        <c:delete val="0"/>
        <c:axPos val="b"/>
        <c:numFmt formatCode="@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4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541056"/>
        <c:crosses val="autoZero"/>
        <c:auto val="1"/>
        <c:lblAlgn val="ctr"/>
        <c:lblOffset val="100"/>
        <c:noMultiLvlLbl val="0"/>
      </c:catAx>
      <c:valAx>
        <c:axId val="175541056"/>
        <c:scaling>
          <c:orientation val="minMax"/>
        </c:scaling>
        <c:delete val="1"/>
        <c:axPos val="l"/>
        <c:numFmt formatCode="##,#0\,0" sourceLinked="1"/>
        <c:majorTickMark val="none"/>
        <c:minorTickMark val="none"/>
        <c:tickLblPos val="nextTo"/>
        <c:crossAx val="253623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550131233595796"/>
          <c:y val="0.83552965779642829"/>
          <c:w val="0.64949868766404206"/>
          <c:h val="0.16099238575172856"/>
        </c:manualLayout>
      </c:layout>
      <c:overlay val="0"/>
      <c:txPr>
        <a:bodyPr/>
        <a:lstStyle/>
        <a:p>
          <a:pPr>
            <a:defRPr lang="ru-RU" sz="1400" b="0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515618947237578E-3"/>
          <c:y val="7.5065258624828102E-2"/>
          <c:w val="0.58783805690418311"/>
          <c:h val="0.81791846769124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rgbClr val="99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C33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rgbClr val="FF6699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explosion val="30"/>
            <c:spPr>
              <a:solidFill>
                <a:srgbClr val="33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bubble3D val="0"/>
            <c:spPr>
              <a:solidFill>
                <a:srgbClr val="9900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bubble3D val="0"/>
            <c:spPr>
              <a:solidFill>
                <a:srgbClr val="CC99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1.6434457995804185E-2"/>
                  <c:y val="1.830362039601632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5.8537209882450272E-2"/>
                  <c:y val="-0.186155498252682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1.4489275622420833E-2"/>
                  <c:y val="-6.8383340558262357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2882824053459702E-2"/>
                  <c:y val="-8.221613633477116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вопросы, 485.3 млн. руб.</c:v>
                </c:pt>
                <c:pt idx="1">
                  <c:v>Национальная экономика, 53.3 млн. руб.</c:v>
                </c:pt>
                <c:pt idx="2">
                  <c:v>Жилищно-коммунальное хозяйство, 164.6 млн. руб.</c:v>
                </c:pt>
                <c:pt idx="3">
                  <c:v>Образование, 6 918.6 млн. руб.</c:v>
                </c:pt>
                <c:pt idx="4">
                  <c:v>Социальная политика, 65.3 млн. руб.</c:v>
                </c:pt>
                <c:pt idx="5">
                  <c:v>Межбюджетные трансферты бюджетам поселений, входящим в состав Иркутского района, 368.9 млн. руб.</c:v>
                </c:pt>
                <c:pt idx="6">
                  <c:v>Охрана окружающей среды, 95.3 млн. руб.</c:v>
                </c:pt>
                <c:pt idx="7">
                  <c:v>Прочие расходы, 91.6 млн. руб.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485.3</c:v>
                </c:pt>
                <c:pt idx="1">
                  <c:v>53.3</c:v>
                </c:pt>
                <c:pt idx="2">
                  <c:v>164.6</c:v>
                </c:pt>
                <c:pt idx="3">
                  <c:v>6918.6</c:v>
                </c:pt>
                <c:pt idx="4">
                  <c:v>65.3</c:v>
                </c:pt>
                <c:pt idx="5">
                  <c:v>368.9</c:v>
                </c:pt>
                <c:pt idx="6">
                  <c:v>95.3</c:v>
                </c:pt>
                <c:pt idx="7">
                  <c:v>91.6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4272510635834303"/>
          <c:y val="6.2249238859613552E-2"/>
          <c:w val="0.4164974968194195"/>
          <c:h val="0.877332382247232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 dirty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219641881740165"/>
          <c:y val="2.903651137527929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76111611989882E-3"/>
          <c:y val="0.26706986260785842"/>
          <c:w val="0.89551397828504553"/>
          <c:h val="0.6772094767248084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1806512332609071"/>
                  <c:y val="-0.315442188522263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</a:t>
                    </a:r>
                    <a:r>
                      <a:rPr lang="en-US" dirty="0" smtClean="0"/>
                      <a:t>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631516646686856"/>
                  <c:y val="9.461487303879816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3710.2</c:v>
                </c:pt>
                <c:pt idx="1">
                  <c:v>843.1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3479736494113136"/>
          <c:y val="5.445500446023418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82789606743423E-2"/>
          <c:y val="0.20720455482707223"/>
          <c:w val="0.90812443480231553"/>
          <c:h val="0.700623728445869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8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22073156107875472"/>
                  <c:y val="-0.232056493717109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6186656604039279"/>
                  <c:y val="0.108993121061637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 formatCode="#,##0.0">
                  <c:v>7005.7</c:v>
                </c:pt>
                <c:pt idx="1">
                  <c:v>1237.0999999999999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 dirty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5672698539700426"/>
          <c:y val="3.6838012150697112E-4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527754321788969E-2"/>
          <c:y val="0.22158064308644071"/>
          <c:w val="0.87960565803877755"/>
          <c:h val="0.684884793502476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25"/>
          <c:dPt>
            <c:idx val="0"/>
            <c:bubble3D val="0"/>
            <c:explosion val="34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explosion val="17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5813253619809861"/>
                  <c:y val="-0.300084712809687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3096771919761677"/>
                  <c:y val="9.29198656289652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6257</c:v>
                </c:pt>
                <c:pt idx="1">
                  <c:v>1697.4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160" b="1" i="0" u="none" strike="noStrike" kern="1200" cap="none" spc="0" baseline="0">
                <a:ln w="1905">
                  <a:solidFill>
                    <a:srgbClr val="0070C0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ea typeface="+mn-ea"/>
                <a:cs typeface="+mn-cs"/>
              </a:defRPr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9914500655041707"/>
          <c:y val="5.6445525110908105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27246543905546E-2"/>
          <c:y val="0.22847053346056764"/>
          <c:w val="0.89722230778878154"/>
          <c:h val="0.680308119908062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3"/>
          <c:dPt>
            <c:idx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9214603498009844"/>
                  <c:y val="-0.2806542305403353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656195886791041"/>
                  <c:y val="9.17501000430954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Прочие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5246.1</c:v>
                </c:pt>
                <c:pt idx="1">
                  <c:v>1854.8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277777777777779E-2"/>
          <c:y val="0.21196156114687542"/>
          <c:w val="0.96944444444444455"/>
          <c:h val="0.652814147128665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82550" h="25400"/>
              <a:bevelB w="19050"/>
            </a:sp3d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Лист1!$B$2:$D$2</c:f>
              <c:numCache>
                <c:formatCode>#,##0.0</c:formatCode>
                <c:ptCount val="3"/>
                <c:pt idx="0">
                  <c:v>6918.6</c:v>
                </c:pt>
                <c:pt idx="1">
                  <c:v>6168.4</c:v>
                </c:pt>
                <c:pt idx="2">
                  <c:v>5156.2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Лист1!$B$3:$D$3</c:f>
              <c:numCache>
                <c:formatCode>#,##0.0</c:formatCode>
                <c:ptCount val="3"/>
                <c:pt idx="0">
                  <c:v>17</c:v>
                </c:pt>
                <c:pt idx="1">
                  <c:v>17.100000000000001</c:v>
                </c:pt>
                <c:pt idx="2">
                  <c:v>16.899999999999999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solidFill>
              <a:srgbClr val="FF66CC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Лист1!$B$4:$D$4</c:f>
              <c:numCache>
                <c:formatCode>#,##0.0</c:formatCode>
                <c:ptCount val="3"/>
                <c:pt idx="0">
                  <c:v>65.3</c:v>
                </c:pt>
                <c:pt idx="1">
                  <c:v>66.7</c:v>
                </c:pt>
                <c:pt idx="2">
                  <c:v>68.2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Лист1!$B$1:$D$1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Лист1!$B$5:$D$5</c:f>
              <c:numCache>
                <c:formatCode>#,##0.0</c:formatCode>
                <c:ptCount val="3"/>
                <c:pt idx="0">
                  <c:v>4.8</c:v>
                </c:pt>
                <c:pt idx="1">
                  <c:v>4.8</c:v>
                </c:pt>
                <c:pt idx="2">
                  <c:v>4.8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00334848"/>
        <c:axId val="231436224"/>
        <c:axId val="0"/>
      </c:bar3DChart>
      <c:catAx>
        <c:axId val="200334848"/>
        <c:scaling>
          <c:orientation val="minMax"/>
        </c:scaling>
        <c:delete val="0"/>
        <c:axPos val="b"/>
        <c:majorTickMark val="none"/>
        <c:minorTickMark val="none"/>
        <c:tickLblPos val="nextTo"/>
        <c:crossAx val="231436224"/>
        <c:crosses val="autoZero"/>
        <c:auto val="1"/>
        <c:lblAlgn val="ctr"/>
        <c:lblOffset val="100"/>
        <c:noMultiLvlLbl val="0"/>
      </c:catAx>
      <c:valAx>
        <c:axId val="23143622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2003348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0.09671</cdr:x>
      <cdr:y>0.41622</cdr:y>
    </cdr:from>
    <cdr:to>
      <cdr:x>0.16758</cdr:x>
      <cdr:y>0.48224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4285" y="1815684"/>
          <a:ext cx="648036" cy="288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96,9%</a:t>
          </a:r>
          <a:endParaRPr lang="ru-RU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59948-1C27-44CD-8038-72EC7E794925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41545"/>
            <a:ext cx="543814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81357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81357"/>
            <a:ext cx="2945659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D0743-11B0-465C-A6CA-201F677D3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3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817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9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D0743-11B0-465C-A6CA-201F677D3CF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5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4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72F46-42ED-4165-A73E-89A5D1ECCC7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2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3D4AC-4111-47AC-90A0-07E43C5BD0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7F6FB"/>
            </a:gs>
            <a:gs pos="100000">
              <a:schemeClr val="accent5">
                <a:lumMod val="40000"/>
                <a:lumOff val="60000"/>
              </a:schemeClr>
            </a:gs>
            <a:gs pos="100000">
              <a:srgbClr val="92D050"/>
            </a:gs>
            <a:gs pos="100000">
              <a:schemeClr val="bg2">
                <a:tint val="90000"/>
                <a:shade val="70000"/>
                <a:satMod val="2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E73D4AC-4111-47AC-90A0-07E43C5BD072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6717D10-2D0A-4311-A309-9F3FB82E0C0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9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465" y="3501008"/>
            <a:ext cx="9036496" cy="309634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Утвержденный бюджет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</a:t>
            </a:r>
            <a:b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b="1" spc="0" dirty="0" smtClean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400" b="1" spc="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143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pic>
        <p:nvPicPr>
          <p:cNvPr id="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1099" r="34627" b="313"/>
          <a:stretch>
            <a:fillRect/>
          </a:stretch>
        </p:blipFill>
        <p:spPr bwMode="auto">
          <a:xfrm>
            <a:off x="3707904" y="692696"/>
            <a:ext cx="1949619" cy="2427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34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88643"/>
              </p:ext>
            </p:extLst>
          </p:nvPr>
        </p:nvGraphicFramePr>
        <p:xfrm>
          <a:off x="30066" y="764704"/>
          <a:ext cx="9113935" cy="5723772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541934"/>
                <a:gridCol w="864096"/>
                <a:gridCol w="741581"/>
                <a:gridCol w="741581"/>
                <a:gridCol w="741581"/>
                <a:gridCol w="741581"/>
                <a:gridCol w="741581"/>
              </a:tblGrid>
              <a:tr h="49932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КФСР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6 171,0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5 087,1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6 918,6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6 168,4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5 156,2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Дошкольное образование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1 294,9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1 139,1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2 828,8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1 469,0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1 411,0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образование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2 969,4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3 713,6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3 821,8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4 434,2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3 482,3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Дополнительное образование детей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160,4</a:t>
                      </a:r>
                    </a:p>
                  </a:txBody>
                  <a:tcPr marL="4997" marR="4997" marT="4997" marB="0" anchor="ctr"/>
                </a:tc>
              </a:tr>
              <a:tr h="499327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Профессиональная подготовка, переподготовка и повышение квалификации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1 717,0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Молодежная политика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20,9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образования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0709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80,6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КУЛЬТУРА, КИНЕМАТОГРАФИЯ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16,8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0804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68,2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Пенсионное обеспечение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9,2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Социальное обеспечение населения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Охрана семьи и детства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38,5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вопросы в области социальной политики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 И СПОРТ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МАССОВОЙ ИНФОРМАЦИИ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997" marR="4997" marT="4997" marB="0" anchor="ctr"/>
                </a:tc>
              </a:tr>
              <a:tr h="25255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Периодическая печать и издательства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</a:t>
                      </a: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классификации расходов бюджета Иркутского районного муниципального образования на 2021 - 2025 годы, </a:t>
            </a:r>
            <a:r>
              <a:rPr lang="ru-RU" sz="1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13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56078"/>
              </p:ext>
            </p:extLst>
          </p:nvPr>
        </p:nvGraphicFramePr>
        <p:xfrm>
          <a:off x="30066" y="806315"/>
          <a:ext cx="9113933" cy="5313033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685950"/>
                <a:gridCol w="792088"/>
                <a:gridCol w="727179"/>
                <a:gridCol w="727179"/>
                <a:gridCol w="727179"/>
                <a:gridCol w="727179"/>
                <a:gridCol w="727179"/>
              </a:tblGrid>
              <a:tr h="5344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КФСР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4997" marR="4997" marT="4997" marB="0" anchor="ctr"/>
                </a:tc>
              </a:tr>
              <a:tr h="79643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4997" marR="4997" marT="4997" marB="0" anchor="ctr"/>
                </a:tc>
              </a:tr>
              <a:tr h="796430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государственного внутреннего и муниципального долга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4997" marR="4997" marT="4997" marB="0" anchor="ctr"/>
                </a:tc>
              </a:tr>
              <a:tr h="11900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405,8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295,9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287,4</a:t>
                      </a:r>
                    </a:p>
                  </a:txBody>
                  <a:tcPr marL="4997" marR="4997" marT="4997" marB="0" anchor="ctr"/>
                </a:tc>
              </a:tr>
              <a:tr h="1190036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265,6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256,1</a:t>
                      </a:r>
                    </a:p>
                  </a:txBody>
                  <a:tcPr marL="4997" marR="4997" marT="4997" marB="0" anchor="ctr"/>
                </a:tc>
              </a:tr>
              <a:tr h="40282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31,2</a:t>
                      </a:r>
                    </a:p>
                  </a:txBody>
                  <a:tcPr marL="4997" marR="4997" marT="4997" marB="0" anchor="ctr"/>
                </a:tc>
              </a:tr>
              <a:tr h="40282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ВСЕГО: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5 726,8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6 431,1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8 242,8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7 875,5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6 913,2</a:t>
                      </a: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классификации расходов бюджета Иркутского районного муниципального образования на 2021 - 2025 годы, </a:t>
            </a:r>
            <a:r>
              <a:rPr lang="ru-RU" sz="1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721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940822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  бюджета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6713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38376656"/>
              </p:ext>
            </p:extLst>
          </p:nvPr>
        </p:nvGraphicFramePr>
        <p:xfrm>
          <a:off x="107504" y="548680"/>
          <a:ext cx="8925433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955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2062" y="260648"/>
            <a:ext cx="8229600" cy="8367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Удельный вес расходов на социальную </a:t>
            </a:r>
            <a:b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сферу в объеме расходов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района, %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93105849"/>
              </p:ext>
            </p:extLst>
          </p:nvPr>
        </p:nvGraphicFramePr>
        <p:xfrm>
          <a:off x="0" y="1052736"/>
          <a:ext cx="3714583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C:\Users\vaschenkoev\Desktop\2016\примеры\картинки\budget_out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580" y="2498202"/>
            <a:ext cx="2582564" cy="24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14056470"/>
              </p:ext>
            </p:extLst>
          </p:nvPr>
        </p:nvGraphicFramePr>
        <p:xfrm>
          <a:off x="5508105" y="980727"/>
          <a:ext cx="3635896" cy="283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46016431"/>
              </p:ext>
            </p:extLst>
          </p:nvPr>
        </p:nvGraphicFramePr>
        <p:xfrm>
          <a:off x="-2394" y="4005064"/>
          <a:ext cx="3716977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27739564"/>
              </p:ext>
            </p:extLst>
          </p:nvPr>
        </p:nvGraphicFramePr>
        <p:xfrm>
          <a:off x="5506057" y="3719685"/>
          <a:ext cx="3635896" cy="311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75856" y="178501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160" b="1">
                <a:ln w="1905">
                  <a:solidFill>
                    <a:srgbClr val="0070C0"/>
                  </a:solidFill>
                </a:ln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2000" dirty="0">
                <a:solidFill>
                  <a:schemeClr val="tx1"/>
                </a:solidFill>
              </a:rPr>
              <a:t>Расходы на социальную сферу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2556" y="5620378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dirty="0"/>
              <a:t>Прочие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расходы 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85201" y="1844824"/>
            <a:ext cx="294711" cy="266328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3927" y="5707993"/>
            <a:ext cx="294711" cy="266328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      </a:t>
            </a:r>
            <a:endParaRPr lang="ru-RU" dirty="0"/>
          </a:p>
        </p:txBody>
      </p:sp>
      <p:pic>
        <p:nvPicPr>
          <p:cNvPr id="15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7" cstate="print"/>
          <a:srcRect l="31099" r="34627" b="313"/>
          <a:stretch>
            <a:fillRect/>
          </a:stretch>
        </p:blipFill>
        <p:spPr bwMode="auto">
          <a:xfrm>
            <a:off x="0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448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82671567"/>
              </p:ext>
            </p:extLst>
          </p:nvPr>
        </p:nvGraphicFramePr>
        <p:xfrm>
          <a:off x="0" y="2032162"/>
          <a:ext cx="9144000" cy="482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704472"/>
              </p:ext>
            </p:extLst>
          </p:nvPr>
        </p:nvGraphicFramePr>
        <p:xfrm>
          <a:off x="539552" y="1412776"/>
          <a:ext cx="8352928" cy="209561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384376"/>
                <a:gridCol w="1872208"/>
                <a:gridCol w="1584176"/>
                <a:gridCol w="1512168"/>
              </a:tblGrid>
              <a:tr h="43204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Наименование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 anchor="ctr"/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6 918.6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6 168.4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5 156.2</a:t>
                      </a:r>
                    </a:p>
                  </a:txBody>
                  <a:tcPr marL="9525" marR="9525" marT="9525" marB="0" anchor="ctr"/>
                </a:tc>
              </a:tr>
              <a:tr h="40063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16.9</a:t>
                      </a:r>
                    </a:p>
                  </a:txBody>
                  <a:tcPr marL="9525" marR="9525" marT="9525" marB="0" anchor="ctr"/>
                </a:tc>
              </a:tr>
              <a:tr h="45721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68.2</a:t>
                      </a:r>
                    </a:p>
                  </a:txBody>
                  <a:tcPr marL="9525" marR="9525" marT="9525" marB="0" anchor="ctr"/>
                </a:tc>
              </a:tr>
              <a:tr h="3736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b="0" i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600" b="0" i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641303" cy="50405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 бюджета на социальную сферу на 2023-2025 годы, </a:t>
            </a:r>
            <a:b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 руб.</a:t>
            </a:r>
            <a:endParaRPr lang="ru-RU" sz="2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9608" y="2032161"/>
            <a:ext cx="162692" cy="122312"/>
          </a:xfrm>
          <a:prstGeom prst="roundRect">
            <a:avLst/>
          </a:prstGeom>
          <a:solidFill>
            <a:srgbClr val="FFFF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9608" y="2492897"/>
            <a:ext cx="162692" cy="122312"/>
          </a:xfrm>
          <a:prstGeom prst="roundRect">
            <a:avLst/>
          </a:prstGeom>
          <a:solidFill>
            <a:srgbClr val="00B0F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1086" y="2924945"/>
            <a:ext cx="162692" cy="122312"/>
          </a:xfrm>
          <a:prstGeom prst="roundRect">
            <a:avLst/>
          </a:prstGeom>
          <a:solidFill>
            <a:srgbClr val="FF66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2844" y="3356993"/>
            <a:ext cx="162692" cy="122312"/>
          </a:xfrm>
          <a:prstGeom prst="roundRect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"/>
          <p:cNvSpPr txBox="1"/>
          <p:nvPr/>
        </p:nvSpPr>
        <p:spPr>
          <a:xfrm>
            <a:off x="3395828" y="508518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95,6%</a:t>
            </a:r>
            <a:endParaRPr lang="ru-RU" sz="1400" b="1" dirty="0"/>
          </a:p>
        </p:txBody>
      </p:sp>
      <p:sp>
        <p:nvSpPr>
          <p:cNvPr id="14" name="TextBox 1"/>
          <p:cNvSpPr txBox="1"/>
          <p:nvPr/>
        </p:nvSpPr>
        <p:spPr>
          <a:xfrm>
            <a:off x="5962105" y="508518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94,9%</a:t>
            </a:r>
            <a:endParaRPr lang="ru-RU" sz="1400" b="1" dirty="0"/>
          </a:p>
        </p:txBody>
      </p:sp>
      <p:sp>
        <p:nvSpPr>
          <p:cNvPr id="15" name="TextBox 1"/>
          <p:cNvSpPr txBox="1"/>
          <p:nvPr/>
        </p:nvSpPr>
        <p:spPr>
          <a:xfrm>
            <a:off x="1532321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0,3%</a:t>
            </a:r>
            <a:endParaRPr lang="ru-RU" sz="1400" b="1" dirty="0"/>
          </a:p>
        </p:txBody>
      </p:sp>
      <p:sp>
        <p:nvSpPr>
          <p:cNvPr id="16" name="TextBox 1"/>
          <p:cNvSpPr txBox="1"/>
          <p:nvPr/>
        </p:nvSpPr>
        <p:spPr>
          <a:xfrm>
            <a:off x="2051720" y="5383579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2,7%</a:t>
            </a:r>
            <a:endParaRPr lang="ru-RU" sz="1400" b="1" dirty="0"/>
          </a:p>
        </p:txBody>
      </p:sp>
      <p:sp>
        <p:nvSpPr>
          <p:cNvPr id="17" name="TextBox 1"/>
          <p:cNvSpPr txBox="1"/>
          <p:nvPr/>
        </p:nvSpPr>
        <p:spPr>
          <a:xfrm>
            <a:off x="2555776" y="5527595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sp>
        <p:nvSpPr>
          <p:cNvPr id="18" name="TextBox 1"/>
          <p:cNvSpPr txBox="1"/>
          <p:nvPr/>
        </p:nvSpPr>
        <p:spPr>
          <a:xfrm>
            <a:off x="4067944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0,4%</a:t>
            </a:r>
            <a:endParaRPr lang="ru-RU" sz="1400" b="1" dirty="0"/>
          </a:p>
        </p:txBody>
      </p:sp>
      <p:sp>
        <p:nvSpPr>
          <p:cNvPr id="19" name="TextBox 1"/>
          <p:cNvSpPr txBox="1"/>
          <p:nvPr/>
        </p:nvSpPr>
        <p:spPr>
          <a:xfrm>
            <a:off x="4587343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3,9%</a:t>
            </a:r>
            <a:endParaRPr lang="ru-RU" sz="1400" b="1" dirty="0"/>
          </a:p>
        </p:txBody>
      </p:sp>
      <p:sp>
        <p:nvSpPr>
          <p:cNvPr id="20" name="TextBox 1"/>
          <p:cNvSpPr txBox="1"/>
          <p:nvPr/>
        </p:nvSpPr>
        <p:spPr>
          <a:xfrm>
            <a:off x="5091399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sp>
        <p:nvSpPr>
          <p:cNvPr id="21" name="TextBox 1"/>
          <p:cNvSpPr txBox="1"/>
          <p:nvPr/>
        </p:nvSpPr>
        <p:spPr>
          <a:xfrm>
            <a:off x="6660232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0,5%</a:t>
            </a:r>
            <a:endParaRPr lang="ru-RU" sz="1400" b="1" dirty="0"/>
          </a:p>
        </p:txBody>
      </p:sp>
      <p:sp>
        <p:nvSpPr>
          <p:cNvPr id="22" name="TextBox 1"/>
          <p:cNvSpPr txBox="1"/>
          <p:nvPr/>
        </p:nvSpPr>
        <p:spPr>
          <a:xfrm>
            <a:off x="7179631" y="5445224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4,5%</a:t>
            </a:r>
            <a:endParaRPr lang="ru-RU" sz="1400" b="1" dirty="0"/>
          </a:p>
        </p:txBody>
      </p:sp>
      <p:sp>
        <p:nvSpPr>
          <p:cNvPr id="23" name="TextBox 1"/>
          <p:cNvSpPr txBox="1"/>
          <p:nvPr/>
        </p:nvSpPr>
        <p:spPr>
          <a:xfrm>
            <a:off x="7683687" y="5589240"/>
            <a:ext cx="64807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0,1%</a:t>
            </a:r>
            <a:endParaRPr lang="ru-RU" sz="1400" b="1" dirty="0"/>
          </a:p>
        </p:txBody>
      </p:sp>
      <p:pic>
        <p:nvPicPr>
          <p:cNvPr id="2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5754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43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0375" y="312737"/>
            <a:ext cx="8229600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5460" y="2508062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1" cap="all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dirty="0"/>
              <a:t>непрограммные расходы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2516449"/>
            <a:ext cx="2655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 cap="all">
                <a:ln w="900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defRPr>
            </a:lvl1pPr>
          </a:lstStyle>
          <a:p>
            <a:r>
              <a:rPr lang="ru-RU" sz="1800" dirty="0">
                <a:ln w="90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программные расходы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459868"/>
              </p:ext>
            </p:extLst>
          </p:nvPr>
        </p:nvGraphicFramePr>
        <p:xfrm>
          <a:off x="460375" y="3741007"/>
          <a:ext cx="8444918" cy="24963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839046"/>
                <a:gridCol w="1868624"/>
                <a:gridCol w="1943369"/>
                <a:gridCol w="1793879"/>
              </a:tblGrid>
              <a:tr h="784097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Наименование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2023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2024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2025 год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,2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820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6 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859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,7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8561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/>
                        <a:t>Непрограммные расходы, млн. руб.</a:t>
                      </a:r>
                      <a:endParaRPr lang="ru-RU" sz="18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39,7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55,0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53,5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52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9997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8" descr="https://image.jimcdn.com/app/cms/image/transf/none/path/s67711f0bf29c924d/image/ia21d34b2ae7b1912/version/1481909858/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8110" y="965143"/>
            <a:ext cx="1160512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35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37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9" descr="http://liveofofo.com/wpmain/uploads/2013/01/money_scale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69" name="Picture 45" descr="http://stavkibankov.ru/uploads/posts/2013-12/1387896536_forek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48" y="1045102"/>
            <a:ext cx="3112962" cy="227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4" cstate="print"/>
          <a:srcRect l="31099" r="34627" b="313"/>
          <a:stretch>
            <a:fillRect/>
          </a:stretch>
        </p:blipFill>
        <p:spPr bwMode="auto">
          <a:xfrm>
            <a:off x="2486" y="-33498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926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51520" y="6273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783787"/>
              </p:ext>
            </p:extLst>
          </p:nvPr>
        </p:nvGraphicFramePr>
        <p:xfrm>
          <a:off x="107503" y="533420"/>
          <a:ext cx="8784973" cy="608991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81980"/>
                <a:gridCol w="869012"/>
                <a:gridCol w="869012"/>
                <a:gridCol w="869012"/>
                <a:gridCol w="926946"/>
                <a:gridCol w="869011"/>
              </a:tblGrid>
              <a:tr h="6428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2023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2024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2025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экономического потенциала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9525" marR="9525" marT="9525" marB="0"/>
                </a:tc>
              </a:tr>
              <a:tr h="684911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дорожного хозяйства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19.2</a:t>
                      </a: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"Организация муниципального управления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343.9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376.7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405.2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380.4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380.5</a:t>
                      </a: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"Совершенствование управления в сфере градостроительной политики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"Управление муниципальными финансами Иркутского районного муниципального образования"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398.2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437.2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405.9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333.0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324.4</a:t>
                      </a:r>
                    </a:p>
                  </a:txBody>
                  <a:tcPr marL="9525" marR="9525" marT="9525" marB="0"/>
                </a:tc>
              </a:tr>
              <a:tr h="73152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"Совершенствование управления в сфере муниципального имущества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55,3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69.7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46.1</a:t>
                      </a:r>
                    </a:p>
                  </a:txBody>
                  <a:tcPr marL="9525" marR="9525" marT="9525" marB="0"/>
                </a:tc>
              </a:tr>
              <a:tr h="590989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образования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4 395.8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5 007.4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3 964.5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3 717.2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3 583.7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676456" cy="47667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693463"/>
              </p:ext>
            </p:extLst>
          </p:nvPr>
        </p:nvGraphicFramePr>
        <p:xfrm>
          <a:off x="263550" y="764704"/>
          <a:ext cx="8700936" cy="591259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435772"/>
                <a:gridCol w="853033"/>
                <a:gridCol w="853033"/>
                <a:gridCol w="853033"/>
                <a:gridCol w="853033"/>
                <a:gridCol w="853032"/>
              </a:tblGrid>
              <a:tr h="660218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2023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2024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2025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50072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культуры в Иркутском районном муниципальном образовании"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73.8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94.9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100.1</a:t>
                      </a:r>
                    </a:p>
                  </a:txBody>
                  <a:tcPr marL="9525" marR="9525" marT="9525" marB="0"/>
                </a:tc>
              </a:tr>
              <a:tr h="750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физической культуры и спорта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29.8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37.5</a:t>
                      </a:r>
                    </a:p>
                  </a:txBody>
                  <a:tcPr marL="9525" marR="9525" marT="9525" marB="0"/>
                </a:tc>
              </a:tr>
              <a:tr h="750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"Молодежная политика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12.6</a:t>
                      </a:r>
                    </a:p>
                  </a:txBody>
                  <a:tcPr marL="9525" marR="9525" marT="9525" marB="0"/>
                </a:tc>
              </a:tr>
              <a:tr h="102039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"Обеспечение безопасности на территории Иркутского районного муниципального образования"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259.2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29.6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32.2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70.0</a:t>
                      </a:r>
                    </a:p>
                  </a:txBody>
                  <a:tcPr marL="9525" marR="9525" marT="9525" marB="0"/>
                </a:tc>
              </a:tr>
              <a:tr h="996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184.7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164.6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623.1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680.8</a:t>
                      </a:r>
                    </a:p>
                  </a:txBody>
                  <a:tcPr marL="9525" marR="9525" marT="9525" marB="0"/>
                </a:tc>
              </a:tr>
              <a:tr h="88425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институтов гражданского общества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1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49288"/>
            <a:ext cx="8676456" cy="4766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бюджета района на </a:t>
            </a:r>
            <a:r>
              <a:rPr lang="ru-RU" sz="2400" b="1" spc="-1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spc="-1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spc="-1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млн. руб.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471014"/>
              </p:ext>
            </p:extLst>
          </p:nvPr>
        </p:nvGraphicFramePr>
        <p:xfrm>
          <a:off x="251520" y="1340768"/>
          <a:ext cx="8676455" cy="4081229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484051"/>
                <a:gridCol w="838481"/>
                <a:gridCol w="798148"/>
                <a:gridCol w="878814"/>
                <a:gridCol w="832399"/>
                <a:gridCol w="844562"/>
              </a:tblGrid>
              <a:tr h="6538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Наименование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2023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2024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/>
                        <a:t>2025 год</a:t>
                      </a:r>
                      <a:endParaRPr lang="ru-RU" sz="1600" b="1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742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Муниципальная программа "Развитие инфраструктуры системы образования Иркутского районного муниципального образования"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2 872.8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2 373.1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1 496.1</a:t>
                      </a:r>
                    </a:p>
                  </a:txBody>
                  <a:tcPr marL="9525" marR="9525" marT="9525" marB="0"/>
                </a:tc>
              </a:tr>
              <a:tr h="742844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Муниципальная программа "Охрана окружающей среды в Иркутском районном муниципальном образовании"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80.9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7.6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95.3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99.1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103.1</a:t>
                      </a:r>
                    </a:p>
                  </a:txBody>
                  <a:tcPr marL="9525" marR="9525" marT="9525" marB="0"/>
                </a:tc>
              </a:tr>
              <a:tr h="40417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Итого по муниципальным программам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5 694,1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6 398,0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8 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,2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7 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820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6 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859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Непрограммные расходы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32.7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33,1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39,7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53,5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Условно утвержденные расходы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78,9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187,7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137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effectLst/>
                        </a:rPr>
                        <a:t>ВСЕГО расходы бюджета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5 726,8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6 431,1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8 242,8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7 954,4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7 100,9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94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11663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экономического потенциала в Иркутском районном муниципальном образовании"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191739" y="1121922"/>
            <a:ext cx="4607538" cy="794910"/>
            <a:chOff x="4191739" y="1193930"/>
            <a:chExt cx="4607538" cy="794910"/>
          </a:xfrm>
        </p:grpSpPr>
        <p:sp>
          <p:nvSpPr>
            <p:cNvPr id="6" name="TextBox 5"/>
            <p:cNvSpPr txBox="1"/>
            <p:nvPr/>
          </p:nvSpPr>
          <p:spPr>
            <a:xfrm>
              <a:off x="4191739" y="1607895"/>
              <a:ext cx="1568317" cy="3809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2,0 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670512" y="1604715"/>
              <a:ext cx="1521342" cy="38094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2,0 </a:t>
              </a:r>
              <a:r>
                <a:rPr lang="ru-RU" sz="1600" dirty="0"/>
                <a:t>млн.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25061" y="1633067"/>
              <a:ext cx="167421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2,0 </a:t>
              </a:r>
              <a:r>
                <a:rPr lang="ru-RU" sz="1600" dirty="0"/>
                <a:t>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78033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43494" y="119393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46079" y="121162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216144" y="195922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24872" y="347139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95537" y="2492896"/>
            <a:ext cx="874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формирования устойчивых секторов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экономики,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благоприятного предпринимательского климата и повышение инвестиционной  активности бизнеса в районе</a:t>
            </a:r>
          </a:p>
        </p:txBody>
      </p:sp>
      <p:pic>
        <p:nvPicPr>
          <p:cNvPr id="1028" name="Picture 4" descr="C:\Users\vaschenkoev\Desktop\2016\примеры\Новая папка\2008675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8" y="240162"/>
            <a:ext cx="3684596" cy="2270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707904" y="6453336"/>
            <a:ext cx="53349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</a:t>
            </a:r>
            <a:r>
              <a:rPr lang="ru-RU" sz="1200" dirty="0" smtClean="0"/>
              <a:t>программы </a:t>
            </a:r>
            <a:r>
              <a:rPr lang="ru-RU" sz="1200" dirty="0"/>
              <a:t> </a:t>
            </a:r>
            <a:r>
              <a:rPr lang="ru-RU" sz="1200" dirty="0" smtClean="0"/>
              <a:t>2023-2027 годы</a:t>
            </a:r>
            <a:endParaRPr lang="ru-RU" sz="1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8018" y="4005064"/>
            <a:ext cx="594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благоприятных условий для развития субъектов малого и среднего предпринимательства</a:t>
            </a:r>
          </a:p>
        </p:txBody>
      </p:sp>
      <p:pic>
        <p:nvPicPr>
          <p:cNvPr id="23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18" y="400506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3612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21298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admin.umt.edu.pk/Media/Site/iib1/Post/Programs/63602623976687547468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92" y="5192640"/>
            <a:ext cx="2975300" cy="16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vaschenkoev\Desktop\2016\примеры\Новая папка\3d-business-earth-bar-chart-26074257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6"/>
          <a:stretch/>
        </p:blipFill>
        <p:spPr bwMode="auto">
          <a:xfrm>
            <a:off x="6953929" y="3401178"/>
            <a:ext cx="2382966" cy="218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95736" y="4509120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стойчивое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потребительского рынка, удовлетворение потребностей населения в товарах и услугах и защита прав потребителей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43808" y="5210036"/>
            <a:ext cx="450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развития туризма на территории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5733256"/>
            <a:ext cx="6264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сельского хозяйства и создание комфортных условий жизнедеятельности в сельской местности Иркутского районного муниципального образования</a:t>
            </a: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046" y="581487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3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kuharenkoaa\Desktop\Для Зайковой А.В\2018\Бюджет для граждан 2019-2021\рабочий материал\картинки\Безымянный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213" b="44369"/>
          <a:stretch/>
        </p:blipFill>
        <p:spPr bwMode="auto">
          <a:xfrm>
            <a:off x="0" y="966425"/>
            <a:ext cx="9254836" cy="186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35547"/>
            <a:ext cx="8229600" cy="6305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Иркутское районное муниципальное образование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4048" y="3059216"/>
            <a:ext cx="3528392" cy="646331"/>
          </a:xfrm>
          <a:prstGeom prst="rect">
            <a:avLst/>
          </a:prstGeom>
          <a:solidFill>
            <a:srgbClr val="C7F6F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городских муниципальных образования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4313421"/>
            <a:ext cx="3672408" cy="646331"/>
          </a:xfrm>
          <a:prstGeom prst="rect">
            <a:avLst/>
          </a:prstGeom>
          <a:solidFill>
            <a:srgbClr val="C7F6F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сельских муниципальных образования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8710" y="2828384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endParaRPr lang="ru-RU" sz="66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4075331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</a:t>
            </a:r>
            <a:endParaRPr lang="ru-RU" sz="6600" b="1" spc="300" dirty="0">
              <a:ln w="11430" cmpd="sng">
                <a:solidFill>
                  <a:srgbClr val="002060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4529" y="3890665"/>
            <a:ext cx="33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+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816420"/>
              </p:ext>
            </p:extLst>
          </p:nvPr>
        </p:nvGraphicFramePr>
        <p:xfrm>
          <a:off x="144825" y="5681534"/>
          <a:ext cx="8819664" cy="8680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59952"/>
                <a:gridCol w="1259952"/>
                <a:gridCol w="1259952"/>
                <a:gridCol w="1259952"/>
                <a:gridCol w="1256886"/>
                <a:gridCol w="1263018"/>
                <a:gridCol w="125995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Численность постоянного населения       (тыс. чел.)</a:t>
                      </a:r>
                      <a:endParaRPr lang="ru-RU" sz="1100" dirty="0"/>
                    </a:p>
                  </a:txBody>
                  <a:tcPr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136,9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139,3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141,7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142,8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u="none" strike="noStrike" kern="1200" dirty="0" smtClean="0">
                          <a:effectLst/>
                        </a:rPr>
                        <a:t>146,4</a:t>
                      </a:r>
                      <a:endParaRPr kumimoji="0"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150,0</a:t>
                      </a:r>
                      <a:endParaRPr kumimoji="0"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2020 </a:t>
                      </a:r>
                      <a:r>
                        <a:rPr lang="ru-RU" sz="1600" u="none" strike="noStrike" dirty="0">
                          <a:effectLst/>
                        </a:rPr>
                        <a:t>год </a:t>
                      </a:r>
                      <a:r>
                        <a:rPr lang="ru-RU" sz="1600" u="none" strike="noStrike" dirty="0" smtClean="0">
                          <a:effectLst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2021 </a:t>
                      </a:r>
                      <a:r>
                        <a:rPr lang="ru-RU" sz="1600" u="none" strike="noStrike" dirty="0">
                          <a:effectLst/>
                        </a:rPr>
                        <a:t>год </a:t>
                      </a:r>
                      <a:r>
                        <a:rPr lang="ru-RU" sz="1600" u="none" strike="noStrike" dirty="0" smtClean="0">
                          <a:effectLst/>
                        </a:rPr>
                        <a:t>(Факт)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2022год (Оценка)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</a:rPr>
                        <a:t>2023 </a:t>
                      </a:r>
                      <a:r>
                        <a:rPr lang="ru-RU" sz="1600" u="none" strike="noStrike" dirty="0">
                          <a:effectLst/>
                        </a:rPr>
                        <a:t>год (Прогноз)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2024 год (Прогноз)</a:t>
                      </a:r>
                      <a:endParaRPr lang="ru-RU" sz="1600" dirty="0"/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2025 год (Прогноз)</a:t>
                      </a:r>
                      <a:endParaRPr lang="ru-RU" sz="1600" dirty="0"/>
                    </a:p>
                  </a:txBody>
                  <a:tcPr marL="9525" marR="9525" marT="9525" marB="0" anchor="ctr">
                    <a:solidFill>
                      <a:srgbClr val="FBCD8F"/>
                    </a:solidFill>
                  </a:tcPr>
                </a:tc>
              </a:tr>
            </a:tbl>
          </a:graphicData>
        </a:graphic>
      </p:graphicFrame>
      <p:pic>
        <p:nvPicPr>
          <p:cNvPr id="3080" name="Picture 8" descr="C:\Users\kuharenkoaa\Desktop\Для Зайковой А.В\2018\Бюджет для граждан 2019-2021\рабочий материал\картинки\família-feliz-grande-46078487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5"/>
          <a:stretch/>
        </p:blipFill>
        <p:spPr bwMode="auto">
          <a:xfrm>
            <a:off x="144826" y="3382381"/>
            <a:ext cx="2699259" cy="15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269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82" y="37675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"Развитие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дорожного хозяйства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611560" y="1392415"/>
            <a:ext cx="5004048" cy="792088"/>
            <a:chOff x="1056873" y="1196752"/>
            <a:chExt cx="5004048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1056873" y="1650286"/>
              <a:ext cx="146760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43,9 млн. руб.</a:t>
              </a:r>
              <a:endParaRPr lang="ru-RU" sz="1400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13057" y="1650286"/>
              <a:ext cx="1628452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33,1 млн</a:t>
              </a:r>
              <a:r>
                <a:rPr lang="ru-RU" dirty="0"/>
                <a:t>. руб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25225" y="1650286"/>
              <a:ext cx="183569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/>
                <a:t>19,2 млн</a:t>
              </a:r>
              <a:r>
                <a:rPr lang="ru-RU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00889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33823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5991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658677" y="215558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79518" y="373398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2050" name="Picture 2" descr="C:\Users\vaschenkoev\Desktop\2016\примеры\Новая папка\Doro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375" y="116632"/>
            <a:ext cx="3422450" cy="2139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schenkoev\Desktop\2016\примеры\Новая папка\9060500210b9974ae25f6c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" y="4221088"/>
            <a:ext cx="3413517" cy="21602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62621" y="2720810"/>
            <a:ext cx="818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бесперебойного и безопасного функционирования дорожного хозяйства Иркутского района</a:t>
            </a:r>
          </a:p>
        </p:txBody>
      </p:sp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313" y="491068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t.depositphotos.com/1064545/3590/i/950/depositphotos_35902343-stock-photo-3d-white-people-worker-with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920" y="2608972"/>
            <a:ext cx="1738905" cy="173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573021" y="6218148"/>
            <a:ext cx="4383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842281" y="4534111"/>
            <a:ext cx="5176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автомобильных дорог общего пользования местного значения вне границ населенных пунктов в границах Иркутского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7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12705" y="427390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Организация муниципального управления в Иркутском районном муниципальном образовании "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112705" y="1454406"/>
            <a:ext cx="5998159" cy="836410"/>
            <a:chOff x="3326369" y="1158090"/>
            <a:chExt cx="5998159" cy="836410"/>
          </a:xfrm>
        </p:grpSpPr>
        <p:sp>
          <p:nvSpPr>
            <p:cNvPr id="6" name="TextBox 5"/>
            <p:cNvSpPr txBox="1"/>
            <p:nvPr/>
          </p:nvSpPr>
          <p:spPr>
            <a:xfrm>
              <a:off x="3326369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405,2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4944" y="1611624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380,3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2151" y="1617285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380,5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2" y="115809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9019" y="117578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37992" y="115809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33256" y="2262063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685592" y="358336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3620" y="2723728"/>
            <a:ext cx="8808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муниципального управления в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Иркутском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2858" y="4195803"/>
            <a:ext cx="624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эффективности муниципального управления в Иркутском районе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34737" y="4933108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Материально-техническое обеспечение деятельности администрации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41" y="4294837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59" y="5032140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vaschenkoev\Desktop\2016\примеры\Новая папка\6ab0ff3b42053bd50e9c7dcc9a67cea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" y="148266"/>
            <a:ext cx="3010144" cy="2260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vaschenkoev\Desktop\2016\примеры\Новая папка\about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8" y="4900595"/>
            <a:ext cx="2569051" cy="19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191524" y="6479550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pic>
        <p:nvPicPr>
          <p:cNvPr id="1041" name="Picture 17" descr="http://murman-school44.ru/aa-istock000019360204small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093" y="3046924"/>
            <a:ext cx="2410387" cy="18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80761" y="5748878"/>
            <a:ext cx="6316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Осуществление государственных полномочий, переданных Иркутскому району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224" y="5865873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1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445044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"Совершенствование управления в сфере градостроительной политики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13,3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240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7,1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60440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0,0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752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44694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56426" y="2401918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08762" y="388860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52824" y="5619958"/>
            <a:ext cx="34775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600" dirty="0"/>
              <a:t>Срок реализации муниципальной программы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 </a:t>
            </a:r>
            <a:r>
              <a:rPr lang="ru-RU" sz="1600" dirty="0" smtClean="0"/>
              <a:t>2023-2027 годы</a:t>
            </a:r>
            <a:endParaRPr lang="ru-RU" sz="1600" dirty="0"/>
          </a:p>
        </p:txBody>
      </p:sp>
      <p:pic>
        <p:nvPicPr>
          <p:cNvPr id="3074" name="Picture 2" descr="C:\Users\vaschenkoev\Desktop\2016\примеры\Новая папка\b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9632"/>
            <a:ext cx="3201711" cy="19876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vaschenkoev\Desktop\2016\примеры\Новая папка\6ba567efa33ed76b1057fa4eec882a4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1775"/>
            <a:ext cx="2889337" cy="192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615" y="2891534"/>
            <a:ext cx="85643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Устойчивое и комплексное развитие территории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6194" y="4366845"/>
            <a:ext cx="8458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устойчивого и комплексного развития территории Иркутского района в сфере градостроительства</a:t>
            </a:r>
          </a:p>
        </p:txBody>
      </p:sp>
      <p:pic>
        <p:nvPicPr>
          <p:cNvPr id="3081" name="Picture 9" descr="http://www.loscreditos.net/wp-content/uploads/2013/11/CASA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57" y="4544694"/>
            <a:ext cx="2483769" cy="223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303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4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14992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Управление муниципальными финансами Иркутского районного муниципального образования "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635896" y="1330655"/>
            <a:ext cx="5508104" cy="792088"/>
            <a:chOff x="3635896" y="1196752"/>
            <a:chExt cx="5508104" cy="79208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1650286"/>
              <a:ext cx="19612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405,9 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8104" y="1650286"/>
              <a:ext cx="1874223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333,0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08304" y="1650286"/>
              <a:ext cx="183569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324,4 </a:t>
              </a:r>
              <a:r>
                <a:rPr lang="ru-RU" sz="1600" dirty="0"/>
                <a:t>млн.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49820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3527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57062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33256" y="2204864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881244" y="3706579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2646797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управления муниципальными финансами Иркутского района, создание условий для эффективного и ответственного управления муниципальными финансами Иркутского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vaschenkoev\Desktop\2016\примеры\Новая папка\1-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84" y="39207"/>
            <a:ext cx="3960440" cy="258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schenkoev\Desktop\2016\примеры\Новая папка\31958_8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621" y="5533449"/>
            <a:ext cx="2073207" cy="15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schenkoev\Desktop\2016\примеры\Новая папка\SPIKE_FXDOS_E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16" y="5589240"/>
            <a:ext cx="1248075" cy="125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schenkoev\Desktop\2016\примеры\Новая папка\70077_Procedura_bankrotstva_predpriyatii_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83" y="3356992"/>
            <a:ext cx="1761673" cy="15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4724" y="4149080"/>
            <a:ext cx="6853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долгосрочной сбалансированности и устойчивости бюджетной системы, повышение качества управления муниципальными финансами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7586" y="5067948"/>
            <a:ext cx="6509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еализация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эффективной налоговой политики, направленной на укрепление налогового потенциала района, городских и сельских поселений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pic>
        <p:nvPicPr>
          <p:cNvPr id="27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4" y="4206422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05" y="5148970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994925" y="6407871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200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8145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"Совершенствование управления в сфере муниципального имущества в Иркутском районном муниципальном образовании 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1938318"/>
            <a:ext cx="142328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46,6 млн. руб.</a:t>
            </a:r>
            <a:endParaRPr lang="ru-RU" sz="1400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608" y="1938318"/>
            <a:ext cx="184315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46,2 млн</a:t>
            </a:r>
            <a:r>
              <a:rPr lang="ru-RU" dirty="0"/>
              <a:t>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272808" y="1938318"/>
            <a:ext cx="183569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46,1 млн</a:t>
            </a:r>
            <a:r>
              <a:rPr lang="ru-RU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48478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1502477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7062" y="155679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63564" y="2448560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90883" y="401465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5127" name="Picture 7" descr="C:\Users\vaschenkoev\Desktop\2016\примеры\Новая папка\nov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8" y="136306"/>
            <a:ext cx="3357300" cy="21588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540" y="5304661"/>
            <a:ext cx="4835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для развития рынка наружной рекламы Иркутского 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7388" y="4618639"/>
            <a:ext cx="797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владения, пользования и распоряжения муниципальным имуществом Иркутского района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900642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Совершенствование управления в сфере муниципального имущества и создание условий для развития </a:t>
            </a:r>
            <a:r>
              <a:rPr lang="ru-RU" sz="20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рынка </a:t>
            </a:r>
            <a:r>
              <a:rPr lang="ru-RU" sz="20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наружной рекламы Иркутского района</a:t>
            </a:r>
          </a:p>
        </p:txBody>
      </p:sp>
      <p:pic>
        <p:nvPicPr>
          <p:cNvPr id="35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18639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6" y="5321465"/>
            <a:ext cx="439300" cy="4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586936" y="6372036"/>
            <a:ext cx="6130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</a:t>
            </a:r>
            <a:r>
              <a:rPr lang="ru-RU" sz="1600" dirty="0"/>
              <a:t>муниципальной</a:t>
            </a:r>
            <a:r>
              <a:rPr lang="ru-RU" sz="1400" dirty="0"/>
              <a:t> </a:t>
            </a:r>
            <a:r>
              <a:rPr lang="ru-RU" sz="1400" dirty="0" smtClean="0"/>
              <a:t>программы 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pic>
        <p:nvPicPr>
          <p:cNvPr id="5131" name="Picture 11" descr="https://im0-tub-ru.yandex.net/i?id=f1a70600ffd5684c0d784eb0d59c0867-sr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51" y="3581143"/>
            <a:ext cx="994496" cy="150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vaschenkoev\Desktop\2016\примеры\Новая папка\27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8" y="5313500"/>
            <a:ext cx="2196770" cy="165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8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03848" y="332656"/>
            <a:ext cx="594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образования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5504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3 964,5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165594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3 717,2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273602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3 583,7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7102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28498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636912"/>
            <a:ext cx="880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доступности качественного образования, обеспечение его соответствия потребностям социально-экономического развития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23257" y="3813435"/>
            <a:ext cx="6421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беспечение качества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дошкольного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образования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4147968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предоставления качественного общего образования в соответствии с требованиями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ФГОС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5" y="381343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427095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" y="496040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vaschenkoev\Desktop\2016\примеры\Новая папка\bda9fe87fcc7a175b1eb6e9f6b021ea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26"/>
            <a:ext cx="3723419" cy="249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vaschenkoev\Desktop\2016\примеры\Новая папка\photo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862" y="3895234"/>
            <a:ext cx="2536076" cy="25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00228" y="6313295"/>
            <a:ext cx="484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dirty="0"/>
              <a:t>Срок реализации муниципальной программы</a:t>
            </a:r>
            <a:br>
              <a:rPr lang="ru-RU" sz="1200" dirty="0"/>
            </a:br>
            <a:r>
              <a:rPr lang="ru-RU" sz="1200" dirty="0" smtClean="0"/>
              <a:t> 2023-2027 </a:t>
            </a:r>
            <a:r>
              <a:rPr lang="ru-RU" sz="1200" dirty="0"/>
              <a:t>годы</a:t>
            </a:r>
          </a:p>
        </p:txBody>
      </p:sp>
      <p:pic>
        <p:nvPicPr>
          <p:cNvPr id="6150" name="Picture 6" descr="C:\Users\vaschenkoev\Desktop\2016\примеры\Новая папка\6d2d78f73c1becde042455b9deb7a1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5977813"/>
            <a:ext cx="1662292" cy="78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7657" y="4758305"/>
            <a:ext cx="62723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муниципальной системы воспитания обучающихся,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укрепление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нравственных основ общественной жизни, успешную социализацию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4805" y="5496969"/>
            <a:ext cx="81291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норм безопасности учебного процесса 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подвоза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обучающихся Обеспечение функционирования 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системы 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образования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  <a:endParaRPr lang="ru-RU" sz="14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57" y="5575281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7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77083" y="306545"/>
            <a:ext cx="577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культуры в Иркутском районном муниципальном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образовании"</a:t>
            </a:r>
            <a:endParaRPr lang="ru-RU" sz="2000" b="1" spc="-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49" y="1650285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103,3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650286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100,8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49783" y="1655947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100,1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4643" y="1214445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19675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204864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89466" y="364502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636912"/>
            <a:ext cx="918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Создание условий и возможностей для максимального вовлечения жителей в различные формы творческой и культурно-досуговой деятельности с использованием современных технологий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62386" y="4201924"/>
            <a:ext cx="6034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Сохранение культурного наследия, реализация творческого потенциала населения и повышение качества услуг в сфере культуры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98755" y="5570076"/>
            <a:ext cx="566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молодых дарований, детского художественного образования и творчества 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0192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97" y="503868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66442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69772" y="6165532"/>
            <a:ext cx="4844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/>
              <a:t/>
            </a:r>
            <a:br>
              <a:rPr lang="ru-RU" sz="1200" b="0" dirty="0"/>
            </a:br>
            <a:r>
              <a:rPr lang="ru-RU" sz="1200" b="0" dirty="0"/>
              <a:t> </a:t>
            </a:r>
            <a:r>
              <a:rPr lang="ru-RU" sz="1200" b="0" dirty="0" smtClean="0"/>
              <a:t>2023-2027 </a:t>
            </a:r>
            <a:r>
              <a:rPr lang="ru-RU" sz="1200" b="0" dirty="0"/>
              <a:t>годы</a:t>
            </a:r>
          </a:p>
        </p:txBody>
      </p:sp>
      <p:pic>
        <p:nvPicPr>
          <p:cNvPr id="7172" name="Picture 4" descr="C:\Users\vaschenkoev\Desktop\2016\примеры\Новая папка\212428_7299d4cbe892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67" y="5612948"/>
            <a:ext cx="1242180" cy="12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vaschenkoev\Desktop\2016\примеры\Новая папка\m2eizs7sbj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890799"/>
            <a:ext cx="2644810" cy="249052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vaschenkoev\Desktop\2016\примеры\Новая папка\13a4cf27-79b8-4bc5-b9fc-e4a29a19abd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52" y="281290"/>
            <a:ext cx="2939818" cy="2204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3372687" y="4941168"/>
            <a:ext cx="573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библиотечного обслуживания населения и комплектование библиотечного фонда</a:t>
            </a:r>
          </a:p>
        </p:txBody>
      </p:sp>
    </p:spTree>
    <p:extLst>
      <p:ext uri="{BB962C8B-B14F-4D97-AF65-F5344CB8AC3E}">
        <p14:creationId xmlns:p14="http://schemas.microsoft.com/office/powerpoint/2010/main" val="28334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00716" y="384626"/>
            <a:ext cx="5940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 Развитие физической культуры и спорта в Иркутском районном муниципальном образовании"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747095" y="1423517"/>
            <a:ext cx="5839610" cy="797749"/>
            <a:chOff x="3747095" y="1196752"/>
            <a:chExt cx="5839610" cy="797749"/>
          </a:xfrm>
        </p:grpSpPr>
        <p:sp>
          <p:nvSpPr>
            <p:cNvPr id="6" name="TextBox 5"/>
            <p:cNvSpPr txBox="1"/>
            <p:nvPr/>
          </p:nvSpPr>
          <p:spPr>
            <a:xfrm>
              <a:off x="3747095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37,2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8444" y="1650286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37,5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1655947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37,5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67944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69019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7102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923928" y="2319263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47095" y="3399383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1614" y="2666529"/>
            <a:ext cx="891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беспечения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максимальной вовлеченности населения в систематические занятия физической культурой и спортом, развитие массового спорта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9985" y="3839347"/>
            <a:ext cx="6813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условий для развития физической культуры и массового спорта на территории Иркутского района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0265" y="4509120"/>
            <a:ext cx="56699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и совершенствование условий для развития системы физического воспитания детей, подростков и учащейся молодежи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86555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8098" y="5607686"/>
            <a:ext cx="55357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программы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 </a:t>
            </a:r>
            <a:r>
              <a:rPr lang="ru-RU" sz="1400" dirty="0" smtClean="0"/>
              <a:t>2023-2027 </a:t>
            </a:r>
            <a:r>
              <a:rPr lang="ru-RU" sz="1400" dirty="0"/>
              <a:t>годы</a:t>
            </a:r>
          </a:p>
        </p:txBody>
      </p:sp>
      <p:pic>
        <p:nvPicPr>
          <p:cNvPr id="8198" name="Picture 6" descr="C:\Users\vaschenkoev\Desktop\2016\примеры\Новая папка\us-sports-equipment-mark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63121"/>
            <a:ext cx="3042084" cy="202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aschenkoev\Desktop\2016\примеры\Новая папка\ball_soccer_sport_ukraine_flag_9338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361"/>
            <a:ext cx="3352046" cy="2095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vaschenkoev\Desktop\2016\примеры\Новая папка\depositphotos_5288272-stock-photo-3d-small-hockey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698" y="3450079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2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145" y="329095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"Молодежная политика в Иркутском районном муниципальном образовании"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82507" y="1348695"/>
            <a:ext cx="5396240" cy="797749"/>
            <a:chOff x="446049" y="1196752"/>
            <a:chExt cx="5396240" cy="797749"/>
          </a:xfrm>
        </p:grpSpPr>
        <p:sp>
          <p:nvSpPr>
            <p:cNvPr id="6" name="TextBox 5"/>
            <p:cNvSpPr txBox="1"/>
            <p:nvPr/>
          </p:nvSpPr>
          <p:spPr>
            <a:xfrm>
              <a:off x="446049" y="1650285"/>
              <a:ext cx="2109727" cy="3442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12,6 млн. руб.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1330" y="1650286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12,8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79912" y="1655947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12,6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3568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2023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4643" y="121444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90847" y="119675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3319194" y="2205419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99922" y="3519794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94" y="3981459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78643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309" y="561474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092767" y="6165532"/>
            <a:ext cx="484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200" b="0" dirty="0"/>
              <a:t>Срок реализации муниципальной программы</a:t>
            </a:r>
            <a:br>
              <a:rPr lang="ru-RU" sz="1200" b="0" dirty="0"/>
            </a:br>
            <a:r>
              <a:rPr lang="ru-RU" sz="1200" b="0" dirty="0" smtClean="0"/>
              <a:t> 2023-2027 </a:t>
            </a:r>
            <a:r>
              <a:rPr lang="ru-RU" sz="1200" b="0" dirty="0"/>
              <a:t>годы</a:t>
            </a:r>
          </a:p>
        </p:txBody>
      </p:sp>
      <p:pic>
        <p:nvPicPr>
          <p:cNvPr id="7176" name="Picture 8" descr="C:\Users\vaschenkoev\Desktop\2016\примеры\Новая папка\00_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44" y="55781"/>
            <a:ext cx="3419071" cy="227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:\Users\vaschenkoev\Desktop\2016\примеры\Новая папка\d-small-people-training-courses-studying-image-white-background-40864771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9"/>
          <a:stretch/>
        </p:blipFill>
        <p:spPr bwMode="auto">
          <a:xfrm>
            <a:off x="-156203" y="4701759"/>
            <a:ext cx="2542031" cy="216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C:\Users\vaschenkoev\Desktop\2016\примеры\Новая папка\2016_10_29_22_10_5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679" y="3340139"/>
            <a:ext cx="1960588" cy="19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4143" y="2564904"/>
            <a:ext cx="7947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успешной социализации и эффективной самореализации молодежи в социально-экономической, политической и культурной жизни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026" y="3891556"/>
            <a:ext cx="7192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самостоятельной личности молодого гражданина, формирование его позитивного мировоззрения и востребованных компетенций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18539" y="4491117"/>
            <a:ext cx="6113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ормирование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молодежной среде Иркутского района негативного отношения к незаконному обороту и потреблению наркотиков, курению и связанных с ними социально – негативных явлений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16760" y="5498648"/>
            <a:ext cx="54037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Реализация механизма финансовой поддержки молодых семей в решении жилищной проблемы в Иркутском районе</a:t>
            </a:r>
          </a:p>
        </p:txBody>
      </p:sp>
    </p:spTree>
    <p:extLst>
      <p:ext uri="{BB962C8B-B14F-4D97-AF65-F5344CB8AC3E}">
        <p14:creationId xmlns:p14="http://schemas.microsoft.com/office/powerpoint/2010/main" val="186098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4624"/>
            <a:ext cx="71966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Обеспечение безопасности на территории Иркутского районного муниципального образования"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29229" y="1471156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32,2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2345" y="11435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2022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4981638" y="1124744"/>
            <a:ext cx="2420670" cy="671870"/>
            <a:chOff x="5076808" y="1988527"/>
            <a:chExt cx="2420670" cy="671870"/>
          </a:xfrm>
        </p:grpSpPr>
        <p:sp>
          <p:nvSpPr>
            <p:cNvPr id="7" name="TextBox 6"/>
            <p:cNvSpPr txBox="1"/>
            <p:nvPr/>
          </p:nvSpPr>
          <p:spPr>
            <a:xfrm>
              <a:off x="5076808" y="2321843"/>
              <a:ext cx="242067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51,7 млн</a:t>
              </a:r>
              <a:r>
                <a:rPr lang="ru-RU" sz="1600" dirty="0"/>
                <a:t>. руб</a:t>
              </a:r>
              <a:r>
                <a:rPr lang="ru-RU" sz="1600" dirty="0" smtClean="0"/>
                <a:t>.</a:t>
              </a:r>
              <a:endParaRPr lang="ru-RU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3355" y="198852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2024 год 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036714" y="1143501"/>
            <a:ext cx="2062377" cy="698628"/>
            <a:chOff x="7036714" y="1988527"/>
            <a:chExt cx="2062377" cy="698628"/>
          </a:xfrm>
        </p:grpSpPr>
        <p:sp>
          <p:nvSpPr>
            <p:cNvPr id="8" name="TextBox 7"/>
            <p:cNvSpPr txBox="1"/>
            <p:nvPr/>
          </p:nvSpPr>
          <p:spPr>
            <a:xfrm>
              <a:off x="7036714" y="2348601"/>
              <a:ext cx="206237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400" b="1">
                  <a:ln w="10541" cmpd="sng">
                    <a:solidFill>
                      <a:srgbClr val="0070C0"/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dirty="0" smtClean="0"/>
                <a:t>70,0 млн</a:t>
              </a:r>
              <a:r>
                <a:rPr lang="ru-RU" sz="1600" dirty="0"/>
                <a:t>. руб.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41325" y="198852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</a:rPr>
                <a:t>2025 год</a:t>
              </a:r>
              <a:endParaRPr lang="ru-RU" dirty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4263310" y="1916832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84591" y="2967335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65975" y="6515744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pic>
        <p:nvPicPr>
          <p:cNvPr id="9219" name="Picture 3" descr="C:\Users\vaschenkoev\Desktop\2016\примеры\Новая папка\depositphotos_1601240-Man-and-shield-on-whit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98" y="4605976"/>
            <a:ext cx="1453620" cy="193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ttp://static.wixstatic.com/media/c82920_af88c24905054ab287ffbbc7f2f5a06c.png_srz_979_544_85_22_0.50_1.20_0.00_png_sr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873" y="157491"/>
            <a:ext cx="2366848" cy="148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15777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00873" y="2348880"/>
            <a:ext cx="9199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безопасности на территории Иркутского районного муниципального образования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1640" y="3358487"/>
            <a:ext cx="78196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терроризма, экстремизма, обеспечение первичных мер  пожарной безопасности, гражданской обороны, защиты населения и территорий Иркутского района от чрезвычайных ситуаций природного и техногенного характера и безопасности людей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95247" y="4379644"/>
            <a:ext cx="755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Профилактика правонарушений и преступлений на территории Иркутского района</a:t>
            </a:r>
          </a:p>
        </p:txBody>
      </p:sp>
      <p:pic>
        <p:nvPicPr>
          <p:cNvPr id="2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02" y="437964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818707" y="5029775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Участие в реализации мероприятий в сфере охраны здоровья населения на территории Иркутского районного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9504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580573"/>
              </p:ext>
            </p:extLst>
          </p:nvPr>
        </p:nvGraphicFramePr>
        <p:xfrm>
          <a:off x="-21232" y="1554268"/>
          <a:ext cx="5817368" cy="324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866" y="823662"/>
            <a:ext cx="8229600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Утвержденные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характеристики бюджета Иркутского районного муниципального образования,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dirty="0"/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588224" y="861215"/>
            <a:ext cx="2340194" cy="4247317"/>
          </a:xfrm>
          <a:prstGeom prst="rect">
            <a:avLst/>
          </a:prstGeom>
          <a:noFill/>
          <a:ln cap="rnd">
            <a:noFill/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Доходная часть бюджета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сформирована с учётом изменений налогового законодательства, обеспечения бюджетной устойчивость в среднесрочной перспективе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piskunova\Desktop\Новая папка\Новая папка\101 слайд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915" t="4344" r="11929" b="74767"/>
          <a:stretch/>
        </p:blipFill>
        <p:spPr bwMode="auto">
          <a:xfrm>
            <a:off x="107504" y="5589240"/>
            <a:ext cx="2218100" cy="120638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751400"/>
              </p:ext>
            </p:extLst>
          </p:nvPr>
        </p:nvGraphicFramePr>
        <p:xfrm>
          <a:off x="2325604" y="5108532"/>
          <a:ext cx="6818395" cy="1618635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742340"/>
                <a:gridCol w="1080120"/>
                <a:gridCol w="1157656"/>
                <a:gridCol w="946093"/>
                <a:gridCol w="946093"/>
                <a:gridCol w="946093"/>
              </a:tblGrid>
              <a:tr h="3636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 </a:t>
                      </a:r>
                      <a:r>
                        <a:rPr lang="ru-RU" sz="1600" b="1" u="none" strike="noStrike" dirty="0" smtClean="0">
                          <a:effectLst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2023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2024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</a:rPr>
                        <a:t>2025 </a:t>
                      </a:r>
                      <a:r>
                        <a:rPr lang="ru-RU" sz="1600" b="1" u="none" strike="noStrike" dirty="0">
                          <a:effectLst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7877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5 760,5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6 314,7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7 981,1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7 672,6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6 762,8</a:t>
                      </a:r>
                    </a:p>
                  </a:txBody>
                  <a:tcPr marL="9525" marR="9525" marT="9525" marB="0" anchor="ctr"/>
                </a:tc>
              </a:tr>
              <a:tr h="363621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/>
                        </a:rPr>
                        <a:t>Расходы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5 726,8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6 431,1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8 242,8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7 954,4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7 100,9</a:t>
                      </a:r>
                    </a:p>
                  </a:txBody>
                  <a:tcPr marL="9525" marR="9525" marT="9525" marB="0" anchor="ctr"/>
                </a:tc>
              </a:tr>
              <a:tr h="51261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Дефицит (профицит)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+ 33,7</a:t>
                      </a:r>
                      <a:endParaRPr lang="ru-RU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-116,4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-261,7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-338,1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80112" y="2200672"/>
            <a:ext cx="144016" cy="148208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2777660"/>
            <a:ext cx="144016" cy="148208"/>
          </a:xfrm>
          <a:prstGeom prst="rect">
            <a:avLst/>
          </a:prstGeom>
          <a:solidFill>
            <a:srgbClr val="FFFF0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80112" y="3447198"/>
            <a:ext cx="144016" cy="148208"/>
          </a:xfrm>
          <a:prstGeom prst="rect">
            <a:avLst/>
          </a:prstGeom>
          <a:solidFill>
            <a:srgbClr val="9900FF"/>
          </a:solidFill>
          <a:ln>
            <a:solidFill>
              <a:srgbClr val="9900FF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8400"/>
          <a:stretch/>
        </p:blipFill>
        <p:spPr bwMode="auto">
          <a:xfrm>
            <a:off x="5580112" y="3436994"/>
            <a:ext cx="144016" cy="14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96136" y="213285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36" y="2707875"/>
            <a:ext cx="820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336041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Дефицит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4639" b="73916"/>
          <a:stretch/>
        </p:blipFill>
        <p:spPr bwMode="auto">
          <a:xfrm>
            <a:off x="594724" y="2505077"/>
            <a:ext cx="376876" cy="3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1619672" y="2328728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2627784" y="1824672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3635896" y="1968688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kuharenkoaa\Desktop\Для Зайковой А.В\2018\Бюджет для граждан 2019-2021\рабочий материал\картинки\1323301949_marisa-lerin-polka-dots-6-template-overlay-commercial-us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41"/>
          <a:stretch/>
        </p:blipFill>
        <p:spPr bwMode="auto">
          <a:xfrm>
            <a:off x="4644008" y="2121088"/>
            <a:ext cx="288032" cy="30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6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20689" y="535468"/>
            <a:ext cx="599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коммунально-инженерной инфраструктуры и энергосбережение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04664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164,6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04665"/>
            <a:ext cx="177259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623,1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308305" y="2010326"/>
            <a:ext cx="1728192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680,8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568824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9239" y="155113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20888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1607" y="4268370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852936"/>
            <a:ext cx="880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качества предоставляемых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коммунальных услуг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1679" y="4766007"/>
            <a:ext cx="7187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качества предоставляемых коммунальных, услуг, модернизация и развитие коммунальной инфраструктуры, обеспечение комфортных условий проживания граждан на территории Иркутского района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62" y="496807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475656" y="6381328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642084"/>
            <a:ext cx="73448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 энергосберегающих технологий и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эффективности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использования энергетических ресурсов на </a:t>
            </a: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</a:t>
            </a:r>
            <a:b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4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Иркутского </a:t>
            </a:r>
            <a:r>
              <a:rPr lang="ru-RU" sz="14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679" y="32129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одернизация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развитие коммунальной инфраструктуры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573016"/>
            <a:ext cx="8903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 энергосберегающих технологий и повышение энергетической эффективности на территории Иркутского района</a:t>
            </a:r>
          </a:p>
        </p:txBody>
      </p:sp>
      <p:pic>
        <p:nvPicPr>
          <p:cNvPr id="28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1" y="573642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vaschenkoev\Desktop\2016\примеры\Новая папка\15658476852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" y="235139"/>
            <a:ext cx="3454103" cy="2065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vaschenkoev\Desktop\2016\примеры\Новая папка\20160225_164243_355e0d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4" b="4482"/>
          <a:stretch/>
        </p:blipFill>
        <p:spPr bwMode="auto">
          <a:xfrm>
            <a:off x="6350070" y="4207443"/>
            <a:ext cx="3212611" cy="232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4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528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"Развитие институтов гражданского общества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049" y="1932656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3,5 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51330" y="1932657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3,5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949783" y="1938318"/>
            <a:ext cx="1486313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3,5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4287" y="149681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0847" y="1479123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11005" y="2580740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38496" y="386104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79512" y="3142709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социально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развитие </a:t>
            </a:r>
            <a:r>
              <a:rPr lang="ru-RU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благотворительной деятельности и </a:t>
            </a:r>
            <a:r>
              <a:rPr lang="ru-RU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добровольчества</a:t>
            </a:r>
            <a:endParaRPr lang="ru-RU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5856" y="4293096"/>
            <a:ext cx="6012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 и стимулирование деятельности  социально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ориентированных некоммерческих организаций</a:t>
            </a:r>
            <a:endParaRPr lang="ru-RU" sz="16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13" y="436510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997" y="5157192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4941168"/>
            <a:ext cx="5797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институтов гражданского общества, содействия развитию благотворительной деятельности и добровольчества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территории Иркутского района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69772" y="6093296"/>
            <a:ext cx="4844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b="0" dirty="0"/>
              <a:t>Срок реализации муниципальной программы</a:t>
            </a:r>
            <a:br>
              <a:rPr lang="ru-RU" sz="1400" b="0" dirty="0"/>
            </a:br>
            <a:r>
              <a:rPr lang="ru-RU" sz="1400" b="0" dirty="0" smtClean="0"/>
              <a:t> 2023-2027 </a:t>
            </a:r>
            <a:r>
              <a:rPr lang="ru-RU" sz="1400" b="0" dirty="0"/>
              <a:t>годы</a:t>
            </a:r>
          </a:p>
        </p:txBody>
      </p:sp>
      <p:pic>
        <p:nvPicPr>
          <p:cNvPr id="11266" name="Picture 2" descr="C:\Users\vaschenkoev\Desktop\2016\примеры\Новая папка\carlos-horacio-rivas-foto.1024x1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0852"/>
            <a:ext cx="2891553" cy="2891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clipartsuggest.com/images/519/team-allies-financial-services-alliesfin-W5BfIt-clipart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3" y="4126834"/>
            <a:ext cx="3043398" cy="228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https://static6.depositphotos.com/1000765/639/i/950/depositphotos_6399306-stock-photo-3d-small-global-manager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568" y="5319243"/>
            <a:ext cx="1082974" cy="15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06050" y="332656"/>
            <a:ext cx="5778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</a:t>
            </a:r>
            <a:r>
              <a:rPr lang="ru-RU" sz="20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"</a:t>
            </a:r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Развитие инфраструктуры системы образования Иркутского районного муниципального образования"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2 872,8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35706" y="2076673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2 373,1 млн</a:t>
            </a:r>
            <a:r>
              <a:rPr lang="ru-RU" sz="1600" dirty="0"/>
              <a:t>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7406167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/>
              <a:t>1 496,1 млн</a:t>
            </a:r>
            <a:r>
              <a:rPr lang="ru-RU" sz="1600" dirty="0"/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Цель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92824" y="371703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Развития инфраструктуры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системы образования для реализации прав детей на получение общедоступного и бесплатного качественного образования в муниципальных образовательных организациях</a:t>
            </a: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" y="429309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753631" y="6294973"/>
            <a:ext cx="5996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/>
              <a:t>Срок реализации муниципальной </a:t>
            </a:r>
            <a:r>
              <a:rPr lang="ru-RU" sz="1400" dirty="0" smtClean="0"/>
              <a:t>программы</a:t>
            </a:r>
            <a:r>
              <a:rPr lang="ru-RU" sz="1400" dirty="0"/>
              <a:t> </a:t>
            </a:r>
            <a:r>
              <a:rPr lang="ru-RU" sz="1400" dirty="0" smtClean="0"/>
              <a:t>2023-2027 годы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1490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овышение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надежности функционирования системы коммунальной инфраструктуры зданий для обеспечения комфортных условий пребывания детей в муниципальных образовательных организациях</a:t>
            </a:r>
          </a:p>
        </p:txBody>
      </p:sp>
      <p:pic>
        <p:nvPicPr>
          <p:cNvPr id="14338" name="Picture 2" descr="https://image.jimcdn.com/app/cms/image/transf/none/path/s920137af9aa49737/image/i1233c57eed610e95/version/1467728282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32656"/>
            <a:ext cx="3567530" cy="1918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902259"/>
            <a:ext cx="8836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условий для становления </a:t>
            </a:r>
            <a:r>
              <a:rPr lang="ru-RU" sz="1600" b="1" dirty="0" err="1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безбарьерной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образовательной среды, обеспечивающей равные возможности доступа к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образованию</a:t>
            </a:r>
            <a:endParaRPr lang="ru-RU" sz="1600" b="1" dirty="0">
              <a:ln w="1905">
                <a:solidFill>
                  <a:schemeClr val="bg2">
                    <a:lumMod val="50000"/>
                  </a:schemeClr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5" y="5013176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6778" y="5431829"/>
            <a:ext cx="910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оздание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новых мест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реализации прав детей на получение общедоступного и бесплатного качественного образования путем строительства и </a:t>
            </a: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600" b="1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приобретения </a:t>
            </a:r>
            <a:r>
              <a:rPr lang="ru-RU" sz="1600" b="1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зданий дошкольных и общеобразовательных организаций</a:t>
            </a:r>
          </a:p>
        </p:txBody>
      </p:sp>
      <p:pic>
        <p:nvPicPr>
          <p:cNvPr id="23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" y="5680060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60522" y="332656"/>
            <a:ext cx="545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Муниципальная программа "Охрана окружающей среды в Иркутском районном муниципальном образовании"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14401" y="2076672"/>
            <a:ext cx="2109727" cy="344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8CADAE">
                    <a:lumMod val="50000"/>
                  </a:srgbClr>
                </a:solidFill>
              </a:rPr>
              <a:t>95,3 млн. руб.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8CADAE">
                  <a:lumMod val="50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3666" y="2076672"/>
            <a:ext cx="2420670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99,1 млн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. руб</a:t>
            </a:r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.</a:t>
            </a:r>
            <a:endParaRPr lang="ru-RU" sz="1600" dirty="0">
              <a:solidFill>
                <a:srgbClr val="8CADAE">
                  <a:lumMod val="5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8304" y="2082334"/>
            <a:ext cx="206237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400" b="1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8CADAE">
                    <a:lumMod val="50000"/>
                  </a:srgbClr>
                </a:solidFill>
              </a:rPr>
              <a:t>103,1 млн</a:t>
            </a:r>
            <a:r>
              <a:rPr lang="ru-RU" sz="1600" dirty="0">
                <a:solidFill>
                  <a:srgbClr val="8CADAE">
                    <a:lumMod val="50000"/>
                  </a:srgbClr>
                </a:solidFill>
              </a:rPr>
              <a:t>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7944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2023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69019" y="1640832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2024 год 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47231" y="16231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</a:rPr>
              <a:t>2025 год</a:t>
            </a:r>
            <a:endParaRPr lang="ru-RU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2494637"/>
            <a:ext cx="1152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Цель </a:t>
            </a:r>
            <a:endParaRPr lang="ru-RU" sz="2400" b="1" cap="all" dirty="0">
              <a:ln w="9000" cmpd="sng">
                <a:solidFill>
                  <a:srgbClr val="8C7B70">
                    <a:shade val="50000"/>
                    <a:satMod val="12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20816" y="3356992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>
                <a:ln w="9000" cmpd="sng">
                  <a:solidFill>
                    <a:srgbClr val="8C7B7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77504" y="2926685"/>
            <a:ext cx="880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Охрана окружающей среды в Иркутском муниципальном образовании</a:t>
            </a:r>
            <a:endParaRPr lang="ru-RU" sz="1600" b="1" dirty="0">
              <a:ln w="1905">
                <a:solidFill>
                  <a:srgbClr val="C5D1D7">
                    <a:lumMod val="50000"/>
                  </a:srgbClr>
                </a:solidFill>
              </a:ln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2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9" y="3937077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07704" y="5524239"/>
            <a:ext cx="47985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z="1400" dirty="0">
                <a:solidFill>
                  <a:prstClr val="black"/>
                </a:solidFill>
              </a:rPr>
              <a:t>Срок реализации муниципальной </a:t>
            </a:r>
            <a:r>
              <a:rPr lang="ru-RU" sz="1400" dirty="0" smtClean="0">
                <a:solidFill>
                  <a:prstClr val="black"/>
                </a:solidFill>
              </a:rPr>
              <a:t>программы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ru-RU" sz="1400" dirty="0" smtClean="0">
                <a:solidFill>
                  <a:prstClr val="black"/>
                </a:solidFill>
              </a:rPr>
              <a:t>2023-2027 годы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163" y="3789040"/>
            <a:ext cx="4809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Стабилизация ситуации в сфере обращения с твердыми коммунальными отходами</a:t>
            </a:r>
            <a:endParaRPr lang="ru-RU" sz="1600" b="1" dirty="0">
              <a:ln w="1905">
                <a:solidFill>
                  <a:srgbClr val="C5D1D7">
                    <a:lumMod val="50000"/>
                  </a:srgbClr>
                </a:solidFill>
              </a:ln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3796" y="4581128"/>
            <a:ext cx="5308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n w="1905">
                  <a:solidFill>
                    <a:srgbClr val="C5D1D7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Повышение уровня экологической грамотности населения Иркутского района</a:t>
            </a:r>
          </a:p>
        </p:txBody>
      </p:sp>
      <p:pic>
        <p:nvPicPr>
          <p:cNvPr id="19" name="Picture 8" descr="C:\Users\vaschenkoev\Desktop\2016\примеры\Новая папка\rTjrpq4y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327843" cy="33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schenkoev\Desktop\17735466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19" y="3712050"/>
            <a:ext cx="3127953" cy="23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schenkoev\Desktop\8899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6202"/>
            <a:ext cx="3000027" cy="256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92095" y="-99392"/>
            <a:ext cx="8772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Непрограммные расходы, млн. руб.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1379" y="4725144"/>
            <a:ext cx="4710861" cy="471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Обслуживание муниципального долга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355301" y="531553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4.5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871542" y="531553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5.6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08104" y="528359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5.9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9550" y="1916832"/>
            <a:ext cx="9064978" cy="774176"/>
            <a:chOff x="405664" y="3063982"/>
            <a:chExt cx="7856000" cy="77417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405664" y="3063982"/>
              <a:ext cx="7856000" cy="3693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Формирование резервного фонда администрации Иркутского района</a:t>
              </a: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2245486" y="3424022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685645" y="3438048"/>
              <a:ext cx="4378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5016633" y="3438048"/>
              <a:ext cx="4378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3,0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>
            <a:off x="2296507" y="567844"/>
            <a:ext cx="1332872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</a:t>
            </a:r>
            <a:r>
              <a:rPr lang="en-US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год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900091" y="567844"/>
            <a:ext cx="1541465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</a:t>
            </a:r>
            <a:r>
              <a:rPr lang="en-US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год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5441556" y="567844"/>
            <a:ext cx="1938756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202</a:t>
            </a:r>
            <a:r>
              <a:rPr lang="en-US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5</a:t>
            </a:r>
            <a:r>
              <a:rPr lang="ru-RU" sz="18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 год </a:t>
            </a:r>
            <a:endParaRPr lang="ru-RU" sz="1800" dirty="0">
              <a:ln w="10541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05664" y="980728"/>
            <a:ext cx="8004613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Обеспечение деятельности органов местного самоуправления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483768" y="146317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26,9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999722" y="1438104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26,5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22669" y="1463175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24,7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73486" y="2741506"/>
            <a:ext cx="8891491" cy="975526"/>
            <a:chOff x="452427" y="3873923"/>
            <a:chExt cx="8527178" cy="975526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452427" y="3873923"/>
              <a:ext cx="8527178" cy="471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Расходы, осуществляемые за счет межбюджетных трансфертов бюджетам муниципальных районов на выполнение передаваемых полномочий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529934" y="4449339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5,3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4118259" y="4449339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722917" y="4417401"/>
              <a:ext cx="50526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0,0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pic>
        <p:nvPicPr>
          <p:cNvPr id="28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8539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7" name="Группа 26"/>
          <p:cNvGrpSpPr/>
          <p:nvPr/>
        </p:nvGrpSpPr>
        <p:grpSpPr>
          <a:xfrm>
            <a:off x="173485" y="3789040"/>
            <a:ext cx="8891491" cy="968690"/>
            <a:chOff x="452427" y="4293096"/>
            <a:chExt cx="8527178" cy="96869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452427" y="4293096"/>
              <a:ext cx="8527178" cy="47147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b="1" dirty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Мероприятия, проводимые органами местного </a:t>
              </a:r>
              <a:r>
                <a:rPr lang="ru-RU" b="1" dirty="0" smtClean="0">
                  <a:ln w="1905">
                    <a:solidFill>
                      <a:srgbClr val="0070C0"/>
                    </a:solidFill>
                  </a:ln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самоуправления, и прочие выплаты</a:t>
              </a:r>
              <a:endPara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529934" y="4829090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0,1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118259" y="4829090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0,1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597567" y="4861676"/>
              <a:ext cx="48456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20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</a:rPr>
                <a:t>0,1</a:t>
              </a:r>
              <a:endPara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2123728" y="5822880"/>
            <a:ext cx="4710861" cy="471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Проведение </a:t>
            </a:r>
            <a:r>
              <a:rPr lang="ru-RU" b="1" dirty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выборов и </a:t>
            </a:r>
            <a:r>
              <a:rPr lang="ru-RU" b="1" dirty="0" smtClean="0">
                <a:ln w="1905">
                  <a:solidFill>
                    <a:srgbClr val="0070C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референдумов</a:t>
            </a:r>
            <a:endParaRPr lang="ru-RU" b="1" dirty="0">
              <a:ln w="1905">
                <a:solidFill>
                  <a:srgbClr val="0070C0"/>
                </a:solidFill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457650" y="6413266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0.0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973891" y="6413266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19</a:t>
            </a:r>
            <a:r>
              <a:rPr lang="ru-RU" sz="20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.</a:t>
            </a: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8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610453" y="6381328"/>
            <a:ext cx="6335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ru-RU" sz="2000" b="1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17.8</a:t>
            </a:r>
            <a:endParaRPr lang="ru-RU" sz="2000" b="1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91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1670" y="404664"/>
            <a:ext cx="79307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 </a:t>
            </a:r>
            <a:b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Иркутского района на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</a:t>
            </a:r>
            <a:r>
              <a:rPr lang="en-US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80516" y="2003648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</a:t>
            </a:r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2938" y="342655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328.0 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5562" y="5262299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40.8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38351" y="5217922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287.2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0635" y="5874081"/>
            <a:ext cx="4419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5874081"/>
            <a:ext cx="4480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20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2000" dirty="0"/>
          </a:p>
        </p:txBody>
      </p:sp>
      <p:pic>
        <p:nvPicPr>
          <p:cNvPr id="5124" name="Picture 4" descr="https://yt3.ggpht.com/-WDIscfr_fP8/AAAAAAAAAAI/AAAAAAAAAAA/ePcljXXzU4g/s900-c-k-no-mo-rj-c0xffffff/phot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5" y="1952507"/>
            <a:ext cx="2835352" cy="283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komsomolrf.su/images/news/2013/2013-03-11-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27" y="1952507"/>
            <a:ext cx="3010049" cy="2519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5576" y="3097947"/>
            <a:ext cx="1662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Иркутского района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516217" y="339145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Бюджет поселений Иркутского района</a:t>
            </a:r>
            <a:endParaRPr lang="ru-RU" sz="1600" b="1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563617" y="2954685"/>
            <a:ext cx="1989976" cy="41549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694658" flipV="1">
            <a:off x="4817124" y="4122744"/>
            <a:ext cx="1183684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st.depositphotos.com/1000407/3152/v/950/depositphotos_31521423-stock-illustration-red-arrow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59"/>
          <a:stretch/>
        </p:blipFill>
        <p:spPr bwMode="auto">
          <a:xfrm rot="20461593" flipH="1" flipV="1">
            <a:off x="3363084" y="4122743"/>
            <a:ext cx="1053017" cy="110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6" cstate="print"/>
          <a:srcRect l="31099" r="34627" b="313"/>
          <a:stretch>
            <a:fillRect/>
          </a:stretch>
        </p:blipFill>
        <p:spPr bwMode="auto">
          <a:xfrm>
            <a:off x="-10938" y="-18626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195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37763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Межбюджетные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трансферты бюджетам поселений, входящим в состав Иркутского района на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</a:t>
            </a:r>
            <a:r>
              <a:rPr lang="en-US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</a:t>
            </a:r>
            <a:r>
              <a:rPr lang="en-US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r>
              <a:rPr lang="ru-RU" sz="2400" b="1" spc="-1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2400" b="1" spc="-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3250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4</a:t>
            </a:r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3771" y="2075957"/>
            <a:ext cx="19730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202</a:t>
            </a:r>
            <a:r>
              <a:rPr lang="en-US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5</a:t>
            </a:r>
            <a:r>
              <a:rPr lang="ru-RU" sz="28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год</a:t>
            </a:r>
            <a:endParaRPr lang="ru-RU" sz="28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103" y="353492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265.6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07432" y="3429000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256.1</a:t>
            </a:r>
            <a:r>
              <a:rPr lang="ru-RU" sz="2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24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74389" y="5364505"/>
            <a:ext cx="2067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30.3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60519" y="5362957"/>
            <a:ext cx="2037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31.2 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8762" y="5362957"/>
            <a:ext cx="1857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235.4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87588" y="5333701"/>
            <a:ext cx="19602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244.9</a:t>
            </a:r>
            <a:r>
              <a:rPr lang="ru-RU" sz="16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ea typeface="+mj-ea"/>
                <a:cs typeface="+mj-cs"/>
              </a:rPr>
              <a:t> млн. руб.</a:t>
            </a:r>
            <a:endParaRPr lang="ru-RU" sz="1600" b="1" cap="all" dirty="0">
              <a:ln w="9000" cmpd="sng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46277" y="5733256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областного бюджета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-252536" y="572454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районного </a:t>
            </a:r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94549" y="5733255"/>
            <a:ext cx="236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r>
              <a:rPr lang="ru-RU" sz="1600" dirty="0" smtClean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счет средств районного бюджета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818672" y="5733255"/>
            <a:ext cx="2498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1905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счет средств областного бюджета</a:t>
            </a:r>
          </a:p>
        </p:txBody>
      </p:sp>
      <p:pic>
        <p:nvPicPr>
          <p:cNvPr id="6146" name="Picture 2" descr="http://static5.depositphotos.com/1008559/506/v/950/depositphotos_5066910-Money-ba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36" y="1643221"/>
            <a:ext cx="2753895" cy="323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48235" y="3569297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http://jgjeyschool.ucoz.ru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91381" y="3434038"/>
            <a:ext cx="1192413" cy="21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1601791" y="2708919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4" descr="http://static3.depositphotos.com/1001003/139/i/950/depositphotos_1394598-stock-photo-3d-golden-arr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7039208" y="2708920"/>
            <a:ext cx="551543" cy="55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5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6505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912" y="2780928"/>
            <a:ext cx="8583087" cy="990600"/>
          </a:xfrm>
        </p:spPr>
        <p:txBody>
          <a:bodyPr>
            <a:noAutofit/>
          </a:bodyPr>
          <a:lstStyle/>
          <a:p>
            <a:pPr algn="ctr"/>
            <a:r>
              <a:rPr lang="ru-RU" sz="6600" b="1" spc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3902566" y="480065"/>
            <a:ext cx="1503571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539552" y="3356992"/>
            <a:ext cx="8229600" cy="315781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Комитет по финансам администрации Иркутского районного муниципального образования</a:t>
            </a: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Тел.: 8(3952)718-056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 fin20@gfu.ru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Интернет-сайт: http://irkraion.ru</a:t>
            </a: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об объеме и структуре доходов бюджета Иркутского районного муниципального образования на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- 2025 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84625"/>
              </p:ext>
            </p:extLst>
          </p:nvPr>
        </p:nvGraphicFramePr>
        <p:xfrm>
          <a:off x="0" y="1772816"/>
          <a:ext cx="9143999" cy="4608511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506347"/>
                <a:gridCol w="905413"/>
                <a:gridCol w="624471"/>
                <a:gridCol w="887697"/>
                <a:gridCol w="642187"/>
                <a:gridCol w="941989"/>
                <a:gridCol w="587895"/>
                <a:gridCol w="924273"/>
                <a:gridCol w="605611"/>
                <a:gridCol w="908518"/>
                <a:gridCol w="609598"/>
              </a:tblGrid>
              <a:tr h="126901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b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год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</a:t>
                      </a:r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 год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вес, 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 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вес, 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 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 вес, 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 </a:t>
                      </a:r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год (прогноз) 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вес,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944" marR="7944" marT="7944" marB="0" anchor="ctr"/>
                </a:tc>
              </a:tr>
              <a:tr h="667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Налоговые доходы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1 046,1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18,2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1 326,3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21,0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1 302,5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16,3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1 027,5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13,4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1 059,6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15,7</a:t>
                      </a:r>
                    </a:p>
                  </a:txBody>
                  <a:tcPr marL="7944" marR="7944" marT="7944" marB="0" anchor="ctr"/>
                </a:tc>
              </a:tr>
              <a:tr h="667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Неналоговые доходы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235,7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283,9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2 341,2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29,3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1 844,9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24,0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2 355,5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34,8</a:t>
                      </a:r>
                    </a:p>
                  </a:txBody>
                  <a:tcPr marL="7944" marR="7944" marT="7944" marB="0" anchor="ctr"/>
                </a:tc>
              </a:tr>
              <a:tr h="133579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Безвозмездные поступления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4 478,7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77,7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4 704,5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74,5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4 337,4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54,3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4 800,2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62,6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3 347,7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49,5</a:t>
                      </a:r>
                    </a:p>
                  </a:txBody>
                  <a:tcPr marL="7944" marR="7944" marT="7944" marB="0" anchor="ctr"/>
                </a:tc>
              </a:tr>
              <a:tr h="66790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5 760,5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6 314,7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7 981,1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7 672,6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6 762,8</a:t>
                      </a:r>
                    </a:p>
                  </a:txBody>
                  <a:tcPr marL="7944" marR="7944" marT="7944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7944" marR="7944" marT="7944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1247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87552"/>
              </p:ext>
            </p:extLst>
          </p:nvPr>
        </p:nvGraphicFramePr>
        <p:xfrm>
          <a:off x="-31114" y="1272525"/>
          <a:ext cx="4243074" cy="542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8388424" cy="990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бюджета Иркутского районного муниципального образования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2023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2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18328"/>
              </p:ext>
            </p:extLst>
          </p:nvPr>
        </p:nvGraphicFramePr>
        <p:xfrm>
          <a:off x="3995937" y="2132856"/>
          <a:ext cx="4968550" cy="1584176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2448271"/>
                <a:gridCol w="840093"/>
                <a:gridCol w="840093"/>
                <a:gridCol w="840093"/>
              </a:tblGrid>
              <a:tr h="3960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r>
                        <a:rPr lang="ru-RU" sz="1400" b="1" dirty="0" smtClean="0"/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2023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2024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</a:rPr>
                        <a:t>2025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effectLst/>
                        </a:rPr>
                        <a:t>Налоговые </a:t>
                      </a:r>
                      <a:r>
                        <a:rPr lang="ru-RU" sz="1400" u="none" strike="noStrike" dirty="0">
                          <a:effectLst/>
                        </a:rPr>
                        <a:t>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1 302,5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1 027,5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1 059,6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Неналоговые доходы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2 341,2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1 844,9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2 355,5</a:t>
                      </a:r>
                    </a:p>
                  </a:txBody>
                  <a:tcPr marL="9525" marR="9525" marT="9525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Безвозмездные поступления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4 337,4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4 800,2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3 347,7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4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3" cstate="print"/>
          <a:srcRect l="31099" r="34627" b="313"/>
          <a:stretch>
            <a:fillRect/>
          </a:stretch>
        </p:blipFill>
        <p:spPr bwMode="auto">
          <a:xfrm>
            <a:off x="-21232" y="0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kuharenkoaa\Desktop\Для Зайковой А.В\2018\Бюджет для граждан 2019-2021\рабочий материал\картинки\raskraska-dengi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2592288" cy="2524889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16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691680" y="180475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13,4%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396499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54,3%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1722903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16,3%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389298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62,6%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15816" y="42930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49,5%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15816" y="220486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15,7%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256490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29,3%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1680" y="24928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24,0%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5816" y="295688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34,8%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2508" y="2676272"/>
            <a:ext cx="2598677" cy="103182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Расходы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vaschenkoev\Desktop\2016\примеры\Новая папка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46" y="137156"/>
            <a:ext cx="1877346" cy="9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0440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Общегосударственные вопросы</a:t>
            </a:r>
          </a:p>
        </p:txBody>
      </p:sp>
      <p:pic>
        <p:nvPicPr>
          <p:cNvPr id="1027" name="Picture 3" descr="C:\Users\vaschenkoev\Desktop\2016\примеры\Новая папка\2.08_Зенитчики_ЧФ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521" y="116632"/>
            <a:ext cx="1906503" cy="10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01334" y="1044025"/>
            <a:ext cx="2132796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оборона</a:t>
            </a:r>
          </a:p>
        </p:txBody>
      </p:sp>
      <p:pic>
        <p:nvPicPr>
          <p:cNvPr id="1030" name="Picture 6" descr="https://yasnonews.ru/upload/iblock/844/8446e0df1cfe4b052a627f44b7d07cf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47" y="98458"/>
            <a:ext cx="1894709" cy="10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41597" y="1246032"/>
            <a:ext cx="219400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200" b="1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Национальная </a:t>
            </a:r>
            <a:br>
              <a:rPr lang="ru-RU" dirty="0"/>
            </a:br>
            <a:r>
              <a:rPr lang="ru-RU" dirty="0"/>
              <a:t>безопасность и правоохранительная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деятельность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-36512" y="4725144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Национальная экономика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48635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Жилищно-коммунальное хозяйство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3968" y="6301386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Обслуживание муниципального долга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5654" y="4500409"/>
            <a:ext cx="288152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Культура, кинематография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-108520" y="2844225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Социальная политика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94008" y="6262422"/>
            <a:ext cx="1936434" cy="662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Средства массовой информации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96840" y="2844225"/>
            <a:ext cx="149564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Образование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67744" y="6300609"/>
            <a:ext cx="2560664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Межбюджетные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трансферты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2637" y="1196752"/>
            <a:ext cx="2007557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Физическая культура </a:t>
            </a:r>
            <a:b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</a:br>
            <a:r>
              <a:rPr lang="ru-RU" sz="1200" dirty="0" smtClean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rPr>
              <a:t>и спорт</a:t>
            </a:r>
          </a:p>
        </p:txBody>
      </p:sp>
      <p:pic>
        <p:nvPicPr>
          <p:cNvPr id="1032" name="Picture 8" descr="C:\Users\vaschenkoev\Desktop\2016\примеры\Новая папка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88" y="1638985"/>
            <a:ext cx="2057300" cy="136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vaschenkoev\Desktop\2016\примеры\Новая папка\cms-image-0000068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3501008"/>
            <a:ext cx="1994837" cy="11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vaschenkoev\Desktop\2016\примеры\Новая папка\studenty-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05" y="1781528"/>
            <a:ext cx="1943882" cy="122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vaschenkoev\Desktop\2016\примеры\Новая папка\fotopreview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08" y="5082263"/>
            <a:ext cx="1936434" cy="125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vaschenkoev\Desktop\2016\примеры\Новая папка\651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07" y="137156"/>
            <a:ext cx="1926180" cy="111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vaschenkoev\Desktop\2016\примеры\Новая папка\veksel-v-ustavnom-kapitale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847" y="5229200"/>
            <a:ext cx="179436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vaschenkoev\Desktop\2016\примеры\Новая папка\gkx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5229200"/>
            <a:ext cx="2033237" cy="103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vaschenkoev\Desktop\2016\примеры\Новая папка\a69b98fae5d1f1058bf5e10046af7e7d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7" y="3429000"/>
            <a:ext cx="1994381" cy="145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Users\vaschenkoev\Desktop\2016\примеры\Новая папка\10_dbdafd12873a46369d542215e4461487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960" y="5229200"/>
            <a:ext cx="1731973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10" y="3136612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139" y="4226111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2029" y="320743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3" descr="C:\Users\vaschenkoev\Desktop\2016\примеры\Новая папка\008378-glossy-waxed-wood-icon-arrows-arrowhead2-righ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0058" y="1895450"/>
            <a:ext cx="474812" cy="47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9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Kuharenkoaa\Рабочий стол\original-2-900x400111.JPG"/>
          <p:cNvPicPr>
            <a:picLocks noChangeAspect="1" noChangeArrowheads="1"/>
          </p:cNvPicPr>
          <p:nvPr/>
        </p:nvPicPr>
        <p:blipFill>
          <a:blip r:embed="rId2" cstate="print"/>
          <a:srcRect l="31099" r="34627" b="313"/>
          <a:stretch>
            <a:fillRect/>
          </a:stretch>
        </p:blipFill>
        <p:spPr bwMode="auto">
          <a:xfrm>
            <a:off x="0" y="12003"/>
            <a:ext cx="679888" cy="846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93945" y="-27384"/>
            <a:ext cx="8208913" cy="57208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Функциональная структура расходов, млн. руб.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15530" y="680214"/>
            <a:ext cx="8172208" cy="368729"/>
            <a:chOff x="827584" y="836712"/>
            <a:chExt cx="8172208" cy="368729"/>
          </a:xfrm>
        </p:grpSpPr>
        <p:sp>
          <p:nvSpPr>
            <p:cNvPr id="11" name="TextBox 10"/>
            <p:cNvSpPr txBox="1"/>
            <p:nvPr/>
          </p:nvSpPr>
          <p:spPr>
            <a:xfrm>
              <a:off x="827584" y="83671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2023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83210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2024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5856" y="85440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2025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376142" y="8491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2023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631768" y="86688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2024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824414" y="866887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chemeClr val="accent5">
                        <a:lumMod val="75000"/>
                      </a:schemeClr>
                    </a:solidFill>
                    <a:prstDash val="solid"/>
                  </a:ln>
                </a:rPr>
                <a:t>2025 год</a:t>
              </a:r>
              <a:endParaRPr lang="ru-RU" dirty="0">
                <a:ln w="10541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80916" y="1040406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Общегосударственные вопросы 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262" y="3550033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экономика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948350" y="4425293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rPr>
              <a:t>Жилищно-коммунальное хозяйство</a:t>
            </a:r>
            <a:endParaRPr lang="ru-RU" sz="1400" dirty="0">
              <a:ln w="10541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1729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485,3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89028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468,6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7140" y="136686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459,2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pic>
        <p:nvPicPr>
          <p:cNvPr id="2050" name="Picture 2" descr="C:\Users\vaschenkoev\Desktop\2016\примеры\Новая папка\fl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3" y="1109946"/>
            <a:ext cx="756937" cy="53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09572" y="3894808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53,3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26380" y="3907846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42,3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64573" y="389508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28,6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899592" y="1755115"/>
            <a:ext cx="3930358" cy="692962"/>
            <a:chOff x="899592" y="2032687"/>
            <a:chExt cx="3930358" cy="692962"/>
          </a:xfrm>
        </p:grpSpPr>
        <p:sp>
          <p:nvSpPr>
            <p:cNvPr id="34" name="TextBox 33"/>
            <p:cNvSpPr txBox="1"/>
            <p:nvPr/>
          </p:nvSpPr>
          <p:spPr>
            <a:xfrm>
              <a:off x="922842" y="2032687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/>
                <a:t>Национальная </a:t>
              </a:r>
              <a:r>
                <a:rPr lang="ru-RU" sz="1400" dirty="0" smtClean="0"/>
                <a:t>оборона</a:t>
              </a:r>
              <a:endParaRPr lang="ru-RU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9592" y="238599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26380" y="2371241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15816" y="2387095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0,7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2054" name="Picture 6" descr="C:\Users\vaschenkoev\Desktop\2016\примеры\Новая папка\depositphotos_3433624-Shield-wing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6" y="1880134"/>
            <a:ext cx="756937" cy="57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891729" y="2688508"/>
            <a:ext cx="390710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/>
              <a:t>Национальная </a:t>
            </a:r>
            <a:r>
              <a:rPr lang="ru-RU" sz="1400" dirty="0" smtClean="0"/>
              <a:t>безопасность и правоохранительная деятельность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930884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54,5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6462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73,6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58561" y="3119401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91,4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29912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164,6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08947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623,1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966437" y="4807439"/>
            <a:ext cx="1175378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defRPr sz="1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0541" cmpd="sng">
                  <a:solidFill>
                    <a:srgbClr val="0070C0"/>
                  </a:solidFill>
                  <a:prstDash val="solid"/>
                </a:ln>
              </a:rPr>
              <a:t>680,8</a:t>
            </a:r>
            <a:endParaRPr lang="ru-RU" dirty="0">
              <a:ln w="10541" cmpd="sng">
                <a:solidFill>
                  <a:srgbClr val="0070C0"/>
                </a:solidFill>
                <a:prstDash val="solid"/>
              </a:ln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003925" y="5229200"/>
            <a:ext cx="3907108" cy="721276"/>
            <a:chOff x="943586" y="5245924"/>
            <a:chExt cx="3907108" cy="721276"/>
          </a:xfrm>
        </p:grpSpPr>
        <p:sp>
          <p:nvSpPr>
            <p:cNvPr id="50" name="TextBox 49"/>
            <p:cNvSpPr txBox="1"/>
            <p:nvPr/>
          </p:nvSpPr>
          <p:spPr>
            <a:xfrm>
              <a:off x="19358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99,1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3586" y="52459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Охрана окружающей среды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81370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95,3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344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103,1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2055" name="Picture 7" descr="C:\Users\vaschenkoev\Desktop\2016\примеры\Новая папка\Russia-Arctic.grey-green.E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" y="2688508"/>
            <a:ext cx="756937" cy="5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vaschenkoev\Desktop\2016\примеры\Новая папка\picture-of-money-bag-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" y="3550033"/>
            <a:ext cx="756937" cy="68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vaschenkoev\Desktop\2016\примеры\Новая папка\91020ae04bc0ec0ccf4bc681dded575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/>
          <a:stretch/>
        </p:blipFill>
        <p:spPr bwMode="auto">
          <a:xfrm>
            <a:off x="90293" y="4428575"/>
            <a:ext cx="756937" cy="7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4708705" y="1146100"/>
            <a:ext cx="4900040" cy="4947196"/>
            <a:chOff x="4746661" y="1362124"/>
            <a:chExt cx="4900040" cy="4947196"/>
          </a:xfrm>
        </p:grpSpPr>
        <p:sp>
          <p:nvSpPr>
            <p:cNvPr id="21" name="TextBox 20"/>
            <p:cNvSpPr txBox="1"/>
            <p:nvPr/>
          </p:nvSpPr>
          <p:spPr>
            <a:xfrm>
              <a:off x="5670568" y="13621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Культура, кинематография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39593" y="2132856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Социальная политика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742576" y="2889757"/>
              <a:ext cx="328808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Физическая культура и спорт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719594" y="3763779"/>
              <a:ext cx="3809056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Средства массовой </a:t>
              </a: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информации</a:t>
              </a:r>
              <a:endParaRPr lang="ru-RU" sz="1400" b="1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670568" y="4808050"/>
              <a:ext cx="3802650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Обслуживание государственного </a:t>
              </a: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/>
              </a:r>
              <a:b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</a:br>
              <a:r>
                <a:rPr lang="ru-RU" sz="1400" b="1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и </a:t>
              </a: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муниципального долга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668334" y="5658490"/>
              <a:ext cx="3366627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ru-RU" sz="1400" b="1" dirty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rPr>
                <a:t>Межбюджетные трансферты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791334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17,0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78680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17,1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86792" y="1722294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16,9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42576" y="243135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65,3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697357" y="243258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66,7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685638" y="243258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68,2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814584" y="323446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678680" y="3224518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693147" y="3234462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4,8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794434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35822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93147" y="4177213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10,2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791334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4,5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799446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711780" y="5229200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727710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368,9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735822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295,9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686792" y="597076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287,4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pic>
          <p:nvPicPr>
            <p:cNvPr id="1027" name="Picture 3" descr="C:\Users\vaschenkoev\Desktop\2016\примеры\Новая папка\Предлагаю вам создание слайд шоу.00030798_291299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1418286"/>
              <a:ext cx="761441" cy="481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vaschenkoev\Desktop\2016\примеры\Новая папка\21-privyichka-schastlivyih-lyudey-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4" y="2214394"/>
              <a:ext cx="761440" cy="494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C:\Users\vaschenkoev\Desktop\2016\примеры\Новая папка\tv_PNG483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1" y="3717032"/>
              <a:ext cx="761444" cy="62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:\Users\vaschenkoev\Desktop\2016\примеры\Новая папка\9378357-illustration-of-money-bag-full-of-golden-dollar-coin-Stock-Vector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4687264"/>
              <a:ext cx="821823" cy="660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7" name="Picture 13" descr="C:\Users\vaschenkoev\Desktop\2016\примеры\Новая папка\papka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3" y="5635987"/>
              <a:ext cx="821823" cy="600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C:\Users\vaschenkoev\Desktop\2016\примеры\Новая папка\a7b6177633cff5504ffeba281e335c8d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665" y="2998729"/>
              <a:ext cx="761440" cy="530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Группа 80"/>
          <p:cNvGrpSpPr/>
          <p:nvPr/>
        </p:nvGrpSpPr>
        <p:grpSpPr>
          <a:xfrm>
            <a:off x="1003925" y="6077615"/>
            <a:ext cx="3907108" cy="721276"/>
            <a:chOff x="943586" y="5245924"/>
            <a:chExt cx="3907108" cy="721276"/>
          </a:xfrm>
        </p:grpSpPr>
        <p:sp>
          <p:nvSpPr>
            <p:cNvPr id="82" name="TextBox 81"/>
            <p:cNvSpPr txBox="1"/>
            <p:nvPr/>
          </p:nvSpPr>
          <p:spPr>
            <a:xfrm>
              <a:off x="19358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6 168,4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943586" y="5245924"/>
              <a:ext cx="390710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400" dirty="0" smtClean="0">
                  <a:ln w="10541" cmpd="sng">
                    <a:solidFill>
                      <a:schemeClr val="tx2">
                        <a:lumMod val="60000"/>
                        <a:lumOff val="40000"/>
                      </a:schemeClr>
                    </a:solidFill>
                    <a:prstDash val="solid"/>
                  </a:ln>
                </a:rPr>
                <a:t>Образование</a:t>
              </a:r>
              <a:endParaRPr lang="ru-RU" sz="1400" dirty="0">
                <a:ln w="10541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81370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6 918,6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34492" y="5628646"/>
              <a:ext cx="1175378" cy="3385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>
                <a:spcBef>
                  <a:spcPct val="0"/>
                </a:spcBef>
                <a:defRPr sz="1600" b="1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dirty="0" smtClean="0">
                  <a:ln w="10541" cmpd="sng">
                    <a:solidFill>
                      <a:srgbClr val="0070C0"/>
                    </a:solidFill>
                    <a:prstDash val="solid"/>
                  </a:ln>
                </a:rPr>
                <a:t>5 156,2</a:t>
              </a:r>
              <a:endParaRPr lang="ru-RU" dirty="0">
                <a:ln w="10541" cmpd="sng">
                  <a:solidFill>
                    <a:srgbClr val="0070C0"/>
                  </a:solidFill>
                  <a:prstDash val="solid"/>
                </a:ln>
              </a:endParaRPr>
            </a:p>
          </p:txBody>
        </p:sp>
      </p:grpSp>
      <p:pic>
        <p:nvPicPr>
          <p:cNvPr id="86" name="Picture 2" descr="C:\Users\vaschenkoev\Desktop\2016\примеры\Новая папка\obrazovani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" y="6092354"/>
            <a:ext cx="756937" cy="71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vaschenkoev\Desktop\nature-3289812_192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" y="5292715"/>
            <a:ext cx="807656" cy="68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000" y="116632"/>
            <a:ext cx="9001000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</a:t>
            </a: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подразделам классификации расходов бюджета 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Иркутского районного муниципального образования на 2021 - 2025 годы, </a:t>
            </a:r>
            <a:r>
              <a:rPr lang="ru-RU" sz="18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557396"/>
              </p:ext>
            </p:extLst>
          </p:nvPr>
        </p:nvGraphicFramePr>
        <p:xfrm>
          <a:off x="30066" y="908717"/>
          <a:ext cx="9150446" cy="5574751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045990"/>
                <a:gridCol w="812967"/>
                <a:gridCol w="600230"/>
                <a:gridCol w="597243"/>
                <a:gridCol w="671900"/>
                <a:gridCol w="692802"/>
                <a:gridCol w="729314"/>
              </a:tblGrid>
              <a:tr h="39168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КФСР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398,4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449,7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485,3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468,6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459,2</a:t>
                      </a:r>
                    </a:p>
                  </a:txBody>
                  <a:tcPr marL="4997" marR="4997" marT="4997" marB="0" anchor="ctr"/>
                </a:tc>
              </a:tr>
              <a:tr h="48569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4997" marR="4997" marT="4997" marB="0" anchor="ctr"/>
                </a:tc>
              </a:tr>
              <a:tr h="8052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12,7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13,8</a:t>
                      </a:r>
                    </a:p>
                  </a:txBody>
                  <a:tcPr marL="4997" marR="4997" marT="4997" marB="0" anchor="ctr"/>
                </a:tc>
              </a:tr>
              <a:tr h="8052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148,3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174,6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189,3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188,2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188,2</a:t>
                      </a: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Судебная система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0105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</a:tr>
              <a:tr h="80526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41,9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49,2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53,9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49,7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49,6</a:t>
                      </a: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Обеспечение проведения выборов и референдумов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0107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0,6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19,8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17,8</a:t>
                      </a: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Резервные фонды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0111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4997" marR="4997" marT="4997" marB="0" anchor="ctr"/>
                </a:tc>
              </a:tr>
              <a:tr h="456317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Другие общегосударственные вопросы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0113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190,0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206,1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219,1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188,1</a:t>
                      </a: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180,6</a:t>
                      </a: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96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30" y="116632"/>
            <a:ext cx="9036496" cy="6926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Сведения о расходах по разделам и подразделам классификации расходов бюджета Иркутского районного муниципального образования на 2021 - 2025 годы, </a:t>
            </a:r>
            <a:r>
              <a:rPr lang="ru-RU" sz="1800" b="1" dirty="0" err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1800" b="1" dirty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274934"/>
              </p:ext>
            </p:extLst>
          </p:nvPr>
        </p:nvGraphicFramePr>
        <p:xfrm>
          <a:off x="30067" y="908720"/>
          <a:ext cx="9113933" cy="554677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4685950"/>
                <a:gridCol w="792088"/>
                <a:gridCol w="727179"/>
                <a:gridCol w="727179"/>
                <a:gridCol w="727179"/>
                <a:gridCol w="727179"/>
                <a:gridCol w="727179"/>
              </a:tblGrid>
              <a:tr h="57238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Наименование показателя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КФСР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2021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2022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2023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2024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effectLst/>
                        </a:rPr>
                        <a:t>2025</a:t>
                      </a:r>
                      <a:endParaRPr lang="ru-RU" sz="14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НАЦИОНАЛЬНАЯ ОБОРОНА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0200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0,1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0,7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Мобилизационная подготовка экономики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0204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0,1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0,7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572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0300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17,5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48,9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54,5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73,6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91,4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6287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0310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17,0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48,2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53,8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72,8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90,7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5723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0314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0,5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0,7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0,7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НАЦИОНАЛЬНАЯ ЭКОНОМИКА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0400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126,3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139,2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53,3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42,3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28,6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Сельское хозяйство и рыболовство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0405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3,1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5,6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5,6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5,6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Дорожное хозяйство (дорожные фонды)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0409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40,9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60,0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43,9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33,1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19,2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0412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82,3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69,2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3,7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3,6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3,7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ЖИЛИЩНО-КОММУНАЛЬНОЕ ХОЗЯЙСТВО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0500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259,2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185,0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164,6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623,1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680,8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Коммунальное хозяйство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0502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259,2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185,0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164,6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623,1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680,8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ОХРАНА ОКРУЖАЮЩЕЙ СРЕДЫ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0600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0,1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7,6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95,3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99,1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103,1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Сбор, удаление отходов и очистка сточных вод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0602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0,0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0,0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  <a:tr h="28950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kern="1200" dirty="0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97" marR="4997" marT="4997" marB="0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0605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0,1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7,6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>
                          <a:effectLst/>
                        </a:rPr>
                        <a:t>95,3</a:t>
                      </a:r>
                      <a:endParaRPr lang="ru-RU" sz="14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99,1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>
                          <a:effectLst/>
                        </a:rPr>
                        <a:t>103,1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4997" marR="4997" marT="49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135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5882</TotalTime>
  <Words>3132</Words>
  <Application>Microsoft Office PowerPoint</Application>
  <PresentationFormat>Экран (4:3)</PresentationFormat>
  <Paragraphs>1056</Paragraphs>
  <Slides>37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Исполнительная</vt:lpstr>
      <vt:lpstr>Утвержденный бюджет Иркутского районного муниципального образования  на 2023 – 2025 годы</vt:lpstr>
      <vt:lpstr>Иркутское районное муниципальное образование</vt:lpstr>
      <vt:lpstr>Утвержденные характеристики бюджета Иркутского районного муниципального образования,  млн. руб.</vt:lpstr>
      <vt:lpstr> Сведения об объеме и структуре доходов бюджета Иркутского районного муниципального образования на 2021 - 2025 годы, млн.руб.</vt:lpstr>
      <vt:lpstr>Доходы бюджета Иркутского районного муниципального образования на 2023 - 2025 годы, млн.руб.</vt:lpstr>
      <vt:lpstr>Расходы  бюджета</vt:lpstr>
      <vt:lpstr>Функциональная структура расходов, млн. руб.</vt:lpstr>
      <vt:lpstr>Сведения о расходах по разделам и подразделам классификации расходов бюджета Иркутского районного муниципального образования на 2021 - 2025 годы, млн.руб.  </vt:lpstr>
      <vt:lpstr>Сведения о расходах по разделам и подразделам классификации расходов бюджета Иркутского районного муниципального образования на 2021 - 2025 годы, млн.руб. </vt:lpstr>
      <vt:lpstr>Сведения о расходах по разделам и подразделам классификации расходов бюджета Иркутского районного муниципального образования на 2021 - 2025 годы, млн.руб. </vt:lpstr>
      <vt:lpstr>Сведения о расходах по разделам и подразделам классификации расходов бюджета Иркутского районного муниципального образования на 2021 - 2025 годы, млн.руб. </vt:lpstr>
      <vt:lpstr>Функциональная структура расходов  бюджета на 2023 год</vt:lpstr>
      <vt:lpstr>Удельный вес расходов на социальную  сферу в объеме расходов бюджета района, %</vt:lpstr>
      <vt:lpstr>Расходы  бюджета на социальную сферу на 2023-2025 годы,  млн. руб.</vt:lpstr>
      <vt:lpstr>Расходы бюджета района</vt:lpstr>
      <vt:lpstr>Расходы бюджета района на 2021 – 2025 годы, млн. руб.</vt:lpstr>
      <vt:lpstr>Расходы бюджета района на 2021 – 2025 годы,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Кухаренко Алена Анатольевна</dc:creator>
  <cp:lastModifiedBy>Кухаренко Алена Анатольевна</cp:lastModifiedBy>
  <cp:revision>474</cp:revision>
  <cp:lastPrinted>2019-11-22T06:23:19Z</cp:lastPrinted>
  <dcterms:created xsi:type="dcterms:W3CDTF">2018-11-19T03:37:19Z</dcterms:created>
  <dcterms:modified xsi:type="dcterms:W3CDTF">2023-04-05T07:36:27Z</dcterms:modified>
</cp:coreProperties>
</file>