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6" r:id="rId2"/>
    <p:sldId id="282" r:id="rId3"/>
    <p:sldId id="350" r:id="rId4"/>
    <p:sldId id="360" r:id="rId5"/>
    <p:sldId id="361" r:id="rId6"/>
    <p:sldId id="363" r:id="rId7"/>
    <p:sldId id="364" r:id="rId8"/>
    <p:sldId id="365" r:id="rId9"/>
    <p:sldId id="366" r:id="rId10"/>
    <p:sldId id="362" r:id="rId11"/>
    <p:sldId id="367" r:id="rId12"/>
    <p:sldId id="369" r:id="rId13"/>
    <p:sldId id="371" r:id="rId14"/>
    <p:sldId id="370" r:id="rId15"/>
    <p:sldId id="372" r:id="rId16"/>
    <p:sldId id="373" r:id="rId17"/>
    <p:sldId id="374" r:id="rId18"/>
    <p:sldId id="351" r:id="rId19"/>
    <p:sldId id="348" r:id="rId20"/>
    <p:sldId id="375" r:id="rId21"/>
    <p:sldId id="377" r:id="rId22"/>
    <p:sldId id="378" r:id="rId23"/>
    <p:sldId id="379" r:id="rId24"/>
    <p:sldId id="381" r:id="rId25"/>
    <p:sldId id="380" r:id="rId26"/>
    <p:sldId id="382" r:id="rId27"/>
    <p:sldId id="358" r:id="rId28"/>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477" autoAdjust="0"/>
  </p:normalViewPr>
  <p:slideViewPr>
    <p:cSldViewPr>
      <p:cViewPr varScale="1">
        <p:scale>
          <a:sx n="82" d="100"/>
          <a:sy n="82" d="100"/>
        </p:scale>
        <p:origin x="-2460" y="-78"/>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166" y="-108"/>
      </p:cViewPr>
      <p:guideLst>
        <p:guide orient="horz" pos="3125"/>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6400" cy="496887"/>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49689" y="0"/>
            <a:ext cx="2946400" cy="496887"/>
          </a:xfrm>
          <a:prstGeom prst="rect">
            <a:avLst/>
          </a:prstGeom>
        </p:spPr>
        <p:txBody>
          <a:bodyPr vert="horz" lIns="91440" tIns="45720" rIns="91440" bIns="45720" rtlCol="0"/>
          <a:lstStyle>
            <a:lvl1pPr algn="r">
              <a:defRPr sz="1200"/>
            </a:lvl1pPr>
          </a:lstStyle>
          <a:p>
            <a:fld id="{50CA96DA-5B41-476E-A12E-C1EBE6ADBE48}" type="datetimeFigureOut">
              <a:rPr lang="ru-RU" smtClean="0"/>
              <a:pPr/>
              <a:t>15.11.2016</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451" y="4714877"/>
            <a:ext cx="5438775" cy="44672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164"/>
            <a:ext cx="2946400" cy="4968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49689" y="9428164"/>
            <a:ext cx="2946400" cy="496887"/>
          </a:xfrm>
          <a:prstGeom prst="rect">
            <a:avLst/>
          </a:prstGeom>
        </p:spPr>
        <p:txBody>
          <a:bodyPr vert="horz" lIns="91440" tIns="45720" rIns="91440" bIns="45720" rtlCol="0" anchor="b"/>
          <a:lstStyle>
            <a:lvl1pPr algn="r">
              <a:defRPr sz="1200"/>
            </a:lvl1pPr>
          </a:lstStyle>
          <a:p>
            <a:fld id="{478D0D3E-E713-4888-AA24-1DB6F5DE9BC8}" type="slidenum">
              <a:rPr lang="ru-RU" smtClean="0"/>
              <a:pPr/>
              <a:t>‹#›</a:t>
            </a:fld>
            <a:endParaRPr lang="ru-RU" dirty="0"/>
          </a:p>
        </p:txBody>
      </p:sp>
    </p:spTree>
    <p:extLst>
      <p:ext uri="{BB962C8B-B14F-4D97-AF65-F5344CB8AC3E}">
        <p14:creationId xmlns:p14="http://schemas.microsoft.com/office/powerpoint/2010/main" xmlns="" val="2854814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consultantplus://offline/ref=03382040CF827D88180719E249FDA689DA69D69B41EC1ED9516E5BCAF32955FB1642E40AD968D38B9D82D051EDi4C"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78D0D3E-E713-4888-AA24-1DB6F5DE9BC8}" type="slidenum">
              <a:rPr lang="ru-RU" smtClean="0"/>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t>дотации - межбюджетные трансферты, предоставляемые на безвозмездной 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Дотации на выравнивание бюджетной обеспеченности поселений (внутригородских районов) предусматриваются в бюджете субъекта Российской Федерации в целях выравнивания финансовых возможностей городских поселений (включая городские округа), сельских поселений, внутригородских районов по осуществлению органами местного самоуправления полномочий по решению вопросов местного значения исходя из численности жителей и (или) бюджетной обеспеченности.</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Порядок распределения дотаций на выравнивание бюджетной обеспеченности поселений (внутригородских районов), в том числе порядок расчета и установления заменяющих указанные дотации дополнительных нормативов отчислений от налога на доходы физических лиц в местные бюджеты, а также порядок определения критериев выравнивания финансовых возможностей городских поселений (включая городские округа), сельских поселений, внутригородских районов утверждается законом субъекта Российской Федерации в соответствии с требованиями настоящего Кодекса.</a:t>
            </a:r>
          </a:p>
          <a:p>
            <a:endParaRPr lang="ru-RU" dirty="0" smtClean="0"/>
          </a:p>
        </p:txBody>
      </p:sp>
      <p:sp>
        <p:nvSpPr>
          <p:cNvPr id="4" name="Номер слайда 3"/>
          <p:cNvSpPr>
            <a:spLocks noGrp="1"/>
          </p:cNvSpPr>
          <p:nvPr>
            <p:ph type="sldNum" sz="quarter" idx="10"/>
          </p:nvPr>
        </p:nvSpPr>
        <p:spPr/>
        <p:txBody>
          <a:bodyPr/>
          <a:lstStyle/>
          <a:p>
            <a:fld id="{478D0D3E-E713-4888-AA24-1DB6F5DE9BC8}" type="slidenum">
              <a:rPr lang="ru-RU" smtClean="0"/>
              <a:pPr/>
              <a:t>10</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baseline="0" dirty="0" smtClean="0">
                <a:solidFill>
                  <a:schemeClr val="tx1"/>
                </a:solidFill>
                <a:latin typeface="+mn-lt"/>
                <a:ea typeface="+mn-ea"/>
                <a:cs typeface="+mn-cs"/>
              </a:rPr>
              <a:t>Дотации на выравнивание бюджетной обеспеченности поселений, при их предоставлении из бюджета субъекта РФ, могут быть полностью или частично заменены дополнительными нормативами отчислений в бюджеты городских поселений, сельских поселений от налога на доходы физических лиц.</a:t>
            </a:r>
          </a:p>
          <a:p>
            <a:endParaRPr lang="ru-RU" dirty="0" smtClean="0"/>
          </a:p>
          <a:p>
            <a:r>
              <a:rPr lang="ru-RU" sz="1200" kern="1200" baseline="0" dirty="0" smtClean="0">
                <a:solidFill>
                  <a:schemeClr val="tx1"/>
                </a:solidFill>
                <a:latin typeface="+mn-lt"/>
                <a:ea typeface="+mn-ea"/>
                <a:cs typeface="+mn-cs"/>
              </a:rPr>
              <a:t>Дополнительный норматив рассчитывается как отношение расчетного объема дотации на выравнивание бюджетной обеспеченности поселений (части расчетного объема дотации) к прогнозируемому в соответствии с единой методикой объему НДФЛ, подлежащего зачислению в консолидированный бюджет субъекта Российской Федерации по территории соответствующего городского, сельского поселения.</a:t>
            </a:r>
          </a:p>
          <a:p>
            <a:endParaRPr lang="ru-RU" sz="1200" kern="1200" baseline="0" dirty="0" smtClean="0">
              <a:solidFill>
                <a:schemeClr val="tx1"/>
              </a:solidFill>
              <a:latin typeface="+mn-lt"/>
              <a:ea typeface="+mn-ea"/>
              <a:cs typeface="+mn-cs"/>
            </a:endParaRPr>
          </a:p>
          <a:p>
            <a:r>
              <a:rPr lang="ru-RU" sz="1200" kern="1200" baseline="0" dirty="0" smtClean="0">
                <a:solidFill>
                  <a:schemeClr val="tx1"/>
                </a:solidFill>
                <a:latin typeface="+mn-lt"/>
                <a:ea typeface="+mn-ea"/>
                <a:cs typeface="+mn-cs"/>
              </a:rPr>
              <a:t>Дополнительные нормативы отчислений от налога на доходы физических лиц устанавливаются на срок не менее трех лет. Изменение указанных нормативов отчислений в бюджеты городских, сельских поселений, внутригородских районов в течение текущего финансового года не допускается.</a:t>
            </a:r>
          </a:p>
          <a:p>
            <a:endParaRPr lang="ru-RU" sz="1200" kern="1200" baseline="0" dirty="0" smtClean="0">
              <a:solidFill>
                <a:schemeClr val="tx1"/>
              </a:solidFill>
              <a:latin typeface="+mn-lt"/>
              <a:ea typeface="+mn-ea"/>
              <a:cs typeface="+mn-cs"/>
            </a:endParaRPr>
          </a:p>
          <a:p>
            <a:r>
              <a:rPr lang="ru-RU" sz="1200" kern="1200" baseline="0" dirty="0" smtClean="0">
                <a:solidFill>
                  <a:schemeClr val="tx1"/>
                </a:solidFill>
                <a:latin typeface="+mn-lt"/>
                <a:ea typeface="+mn-ea"/>
                <a:cs typeface="+mn-cs"/>
              </a:rPr>
              <a:t>Средства, полученные городским, сельским поселением, по дополнительному нормативу отчислений от НДФЛ сверх расчетного объема дотации на выравнивание бюджетной обеспеченности поселений (внутригородских районов) (части расчетного объема дотации), изъятию в бюджет субъекта РФ и (или) учету при последующем распределении финансовой помощи местным бюджетам не подлежат.</a:t>
            </a:r>
          </a:p>
          <a:p>
            <a:r>
              <a:rPr lang="ru-RU" sz="1200" kern="1200" baseline="0" dirty="0" smtClean="0">
                <a:solidFill>
                  <a:schemeClr val="tx1"/>
                </a:solidFill>
                <a:latin typeface="+mn-lt"/>
                <a:ea typeface="+mn-ea"/>
                <a:cs typeface="+mn-cs"/>
              </a:rPr>
              <a:t>Потери бюджета городского, сельского поселения в связи с получением средств по дополнительному нормативу отчислений от налога на доходы физических лиц ниже расчетного объема дотации на выравнивание бюджетной обеспеченности поселений (части расчетного объема дотации) компенсации из бюджета субъекта РФ.</a:t>
            </a:r>
          </a:p>
          <a:p>
            <a:endParaRPr lang="ru-RU" sz="12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11</a:t>
            </a:fld>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Под субсидиями местным бюджетам из бюджета субъекта Российской Федерации понимаются межбюджетные трансферты, предоставляемые бюджетам муниципальных образований в целях </a:t>
            </a:r>
            <a:r>
              <a:rPr lang="ru-RU" sz="1200" kern="1200" baseline="0" dirty="0" err="1" smtClean="0">
                <a:solidFill>
                  <a:schemeClr val="tx1"/>
                </a:solidFill>
                <a:latin typeface="+mn-lt"/>
                <a:ea typeface="+mn-ea"/>
                <a:cs typeface="+mn-cs"/>
              </a:rPr>
              <a:t>софинансирования</a:t>
            </a:r>
            <a:r>
              <a:rPr lang="ru-RU" sz="1200" kern="1200" baseline="0" dirty="0" smtClean="0">
                <a:solidFill>
                  <a:schemeClr val="tx1"/>
                </a:solidFill>
                <a:latin typeface="+mn-lt"/>
                <a:ea typeface="+mn-ea"/>
                <a:cs typeface="+mn-cs"/>
              </a:rPr>
              <a:t> расходных обязательств, возникающих при выполнении полномочий органов местного самоуправления по вопросам местного значения.</a:t>
            </a:r>
          </a:p>
          <a:p>
            <a:endParaRPr lang="ru-R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Цели и условия предоставления и расходования субсидий местным бюджетам из бюджета субъекта Российской Федерации, критерии отбора муниципальных образований для предоставления указанных субсидий и их распределение между муниципальными образованиями.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Допускает перечисленные критерии устанавливать нормативными правовыми актами Правительства Иркутской области.</a:t>
            </a:r>
          </a:p>
          <a:p>
            <a:endParaRPr lang="ru-RU" sz="1200" kern="1200" baseline="0" dirty="0" smtClean="0">
              <a:solidFill>
                <a:schemeClr val="tx1"/>
              </a:solidFill>
              <a:latin typeface="+mn-lt"/>
              <a:ea typeface="+mn-ea"/>
              <a:cs typeface="+mn-cs"/>
            </a:endParaRPr>
          </a:p>
          <a:p>
            <a:r>
              <a:rPr lang="ru-RU" sz="1200" kern="1200" baseline="0" dirty="0" smtClean="0">
                <a:solidFill>
                  <a:schemeClr val="tx1"/>
                </a:solidFill>
                <a:latin typeface="+mn-lt"/>
                <a:ea typeface="+mn-ea"/>
                <a:cs typeface="+mn-cs"/>
              </a:rPr>
              <a:t>Предоставление субсидий предполагает заключение соглашения о их предоставлении.</a:t>
            </a:r>
          </a:p>
        </p:txBody>
      </p:sp>
      <p:sp>
        <p:nvSpPr>
          <p:cNvPr id="4" name="Номер слайда 3"/>
          <p:cNvSpPr>
            <a:spLocks noGrp="1"/>
          </p:cNvSpPr>
          <p:nvPr>
            <p:ph type="sldNum" sz="quarter" idx="10"/>
          </p:nvPr>
        </p:nvSpPr>
        <p:spPr/>
        <p:txBody>
          <a:bodyPr/>
          <a:lstStyle/>
          <a:p>
            <a:fld id="{478D0D3E-E713-4888-AA24-1DB6F5DE9BC8}" type="slidenum">
              <a:rPr lang="ru-RU" smtClean="0"/>
              <a:pPr/>
              <a:t>12</a:t>
            </a:fld>
            <a:endParaRPr lang="ru-RU"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Высший исполнительный орган государственной власти субъекта Российской Федерации утверждает на срок не менее трех лет перечень расходных обязательств муниципальных образований, возникающих при выполнении полномочий органов местного самоуправления по вопросам местного значения, в целях </a:t>
            </a:r>
            <a:r>
              <a:rPr lang="ru-RU" sz="1200" kern="1200" baseline="0" dirty="0" err="1" smtClean="0">
                <a:solidFill>
                  <a:schemeClr val="tx1"/>
                </a:solidFill>
                <a:latin typeface="+mn-lt"/>
                <a:ea typeface="+mn-ea"/>
                <a:cs typeface="+mn-cs"/>
              </a:rPr>
              <a:t>софинансирования</a:t>
            </a:r>
            <a:r>
              <a:rPr lang="ru-RU" sz="1200" kern="1200" baseline="0" dirty="0" smtClean="0">
                <a:solidFill>
                  <a:schemeClr val="tx1"/>
                </a:solidFill>
                <a:latin typeface="+mn-lt"/>
                <a:ea typeface="+mn-ea"/>
                <a:cs typeface="+mn-cs"/>
              </a:rPr>
              <a:t> которых предоставляются субсидии из бюджета субъекта Российской Федерации, целевые показатели результативности предоставления субсидий и их значения.</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на 2016 год и на плановый период 2017 и 2018 годов такой перечень утвержден постановлением Правительства ИО </a:t>
            </a:r>
            <a:r>
              <a:rPr lang="ru-RU" sz="1200" kern="1200" dirty="0" smtClean="0">
                <a:solidFill>
                  <a:schemeClr val="tx1"/>
                </a:solidFill>
                <a:latin typeface="+mn-lt"/>
                <a:ea typeface="+mn-ea"/>
                <a:cs typeface="+mn-cs"/>
              </a:rPr>
              <a:t>от 18 августа 2015 г. N 408-пп </a:t>
            </a:r>
            <a:endParaRPr lang="ru-RU" sz="1200" kern="1200" baseline="0" dirty="0" smtClean="0">
              <a:solidFill>
                <a:schemeClr val="tx1"/>
              </a:solidFill>
              <a:latin typeface="+mn-lt"/>
              <a:ea typeface="+mn-ea"/>
              <a:cs typeface="+mn-cs"/>
            </a:endParaRPr>
          </a:p>
          <a:p>
            <a:endParaRPr lang="ru-RU" sz="12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13</a:t>
            </a:fld>
            <a:endParaRPr lang="ru-R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Кроме того, установлено, что в составе бюджета субъекта Российской Федерации могут предусматриваться субсидии местным бюджетам на выравнивание обеспеченности муниципальных образований по реализации ими их отдельных расходных обязательств.</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Это позволяет в текущем году получать такой вид субсидии для выплаты денежного содержания</a:t>
            </a:r>
            <a:r>
              <a:rPr lang="ru-RU" baseline="0" dirty="0" smtClean="0"/>
              <a:t> с начислениями на него для муниципальных служащих и выплаты заработной платы с начислениями на нее для работников муниципальных учреждений и оплаты текущих платежей и задолженности по коммунальным услугам.</a:t>
            </a:r>
          </a:p>
          <a:p>
            <a:pPr marL="0" marR="0" indent="0" algn="l" defTabSz="914400" rtl="0" eaLnBrk="1" fontAlgn="auto" latinLnBrk="0" hangingPunct="1">
              <a:lnSpc>
                <a:spcPct val="100000"/>
              </a:lnSpc>
              <a:spcBef>
                <a:spcPts val="0"/>
              </a:spcBef>
              <a:spcAft>
                <a:spcPts val="0"/>
              </a:spcAft>
              <a:buClrTx/>
              <a:buSzTx/>
              <a:buFontTx/>
              <a:buNone/>
              <a:tabLst/>
              <a:defRPr/>
            </a:pPr>
            <a:endParaRPr lang="ru-R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В такой субсидии сохранены</a:t>
            </a:r>
            <a:r>
              <a:rPr lang="en-US" baseline="0" dirty="0" smtClean="0"/>
              <a:t> </a:t>
            </a:r>
            <a:r>
              <a:rPr lang="ru-RU" baseline="0" dirty="0" smtClean="0"/>
              <a:t>все требования, установленные для субсидий. Но финансируется не конкретное мероприятие, например строительство школы, а целое направление расходов – оплата коммунальных услуг.</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ru-RU" sz="120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Целевые показатели результативности предоставления субсидий:</a:t>
            </a:r>
            <a:endParaRPr lang="ru-RU"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ru-RU" sz="1200" kern="1200" baseline="0" dirty="0" smtClean="0">
                <a:solidFill>
                  <a:schemeClr val="tx1"/>
                </a:solidFill>
                <a:latin typeface="+mn-lt"/>
                <a:ea typeface="+mn-ea"/>
                <a:cs typeface="+mn-cs"/>
              </a:rPr>
              <a:t>Отсутствие муниципальных образований Иркутской области, в которых предельный объем муниципального долга превышает уровень, установленный бюджетным законодательством</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2. </a:t>
            </a:r>
            <a:r>
              <a:rPr lang="ru-RU" sz="1200" kern="1200" baseline="0" dirty="0" err="1" smtClean="0">
                <a:solidFill>
                  <a:schemeClr val="tx1"/>
                </a:solidFill>
                <a:latin typeface="+mn-lt"/>
                <a:ea typeface="+mn-ea"/>
                <a:cs typeface="+mn-cs"/>
              </a:rPr>
              <a:t>Отсутствиемуниципальных</a:t>
            </a:r>
            <a:r>
              <a:rPr lang="ru-RU" sz="1200" kern="1200" baseline="0" dirty="0" smtClean="0">
                <a:solidFill>
                  <a:schemeClr val="tx1"/>
                </a:solidFill>
                <a:latin typeface="+mn-lt"/>
                <a:ea typeface="+mn-ea"/>
                <a:cs typeface="+mn-cs"/>
              </a:rPr>
              <a:t> образований Иркутской области, в которых дефицит бюджета превышает уровень, установленный бюджетным законодательством.</a:t>
            </a:r>
          </a:p>
          <a:p>
            <a:endParaRPr lang="ru-RU" sz="12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14</a:t>
            </a:fld>
            <a:endParaRPr lang="ru-R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Субвенции - межбюджетные трансферты, предоставляемые местным бюджетам в целях финансового обеспечения расходных обязательств муниципальных образований, возникающих при выполнении государственных полномочий Российской Федерации, субъектов Российской Федерации, переданных для осуществления органам местного самоуправления.</a:t>
            </a:r>
            <a:endParaRPr lang="ru-RU" sz="1200" kern="1200" baseline="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15</a:t>
            </a:fld>
            <a:endParaRPr lang="ru-R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200" dirty="0" smtClean="0">
                <a:latin typeface="Times New Roman" pitchFamily="18" charset="0"/>
                <a:cs typeface="Times New Roman" pitchFamily="18" charset="0"/>
              </a:rPr>
              <a:t>1. Законами субъекта РФ органы местного самоуправления наделяются  отдельными государственными полномочиями;</a:t>
            </a:r>
          </a:p>
          <a:p>
            <a:pPr>
              <a:buNone/>
            </a:pPr>
            <a:r>
              <a:rPr lang="ru-RU" sz="1200" dirty="0" smtClean="0">
                <a:latin typeface="Times New Roman" pitchFamily="18" charset="0"/>
                <a:cs typeface="Times New Roman" pitchFamily="18" charset="0"/>
              </a:rPr>
              <a:t>2. Субвенции обеспечивают финансовое обеспечение исполнения переданных для исполнения полномочий;</a:t>
            </a:r>
          </a:p>
          <a:p>
            <a:pPr>
              <a:buNone/>
            </a:pPr>
            <a:r>
              <a:rPr lang="ru-RU" sz="1200" dirty="0" smtClean="0">
                <a:latin typeface="Times New Roman" pitchFamily="18" charset="0"/>
                <a:cs typeface="Times New Roman" pitchFamily="18" charset="0"/>
              </a:rPr>
              <a:t>3. Распределение субвенций местным бюджетам утверждается законом о бюджете субъекта;</a:t>
            </a:r>
          </a:p>
          <a:p>
            <a:pPr>
              <a:buNone/>
            </a:pPr>
            <a:r>
              <a:rPr lang="ru-RU" sz="1200" dirty="0" smtClean="0">
                <a:latin typeface="Times New Roman" pitchFamily="18" charset="0"/>
                <a:cs typeface="Times New Roman" pitchFamily="18" charset="0"/>
              </a:rPr>
              <a:t>4. Условия предоставления субвенций не устанавливаются;</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5. Расчет объема идет по единой методике пропорционально численности потребителей услуг с </a:t>
            </a:r>
            <a:r>
              <a:rPr lang="ru-RU" sz="1200" kern="1200" baseline="0" dirty="0" smtClean="0">
                <a:solidFill>
                  <a:schemeClr val="tx1"/>
                </a:solidFill>
                <a:latin typeface="+mn-lt"/>
                <a:ea typeface="+mn-ea"/>
                <a:cs typeface="+mn-cs"/>
              </a:rPr>
              <a:t>учетом нормативов формирования бюджетных ассигнований на исполнение соответствующих обязательств и объективных условий, влияющих на стоимость государственных (муниципальных) услуг в муниципальных образованиях.</a:t>
            </a:r>
          </a:p>
          <a:p>
            <a:pPr>
              <a:buNone/>
            </a:pPr>
            <a:endParaRPr lang="ru-RU" sz="12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16</a:t>
            </a:fld>
            <a:endParaRPr lang="ru-RU"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dirty="0" smtClean="0"/>
              <a:t>Иные межбюджетные трансферты из областного бюджета имеют несколько особенностей:</a:t>
            </a:r>
          </a:p>
          <a:p>
            <a:pPr>
              <a:buFontTx/>
              <a:buChar char="-"/>
            </a:pPr>
            <a:r>
              <a:rPr lang="ru-RU" sz="1200" dirty="0" smtClean="0"/>
              <a:t>Иные МБТ могут предоставлять в том числе и в форме дотаций;</a:t>
            </a:r>
          </a:p>
          <a:p>
            <a:pPr>
              <a:buFontTx/>
              <a:buChar char="-"/>
            </a:pPr>
            <a:endParaRPr lang="ru-RU" sz="1200" dirty="0" smtClean="0"/>
          </a:p>
          <a:p>
            <a:r>
              <a:rPr lang="ru-RU" sz="1200" dirty="0" smtClean="0"/>
              <a:t>- Общий объем МБТ </a:t>
            </a:r>
            <a:r>
              <a:rPr lang="ru-RU" sz="1200" dirty="0" smtClean="0"/>
              <a:t>в пределах 10 процентов общего объема межбюджетных трансфертов местным бюджетам из бюджета субъекта Российской Федерации (за исключением субвенций) и (или) расчетного объема дотации на выравнивание бюджетной обеспеченности (части расчетного объема дотации), замененной дополнительными нормативами отчислений.</a:t>
            </a:r>
          </a:p>
          <a:p>
            <a:pPr>
              <a:buNone/>
            </a:pPr>
            <a:endParaRPr lang="ru-RU" sz="12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17</a:t>
            </a:fld>
            <a:endParaRPr lang="ru-RU"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78D0D3E-E713-4888-AA24-1DB6F5DE9BC8}" type="slidenum">
              <a:rPr lang="ru-RU" smtClean="0"/>
              <a:pPr/>
              <a:t>18</a:t>
            </a:fld>
            <a:endParaRPr lang="ru-R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В случае, если при исполнении бюджета возникает ситуация когда расходы бюджета</a:t>
            </a:r>
            <a:r>
              <a:rPr lang="ru-RU" sz="1400" baseline="0" dirty="0" smtClean="0">
                <a:latin typeface="Times New Roman" pitchFamily="18" charset="0"/>
                <a:cs typeface="Times New Roman" pitchFamily="18" charset="0"/>
              </a:rPr>
              <a:t> превышают его доходы, возникает дефицит бюджета.</a:t>
            </a:r>
          </a:p>
          <a:p>
            <a:r>
              <a:rPr lang="ru-RU" sz="1400" baseline="0" dirty="0" smtClean="0">
                <a:latin typeface="Times New Roman" pitchFamily="18" charset="0"/>
                <a:cs typeface="Times New Roman" pitchFamily="18" charset="0"/>
              </a:rPr>
              <a:t>Одним из источников финансирования дефицита бюджета является привлечение кредитов.</a:t>
            </a:r>
          </a:p>
          <a:p>
            <a:endParaRPr lang="ru-RU" sz="1400" baseline="0" dirty="0" smtClean="0">
              <a:latin typeface="Times New Roman" pitchFamily="18" charset="0"/>
              <a:cs typeface="Times New Roman" pitchFamily="18" charset="0"/>
            </a:endParaRPr>
          </a:p>
          <a:p>
            <a:r>
              <a:rPr lang="ru-RU" sz="1400" baseline="0" dirty="0" smtClean="0">
                <a:latin typeface="Times New Roman" pitchFamily="18" charset="0"/>
                <a:cs typeface="Times New Roman" pitchFamily="18" charset="0"/>
              </a:rPr>
              <a:t>Кредит может быть получен в кредитной организации. В этом случае процедура получения кредита попадает под расходы, направленные на обеспечение муниципальных нужд, и регулируется нормами Федерального закона от 5 апреля 2013 года № 44-ФЗ </a:t>
            </a:r>
            <a:r>
              <a:rPr lang="ru-RU" sz="1400" dirty="0" smtClean="0">
                <a:latin typeface="Times New Roman" pitchFamily="18" charset="0"/>
                <a:cs typeface="Times New Roman" pitchFamily="18" charset="0"/>
              </a:rPr>
              <a:t>«О контрактной системе в сфере закупок товаров, работ, услуг для обеспечения государственных и муниципальных нужд»;</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Либо кредит может быть получен из</a:t>
            </a:r>
            <a:r>
              <a:rPr lang="ru-RU" sz="1400" baseline="0" dirty="0" smtClean="0">
                <a:latin typeface="Times New Roman" pitchFamily="18" charset="0"/>
                <a:cs typeface="Times New Roman" pitchFamily="18" charset="0"/>
              </a:rPr>
              <a:t> другого бюджета бюджетной системы РФ – и будет являться бюджетным кредитом. Порядок получения регулируется нормами Бюджетного кодекса РФ.</a:t>
            </a: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19</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Бюджетная система Российской Федерации представляет собой совокупность федерального бюджета, бюджетов субъектов Российской Федерации, местных бюджетов и бюджетов государственных внебюджетных фондов.</a:t>
            </a:r>
          </a:p>
          <a:p>
            <a:r>
              <a:rPr lang="ru-RU" dirty="0" smtClean="0"/>
              <a:t>Средства, предоставляемые одним бюджетом бюджетной системы Российской Федерации другому бюджету бюджетной системы Российской Федерации</a:t>
            </a:r>
            <a:r>
              <a:rPr lang="ru-RU" baseline="0" dirty="0" smtClean="0"/>
              <a:t> и есть </a:t>
            </a:r>
            <a:r>
              <a:rPr lang="ru-RU" dirty="0" smtClean="0"/>
              <a:t>межбюджетные трансферты.</a:t>
            </a:r>
          </a:p>
          <a:p>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Межбюджетные трансферты регулируются целой главой – это глава № 16 Бюджетного кодекса РФ.</a:t>
            </a:r>
            <a:endParaRPr lang="ru-RU" dirty="0"/>
          </a:p>
        </p:txBody>
      </p:sp>
      <p:sp>
        <p:nvSpPr>
          <p:cNvPr id="4" name="Номер слайда 3"/>
          <p:cNvSpPr>
            <a:spLocks noGrp="1"/>
          </p:cNvSpPr>
          <p:nvPr>
            <p:ph type="sldNum" sz="quarter" idx="10"/>
          </p:nvPr>
        </p:nvSpPr>
        <p:spPr/>
        <p:txBody>
          <a:bodyPr/>
          <a:lstStyle/>
          <a:p>
            <a:fld id="{478D0D3E-E713-4888-AA24-1DB6F5DE9BC8}" type="slidenum">
              <a:rPr lang="ru-RU" smtClean="0"/>
              <a:pPr/>
              <a:t>2</a:t>
            </a:fld>
            <a:endParaRPr lang="ru-R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itchFamily="18" charset="0"/>
                <a:cs typeface="Times New Roman" pitchFamily="18" charset="0"/>
              </a:rPr>
              <a:t>Обязательным условием получения бюджетного кредита, которое прямо указано в Бюджетном</a:t>
            </a:r>
            <a:r>
              <a:rPr lang="ru-RU" sz="1400" baseline="0" dirty="0" smtClean="0">
                <a:latin typeface="Times New Roman" pitchFamily="18" charset="0"/>
                <a:cs typeface="Times New Roman" pitchFamily="18" charset="0"/>
              </a:rPr>
              <a:t> кодексе РФ</a:t>
            </a:r>
            <a:r>
              <a:rPr lang="ru-RU" sz="1400" dirty="0" smtClean="0">
                <a:latin typeface="Times New Roman" pitchFamily="18" charset="0"/>
                <a:cs typeface="Times New Roman" pitchFamily="18" charset="0"/>
              </a:rPr>
              <a:t> –</a:t>
            </a:r>
            <a:r>
              <a:rPr lang="ru-RU" sz="1400" baseline="0" dirty="0" smtClean="0">
                <a:latin typeface="Times New Roman" pitchFamily="18" charset="0"/>
                <a:cs typeface="Times New Roman" pitchFamily="18" charset="0"/>
              </a:rPr>
              <a:t> отсутствие </a:t>
            </a:r>
            <a:r>
              <a:rPr lang="ru-RU" sz="1400" dirty="0" smtClean="0">
                <a:latin typeface="Times New Roman" pitchFamily="18" charset="0"/>
                <a:cs typeface="Times New Roman" pitchFamily="18" charset="0"/>
              </a:rPr>
              <a:t> просроченной задолженности по денежным обязательствам перед соответствующим бюджетом (публично-правовым образованием).</a:t>
            </a:r>
          </a:p>
          <a:p>
            <a:r>
              <a:rPr lang="ru-RU" sz="1400" dirty="0" smtClean="0">
                <a:latin typeface="Times New Roman" pitchFamily="18" charset="0"/>
                <a:cs typeface="Times New Roman" pitchFamily="18" charset="0"/>
              </a:rPr>
              <a:t>Т.е. ваши обязательства по предоставлению МБТ в бюджет,</a:t>
            </a:r>
            <a:r>
              <a:rPr lang="ru-RU" sz="1400" baseline="0" dirty="0" smtClean="0">
                <a:latin typeface="Times New Roman" pitchFamily="18" charset="0"/>
                <a:cs typeface="Times New Roman" pitchFamily="18" charset="0"/>
              </a:rPr>
              <a:t> в который вы обратились за кредитом, или возврат ранее взятого кредита, должны быть исполнены в полном объеме принятых обязательств на дату обращения..</a:t>
            </a: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20</a:t>
            </a:fld>
            <a:endParaRPr lang="ru-RU"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Бюджетный кредит предоставляется:</a:t>
            </a:r>
          </a:p>
          <a:p>
            <a:pPr>
              <a:buNone/>
            </a:pPr>
            <a:r>
              <a:rPr lang="ru-RU" sz="1400" dirty="0" smtClean="0">
                <a:latin typeface="Times New Roman" pitchFamily="18" charset="0"/>
                <a:cs typeface="Times New Roman" pitchFamily="18" charset="0"/>
              </a:rPr>
              <a:t>- на основании договора;</a:t>
            </a:r>
          </a:p>
          <a:p>
            <a:pPr>
              <a:buNone/>
            </a:pPr>
            <a:r>
              <a:rPr lang="ru-RU" sz="1400" dirty="0" smtClean="0">
                <a:latin typeface="Times New Roman" pitchFamily="18" charset="0"/>
                <a:cs typeface="Times New Roman" pitchFamily="18" charset="0"/>
              </a:rPr>
              <a:t>- на условиях </a:t>
            </a:r>
            <a:r>
              <a:rPr lang="ru-RU" sz="1400" dirty="0" err="1" smtClean="0">
                <a:latin typeface="Times New Roman" pitchFamily="18" charset="0"/>
                <a:cs typeface="Times New Roman" pitchFamily="18" charset="0"/>
              </a:rPr>
              <a:t>возмездности</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  на условиях возвратности;</a:t>
            </a:r>
          </a:p>
          <a:p>
            <a:pPr>
              <a:buNone/>
            </a:pPr>
            <a:r>
              <a:rPr lang="ru-RU" sz="1400" dirty="0" smtClean="0">
                <a:latin typeface="Times New Roman" pitchFamily="18" charset="0"/>
                <a:cs typeface="Times New Roman" pitchFamily="18" charset="0"/>
              </a:rPr>
              <a:t>- на прочих условиях и в пределах бюджетных ассигнований, которые предусмотрены соответствующими законами (решениями) о бюджете. </a:t>
            </a: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21</a:t>
            </a:fld>
            <a:endParaRPr lang="ru-RU"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Бюджетный кредит предоставляется:</a:t>
            </a:r>
          </a:p>
          <a:p>
            <a:pPr>
              <a:buNone/>
            </a:pPr>
            <a:r>
              <a:rPr lang="ru-RU" sz="1400" dirty="0" smtClean="0">
                <a:latin typeface="Times New Roman" pitchFamily="18" charset="0"/>
                <a:cs typeface="Times New Roman" pitchFamily="18" charset="0"/>
              </a:rPr>
              <a:t>- на основании договора;</a:t>
            </a:r>
          </a:p>
          <a:p>
            <a:pPr>
              <a:buNone/>
            </a:pPr>
            <a:r>
              <a:rPr lang="ru-RU" sz="1400" dirty="0" smtClean="0">
                <a:latin typeface="Times New Roman" pitchFamily="18" charset="0"/>
                <a:cs typeface="Times New Roman" pitchFamily="18" charset="0"/>
              </a:rPr>
              <a:t>- на условиях </a:t>
            </a:r>
            <a:r>
              <a:rPr lang="ru-RU" sz="1400" dirty="0" err="1" smtClean="0">
                <a:latin typeface="Times New Roman" pitchFamily="18" charset="0"/>
                <a:cs typeface="Times New Roman" pitchFamily="18" charset="0"/>
              </a:rPr>
              <a:t>возмездности</a:t>
            </a:r>
            <a:r>
              <a:rPr lang="ru-RU" sz="1400" dirty="0" smtClean="0">
                <a:latin typeface="Times New Roman" pitchFamily="18" charset="0"/>
                <a:cs typeface="Times New Roman" pitchFamily="18" charset="0"/>
              </a:rPr>
              <a:t>;</a:t>
            </a:r>
          </a:p>
          <a:p>
            <a:pPr>
              <a:buNone/>
            </a:pPr>
            <a:r>
              <a:rPr lang="ru-RU" sz="1400" dirty="0" smtClean="0">
                <a:latin typeface="Times New Roman" pitchFamily="18" charset="0"/>
                <a:cs typeface="Times New Roman" pitchFamily="18" charset="0"/>
              </a:rPr>
              <a:t>-  на условиях возвратности;</a:t>
            </a:r>
          </a:p>
          <a:p>
            <a:pPr>
              <a:buNone/>
            </a:pPr>
            <a:r>
              <a:rPr lang="ru-RU" sz="1400" smtClean="0">
                <a:latin typeface="Times New Roman" pitchFamily="18" charset="0"/>
                <a:cs typeface="Times New Roman" pitchFamily="18" charset="0"/>
              </a:rPr>
              <a:t>- на прочих условиях и в пределах бюджетных ассигнований, которые предусмотрены соответствующими законами (решениями) о бюджете. </a:t>
            </a: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22</a:t>
            </a:fld>
            <a:endParaRPr lang="ru-RU"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Предоставление, использование и возврат муниципальными образованиями бюджетных кредитов регулируется:</a:t>
            </a:r>
          </a:p>
          <a:p>
            <a:pPr>
              <a:buNone/>
            </a:pPr>
            <a:r>
              <a:rPr lang="ru-RU" sz="1400" dirty="0" smtClean="0">
                <a:latin typeface="Times New Roman" pitchFamily="18" charset="0"/>
                <a:cs typeface="Times New Roman" pitchFamily="18" charset="0"/>
              </a:rPr>
              <a:t>При получении бюджетного кредита из областного бюджета </a:t>
            </a:r>
          </a:p>
          <a:p>
            <a:pPr>
              <a:buFontTx/>
              <a:buNone/>
            </a:pPr>
            <a:r>
              <a:rPr lang="ru-RU" sz="1400" baseline="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Постановление Правительства Иркутской области от 15.02.2016 № 76-пп «О Порядке предоставления, использования и возврата муниципальными образованиями Иркутской области бюджетных кредитов, полученных из областного бюджета в 2016 году»; </a:t>
            </a:r>
          </a:p>
          <a:p>
            <a:pPr>
              <a:buFontTx/>
              <a:buNone/>
            </a:pPr>
            <a:r>
              <a:rPr lang="ru-RU" sz="1400" dirty="0" smtClean="0">
                <a:latin typeface="Times New Roman" pitchFamily="18" charset="0"/>
                <a:cs typeface="Times New Roman" pitchFamily="18" charset="0"/>
              </a:rPr>
              <a:t>При получении бюджетного кредита из бюджета района</a:t>
            </a:r>
          </a:p>
          <a:p>
            <a:pPr>
              <a:buNone/>
            </a:pPr>
            <a:r>
              <a:rPr lang="ru-RU" sz="1400" dirty="0" smtClean="0">
                <a:latin typeface="Times New Roman" pitchFamily="18" charset="0"/>
                <a:cs typeface="Times New Roman" pitchFamily="18" charset="0"/>
              </a:rPr>
              <a:t>  - Постановление администрации Иркутского района от 11.03.2015 № 1752 «Об утверждении порядка предоставления, использования и возврата городскими, сельскими поселениями, входящими в состав Иркутского районного муниципального образования, бюджетных кредитов».</a:t>
            </a: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23</a:t>
            </a:fld>
            <a:endParaRPr lang="ru-RU"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i="0" kern="1200" baseline="0" dirty="0" smtClean="0">
                <a:solidFill>
                  <a:schemeClr val="tx1"/>
                </a:solidFill>
                <a:latin typeface="+mn-lt"/>
                <a:ea typeface="+mn-ea"/>
                <a:cs typeface="+mn-cs"/>
              </a:rPr>
              <a:t>Так, например при получении бюджетного кредита из областного бюджета устанавливаются следующие условия:</a:t>
            </a:r>
          </a:p>
          <a:p>
            <a:r>
              <a:rPr lang="ru-RU" sz="1200" i="0" kern="1200" baseline="0" dirty="0" smtClean="0">
                <a:solidFill>
                  <a:schemeClr val="tx1"/>
                </a:solidFill>
                <a:latin typeface="+mn-lt"/>
                <a:ea typeface="+mn-ea"/>
                <a:cs typeface="+mn-cs"/>
              </a:rPr>
              <a:t>- отсутствие у муниципального образования Иркутской области просроченной задолженности по денежным обязательствам перед областным бюджетом;</a:t>
            </a:r>
          </a:p>
          <a:p>
            <a:r>
              <a:rPr lang="ru-RU" sz="1200" i="0" kern="1200" baseline="0" dirty="0" smtClean="0">
                <a:solidFill>
                  <a:schemeClr val="tx1"/>
                </a:solidFill>
                <a:latin typeface="+mn-lt"/>
                <a:ea typeface="+mn-ea"/>
                <a:cs typeface="+mn-cs"/>
              </a:rPr>
              <a:t>-утверждение представительным органом МО муниципального правового акта о местном бюджете на текущий финансовый год (текущий финансовый год и плановый период);</a:t>
            </a:r>
          </a:p>
          <a:p>
            <a:pPr marL="0" marR="0" indent="0" algn="l" defTabSz="914400" rtl="0" eaLnBrk="1" fontAlgn="auto" latinLnBrk="0" hangingPunct="1">
              <a:lnSpc>
                <a:spcPct val="100000"/>
              </a:lnSpc>
              <a:spcBef>
                <a:spcPts val="0"/>
              </a:spcBef>
              <a:spcAft>
                <a:spcPts val="0"/>
              </a:spcAft>
              <a:buClrTx/>
              <a:buSzTx/>
              <a:buFontTx/>
              <a:buChar char="-"/>
              <a:tabLst/>
              <a:defRPr/>
            </a:pPr>
            <a:r>
              <a:rPr lang="ru-RU" sz="1200" i="0" kern="1200" baseline="0" dirty="0" smtClean="0">
                <a:solidFill>
                  <a:schemeClr val="tx1"/>
                </a:solidFill>
                <a:latin typeface="+mn-lt"/>
                <a:ea typeface="+mn-ea"/>
                <a:cs typeface="+mn-cs"/>
              </a:rPr>
              <a:t>недопущение принятия и исполнения расходных обязательств, не связанных с решением вопросов местного значения;</a:t>
            </a:r>
          </a:p>
          <a:p>
            <a:pPr marL="0" marR="0" indent="0" algn="l" defTabSz="914400" rtl="0" eaLnBrk="1" fontAlgn="auto" latinLnBrk="0" hangingPunct="1">
              <a:lnSpc>
                <a:spcPct val="100000"/>
              </a:lnSpc>
              <a:spcBef>
                <a:spcPts val="0"/>
              </a:spcBef>
              <a:spcAft>
                <a:spcPts val="0"/>
              </a:spcAft>
              <a:buClrTx/>
              <a:buSzTx/>
              <a:buFontTx/>
              <a:buChar char="-"/>
              <a:tabLst/>
              <a:defRPr/>
            </a:pPr>
            <a:r>
              <a:rPr lang="ru-RU" sz="1200" i="0" kern="1200" baseline="0" dirty="0" smtClean="0">
                <a:solidFill>
                  <a:schemeClr val="tx1"/>
                </a:solidFill>
                <a:latin typeface="+mn-lt"/>
                <a:ea typeface="+mn-ea"/>
                <a:cs typeface="+mn-cs"/>
              </a:rPr>
              <a:t> соблюдение нормативов формирования расходов на оплату труда и содержание органов местного самоуправления;</a:t>
            </a:r>
          </a:p>
          <a:p>
            <a:pPr marL="0" marR="0" indent="0" algn="l" defTabSz="914400" rtl="0" eaLnBrk="1" fontAlgn="auto" latinLnBrk="0" hangingPunct="1">
              <a:lnSpc>
                <a:spcPct val="100000"/>
              </a:lnSpc>
              <a:spcBef>
                <a:spcPts val="0"/>
              </a:spcBef>
              <a:spcAft>
                <a:spcPts val="0"/>
              </a:spcAft>
              <a:buClrTx/>
              <a:buSzTx/>
              <a:buFontTx/>
              <a:buChar char="-"/>
              <a:tabLst/>
              <a:defRPr/>
            </a:pPr>
            <a:r>
              <a:rPr lang="ru-RU" sz="1200" i="0" kern="1200" baseline="0" dirty="0" smtClean="0">
                <a:solidFill>
                  <a:schemeClr val="tx1"/>
                </a:solidFill>
                <a:latin typeface="+mn-lt"/>
                <a:ea typeface="+mn-ea"/>
                <a:cs typeface="+mn-cs"/>
              </a:rPr>
              <a:t>утверждение дефицита местного бюджета на текущий год и его сохранение:</a:t>
            </a:r>
          </a:p>
          <a:p>
            <a:pPr marL="0" marR="0" indent="0" algn="l" defTabSz="914400" rtl="0" eaLnBrk="1" fontAlgn="auto" latinLnBrk="0" hangingPunct="1">
              <a:lnSpc>
                <a:spcPct val="100000"/>
              </a:lnSpc>
              <a:spcBef>
                <a:spcPts val="0"/>
              </a:spcBef>
              <a:spcAft>
                <a:spcPts val="0"/>
              </a:spcAft>
              <a:buClrTx/>
              <a:buSzTx/>
              <a:buFontTx/>
              <a:buChar char="-"/>
              <a:tabLst/>
              <a:defRPr/>
            </a:pPr>
            <a:r>
              <a:rPr lang="ru-RU" sz="1200" i="0" kern="1200" baseline="0" dirty="0" smtClean="0">
                <a:solidFill>
                  <a:schemeClr val="tx1"/>
                </a:solidFill>
                <a:latin typeface="+mn-lt"/>
                <a:ea typeface="+mn-ea"/>
                <a:cs typeface="+mn-cs"/>
              </a:rPr>
              <a:t>На уровне 7,5% если доля дотаций в объеме собственных доходов не превышала 50% и на уровне 3,75% - если указанная доля была выше 50%.</a:t>
            </a:r>
          </a:p>
          <a:p>
            <a:pPr marL="0" marR="0" indent="0" algn="l" defTabSz="914400" rtl="0" eaLnBrk="1" fontAlgn="auto" latinLnBrk="0" hangingPunct="1">
              <a:lnSpc>
                <a:spcPct val="100000"/>
              </a:lnSpc>
              <a:spcBef>
                <a:spcPts val="0"/>
              </a:spcBef>
              <a:spcAft>
                <a:spcPts val="0"/>
              </a:spcAft>
              <a:buClrTx/>
              <a:buSzTx/>
              <a:buFontTx/>
              <a:buChar char="-"/>
              <a:tabLst/>
              <a:defRPr/>
            </a:pPr>
            <a:endParaRPr lang="ru-RU" sz="120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endParaRPr lang="ru-RU" sz="1200" i="1" kern="1200" baseline="0" dirty="0" smtClean="0">
              <a:solidFill>
                <a:schemeClr val="tx1"/>
              </a:solidFill>
              <a:latin typeface="+mn-lt"/>
              <a:ea typeface="+mn-ea"/>
              <a:cs typeface="+mn-cs"/>
            </a:endParaRPr>
          </a:p>
          <a:p>
            <a:endParaRPr lang="ru-RU" sz="1200" i="1" kern="1200" baseline="0" dirty="0" smtClean="0">
              <a:solidFill>
                <a:schemeClr val="tx1"/>
              </a:solidFill>
              <a:latin typeface="+mn-lt"/>
              <a:ea typeface="+mn-ea"/>
              <a:cs typeface="+mn-cs"/>
            </a:endParaRPr>
          </a:p>
          <a:p>
            <a:endParaRPr lang="ru-RU" sz="1200" i="1" kern="1200" baseline="0" dirty="0" smtClean="0">
              <a:solidFill>
                <a:schemeClr val="tx1"/>
              </a:solidFill>
              <a:latin typeface="+mn-lt"/>
              <a:ea typeface="+mn-ea"/>
              <a:cs typeface="+mn-cs"/>
              <a:hlinkClick r:id="rId3"/>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24</a:t>
            </a:fld>
            <a:endParaRPr lang="ru-RU"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Несвоевременный возврат бюджетного</a:t>
            </a:r>
            <a:r>
              <a:rPr lang="ru-RU" sz="1400" baseline="0" dirty="0" smtClean="0">
                <a:latin typeface="Times New Roman" pitchFamily="18" charset="0"/>
                <a:cs typeface="Times New Roman" pitchFamily="18" charset="0"/>
              </a:rPr>
              <a:t> кредита также урегулирован положениями Бюджетного кодекса.</a:t>
            </a:r>
          </a:p>
          <a:p>
            <a:pPr>
              <a:buNone/>
            </a:pPr>
            <a:r>
              <a:rPr lang="ru-RU" sz="1400" baseline="0" dirty="0" smtClean="0">
                <a:latin typeface="Times New Roman" pitchFamily="18" charset="0"/>
                <a:cs typeface="Times New Roman" pitchFamily="18" charset="0"/>
              </a:rPr>
              <a:t>И устанавливает, что остаток непогашенного кредита, включая проценты, штрафы и пени взыскиваются за счет дотаций бюджету, а также </a:t>
            </a:r>
            <a:r>
              <a:rPr lang="ru-RU" sz="1400" dirty="0" smtClean="0">
                <a:latin typeface="Times New Roman" pitchFamily="18" charset="0"/>
                <a:cs typeface="Times New Roman" pitchFamily="18" charset="0"/>
              </a:rPr>
              <a:t>за счет отчислений от федеральных и региональных налогов и сборов, налогов, предусмотренных специальными налоговыми режимами, подлежащих зачислению в местный бюджет. – это ваши налоговые доходы.</a:t>
            </a: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25</a:t>
            </a:fld>
            <a:endParaRPr lang="ru-RU"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Контроль </a:t>
            </a:r>
            <a:r>
              <a:rPr lang="ru-RU" sz="1400" baseline="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целевого использования бюджетного кредита осуществляется:</a:t>
            </a:r>
          </a:p>
          <a:p>
            <a:pPr>
              <a:buNone/>
            </a:pPr>
            <a:endParaRPr lang="ru-RU" sz="1400" dirty="0" smtClean="0">
              <a:latin typeface="Times New Roman" pitchFamily="18" charset="0"/>
              <a:cs typeface="Times New Roman" pitchFamily="18" charset="0"/>
            </a:endParaRPr>
          </a:p>
          <a:p>
            <a:pPr>
              <a:buNone/>
            </a:pPr>
            <a:r>
              <a:rPr lang="ru-RU" sz="1400" dirty="0" smtClean="0">
                <a:latin typeface="Times New Roman" pitchFamily="18" charset="0"/>
                <a:cs typeface="Times New Roman" pitchFamily="18" charset="0"/>
              </a:rPr>
              <a:t>- финансовыми органами;</a:t>
            </a:r>
          </a:p>
          <a:p>
            <a:pPr>
              <a:buNone/>
            </a:pPr>
            <a:r>
              <a:rPr lang="ru-RU" sz="1400" dirty="0" smtClean="0">
                <a:latin typeface="Times New Roman" pitchFamily="18" charset="0"/>
                <a:cs typeface="Times New Roman" pitchFamily="18" charset="0"/>
              </a:rPr>
              <a:t>- органами муниципального финансового контроля;</a:t>
            </a:r>
          </a:p>
          <a:p>
            <a:pPr>
              <a:buNone/>
            </a:pPr>
            <a:r>
              <a:rPr lang="ru-RU" sz="1400" dirty="0" smtClean="0">
                <a:latin typeface="Times New Roman" pitchFamily="18" charset="0"/>
                <a:cs typeface="Times New Roman" pitchFamily="18" charset="0"/>
              </a:rPr>
              <a:t>- иными уполномоченными органами государственной власти и местного самоуправления.</a:t>
            </a:r>
          </a:p>
          <a:p>
            <a:pPr>
              <a:buNone/>
            </a:pPr>
            <a:endParaRPr lang="ru-RU" sz="14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26</a:t>
            </a:fld>
            <a:endParaRPr lang="ru-RU"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78D0D3E-E713-4888-AA24-1DB6F5DE9BC8}" type="slidenum">
              <a:rPr lang="ru-RU" smtClean="0"/>
              <a:pPr/>
              <a:t>27</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Межбюджетные трансферты в бюджеты городских, сельских поселений могут предоставляться из бюджета субъекта и бюджета муниципального района.</a:t>
            </a:r>
          </a:p>
          <a:p>
            <a:r>
              <a:rPr lang="ru-RU" sz="1400" dirty="0" smtClean="0">
                <a:latin typeface="Times New Roman" pitchFamily="18" charset="0"/>
                <a:cs typeface="Times New Roman" pitchFamily="18" charset="0"/>
              </a:rPr>
              <a:t>Из бюджета субъекта МБТ предоставляются в следующих формах:</a:t>
            </a:r>
          </a:p>
          <a:p>
            <a:r>
              <a:rPr lang="ru-RU" sz="1200" dirty="0" smtClean="0">
                <a:latin typeface="Times New Roman" pitchFamily="18" charset="0"/>
                <a:cs typeface="Times New Roman" pitchFamily="18" charset="0"/>
              </a:rPr>
              <a:t>дотаций на выравнивание бюджетной обеспеченности поселений;</a:t>
            </a:r>
          </a:p>
          <a:p>
            <a:r>
              <a:rPr lang="ru-RU" sz="1200" dirty="0" smtClean="0">
                <a:latin typeface="Times New Roman" pitchFamily="18" charset="0"/>
                <a:cs typeface="Times New Roman" pitchFamily="18" charset="0"/>
              </a:rPr>
              <a:t>субсидий местным бюджетам;</a:t>
            </a:r>
          </a:p>
          <a:p>
            <a:r>
              <a:rPr lang="ru-RU" sz="1200" dirty="0" smtClean="0">
                <a:latin typeface="Times New Roman" pitchFamily="18" charset="0"/>
                <a:cs typeface="Times New Roman" pitchFamily="18" charset="0"/>
              </a:rPr>
              <a:t>субвенций местным бюджетам;</a:t>
            </a:r>
          </a:p>
          <a:p>
            <a:r>
              <a:rPr lang="ru-RU" sz="1200" dirty="0" smtClean="0">
                <a:latin typeface="Times New Roman" pitchFamily="18" charset="0"/>
                <a:cs typeface="Times New Roman" pitchFamily="18" charset="0"/>
              </a:rPr>
              <a:t>иных межбюджетных трансфертов.</a:t>
            </a:r>
          </a:p>
          <a:p>
            <a:endParaRPr lang="ru-RU" dirty="0" smtClean="0"/>
          </a:p>
        </p:txBody>
      </p:sp>
      <p:sp>
        <p:nvSpPr>
          <p:cNvPr id="4" name="Номер слайда 3"/>
          <p:cNvSpPr>
            <a:spLocks noGrp="1"/>
          </p:cNvSpPr>
          <p:nvPr>
            <p:ph type="sldNum" sz="quarter" idx="10"/>
          </p:nvPr>
        </p:nvSpPr>
        <p:spPr/>
        <p:txBody>
          <a:bodyPr/>
          <a:lstStyle/>
          <a:p>
            <a:fld id="{478D0D3E-E713-4888-AA24-1DB6F5DE9BC8}" type="slidenum">
              <a:rPr lang="ru-RU" smtClean="0"/>
              <a:pPr/>
              <a:t>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Межбюджетные трансферты из бюджета муниципального района предоставляются в форме:</a:t>
            </a:r>
          </a:p>
          <a:p>
            <a:r>
              <a:rPr lang="ru-RU" sz="1400" dirty="0" smtClean="0">
                <a:latin typeface="Times New Roman" pitchFamily="18" charset="0"/>
                <a:cs typeface="Times New Roman" pitchFamily="18" charset="0"/>
              </a:rPr>
              <a:t>дотаций из бюджета муниципального района на выравнивание бюджетной обеспеченности поселений;</a:t>
            </a:r>
          </a:p>
          <a:p>
            <a:r>
              <a:rPr lang="ru-RU" sz="1400" dirty="0" smtClean="0">
                <a:latin typeface="Times New Roman" pitchFamily="18" charset="0"/>
                <a:cs typeface="Times New Roman" pitchFamily="18" charset="0"/>
              </a:rPr>
              <a:t>субвенций из бюджетов муниципальных районов бюджетам городских, сельских поселений;</a:t>
            </a:r>
          </a:p>
          <a:p>
            <a:r>
              <a:rPr lang="ru-RU" sz="1400" dirty="0" smtClean="0">
                <a:latin typeface="Times New Roman" pitchFamily="18" charset="0"/>
                <a:cs typeface="Times New Roman" pitchFamily="18" charset="0"/>
              </a:rPr>
              <a:t>иных межбюджетных трансфертов</a:t>
            </a:r>
            <a:r>
              <a:rPr lang="ru-RU" sz="1400" dirty="0" smtClean="0">
                <a:latin typeface="Times New Roman" pitchFamily="18" charset="0"/>
                <a:cs typeface="Times New Roman" pitchFamily="18" charset="0"/>
              </a:rPr>
              <a:t>.</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2 формы межбюджетных трансфертов являются основными – это</a:t>
            </a:r>
            <a:r>
              <a:rPr lang="ru-RU" sz="1400" baseline="0" dirty="0" smtClean="0">
                <a:latin typeface="Times New Roman" pitchFamily="18" charset="0"/>
                <a:cs typeface="Times New Roman" pitchFamily="18" charset="0"/>
              </a:rPr>
              <a:t> дотация и иные МБТ. Субвенции предоставляются только в случае наделения субъектом муниципального района соответствующими полномочиями по предоставлению субвенций.</a:t>
            </a:r>
            <a:endParaRPr lang="ru-RU" sz="1400" dirty="0" smtClean="0">
              <a:latin typeface="Times New Roman" pitchFamily="18" charset="0"/>
              <a:cs typeface="Times New Roman" pitchFamily="18" charset="0"/>
            </a:endParaRPr>
          </a:p>
          <a:p>
            <a:endParaRPr lang="ru-RU" dirty="0" smtClean="0"/>
          </a:p>
        </p:txBody>
      </p:sp>
      <p:sp>
        <p:nvSpPr>
          <p:cNvPr id="4" name="Номер слайда 3"/>
          <p:cNvSpPr>
            <a:spLocks noGrp="1"/>
          </p:cNvSpPr>
          <p:nvPr>
            <p:ph type="sldNum" sz="quarter" idx="10"/>
          </p:nvPr>
        </p:nvSpPr>
        <p:spPr/>
        <p:txBody>
          <a:bodyPr/>
          <a:lstStyle/>
          <a:p>
            <a:fld id="{478D0D3E-E713-4888-AA24-1DB6F5DE9BC8}" type="slidenum">
              <a:rPr lang="ru-RU" smtClean="0"/>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sz="1400" dirty="0" smtClean="0">
                <a:latin typeface="Times New Roman" pitchFamily="18" charset="0"/>
                <a:cs typeface="Times New Roman" pitchFamily="18" charset="0"/>
              </a:rPr>
              <a:t>Кроме того, бюджеты городских, сельских поселений сами могут предоставлять межбюджетные трансферты.</a:t>
            </a:r>
          </a:p>
          <a:p>
            <a:pPr>
              <a:buNone/>
            </a:pPr>
            <a:r>
              <a:rPr lang="ru-RU" sz="1400" dirty="0" smtClean="0">
                <a:latin typeface="Times New Roman" pitchFamily="18" charset="0"/>
                <a:cs typeface="Times New Roman" pitchFamily="18" charset="0"/>
              </a:rPr>
              <a:t>В данном случае это будут следующие формы:</a:t>
            </a:r>
          </a:p>
          <a:p>
            <a:r>
              <a:rPr lang="ru-RU" dirty="0" smtClean="0"/>
              <a:t>субсидий, перечисляемых из бюджетов городских, сельских поселений в бюджеты муниципальных районов на решение вопросов местного значения межмуниципального характера;</a:t>
            </a:r>
          </a:p>
          <a:p>
            <a:r>
              <a:rPr lang="ru-RU" dirty="0" smtClean="0"/>
              <a:t>субсидий, перечисляемых в бюджеты субъектов Российской Федерации для формирования региональных фондов финансовой поддержки поселений;</a:t>
            </a:r>
          </a:p>
          <a:p>
            <a:r>
              <a:rPr lang="ru-RU" dirty="0" smtClean="0"/>
              <a:t>иных межбюджетных трансфертов.</a:t>
            </a:r>
          </a:p>
        </p:txBody>
      </p:sp>
      <p:sp>
        <p:nvSpPr>
          <p:cNvPr id="4" name="Номер слайда 3"/>
          <p:cNvSpPr>
            <a:spLocks noGrp="1"/>
          </p:cNvSpPr>
          <p:nvPr>
            <p:ph type="sldNum" sz="quarter" idx="10"/>
          </p:nvPr>
        </p:nvSpPr>
        <p:spPr/>
        <p:txBody>
          <a:bodyPr/>
          <a:lstStyle/>
          <a:p>
            <a:fld id="{478D0D3E-E713-4888-AA24-1DB6F5DE9BC8}" type="slidenum">
              <a:rPr lang="ru-RU" smtClean="0"/>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dirty="0" smtClean="0"/>
              <a:t>При предоставлении МБТ из бюджета</a:t>
            </a:r>
            <a:r>
              <a:rPr lang="ru-RU" baseline="0" dirty="0" smtClean="0"/>
              <a:t> субъекта РФ </a:t>
            </a:r>
            <a:r>
              <a:rPr lang="ru-RU" dirty="0" smtClean="0"/>
              <a:t>установлены следующие условия.</a:t>
            </a:r>
          </a:p>
          <a:p>
            <a:pPr>
              <a:buNone/>
            </a:pPr>
            <a:r>
              <a:rPr lang="ru-RU" dirty="0" smtClean="0"/>
              <a:t>Общим для всех условием является условие </a:t>
            </a:r>
            <a:r>
              <a:rPr lang="ru-RU" sz="1200" dirty="0" smtClean="0">
                <a:latin typeface="Times New Roman" pitchFamily="18" charset="0"/>
                <a:cs typeface="Times New Roman" pitchFamily="18" charset="0"/>
              </a:rPr>
              <a:t>соблюдения соответствующими органами местного самоуправления бюджетного законодательства Российской Федерации и законодательства Российской Федерации о налогах и сборах (для МБТ за исключением субвенций).</a:t>
            </a:r>
            <a:endParaRPr lang="ru-RU" dirty="0" smtClean="0"/>
          </a:p>
        </p:txBody>
      </p:sp>
      <p:sp>
        <p:nvSpPr>
          <p:cNvPr id="4" name="Номер слайда 3"/>
          <p:cNvSpPr>
            <a:spLocks noGrp="1"/>
          </p:cNvSpPr>
          <p:nvPr>
            <p:ph type="sldNum" sz="quarter" idx="10"/>
          </p:nvPr>
        </p:nvSpPr>
        <p:spPr/>
        <p:txBody>
          <a:bodyPr/>
          <a:lstStyle/>
          <a:p>
            <a:fld id="{478D0D3E-E713-4888-AA24-1DB6F5DE9BC8}" type="slidenum">
              <a:rPr lang="ru-RU" smtClean="0"/>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dirty="0" smtClean="0"/>
              <a:t>Следующие условия добавляются в случае, если бюджет муниципального образования становится дотационным, т.е. является</a:t>
            </a:r>
            <a:r>
              <a:rPr lang="ru-RU" baseline="0" dirty="0" smtClean="0"/>
              <a:t> получателем </a:t>
            </a:r>
            <a:r>
              <a:rPr lang="ru-RU" sz="1200" dirty="0" smtClean="0">
                <a:latin typeface="Times New Roman" pitchFamily="18" charset="0"/>
                <a:cs typeface="Times New Roman" pitchFamily="18" charset="0"/>
              </a:rPr>
              <a:t>дотации на выравнивание бюджетной обеспеченности.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В</a:t>
            </a:r>
            <a:r>
              <a:rPr lang="ru-RU" sz="1200" baseline="0" dirty="0" smtClean="0">
                <a:latin typeface="Times New Roman" pitchFamily="18" charset="0"/>
                <a:cs typeface="Times New Roman" pitchFamily="18" charset="0"/>
              </a:rPr>
              <a:t> случае, если объем </a:t>
            </a:r>
            <a:r>
              <a:rPr lang="ru-RU" sz="1200" dirty="0" smtClean="0">
                <a:latin typeface="Times New Roman" pitchFamily="18" charset="0"/>
                <a:cs typeface="Times New Roman" pitchFamily="18" charset="0"/>
              </a:rPr>
              <a:t>дотации</a:t>
            </a:r>
            <a:r>
              <a:rPr lang="ru-RU" sz="1200" kern="1200" baseline="0" dirty="0" smtClean="0">
                <a:solidFill>
                  <a:schemeClr val="tx1"/>
                </a:solidFill>
                <a:latin typeface="+mn-lt"/>
                <a:ea typeface="+mn-ea"/>
                <a:cs typeface="+mn-cs"/>
              </a:rPr>
              <a:t> в течение двух из трех последних отчетных финансовых лет</a:t>
            </a:r>
            <a:r>
              <a:rPr lang="en-US" sz="1200" kern="1200" baseline="0" dirty="0" smtClean="0">
                <a:solidFill>
                  <a:schemeClr val="tx1"/>
                </a:solidFill>
                <a:latin typeface="+mn-lt"/>
                <a:ea typeface="+mn-ea"/>
                <a:cs typeface="+mn-cs"/>
              </a:rPr>
              <a:t> </a:t>
            </a:r>
            <a:r>
              <a:rPr lang="ru-RU" sz="1200" kern="1200" baseline="0" dirty="0" smtClean="0">
                <a:solidFill>
                  <a:schemeClr val="tx1"/>
                </a:solidFill>
                <a:latin typeface="+mn-lt"/>
                <a:ea typeface="+mn-ea"/>
                <a:cs typeface="+mn-cs"/>
              </a:rPr>
              <a:t>превышает 5% собственных доходов бюджета</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Муниципальные образования обязаны с</a:t>
            </a:r>
            <a:r>
              <a:rPr lang="ru-RU" sz="1200" dirty="0" smtClean="0">
                <a:latin typeface="Times New Roman" pitchFamily="18" charset="0"/>
                <a:cs typeface="Times New Roman" pitchFamily="18" charset="0"/>
              </a:rPr>
              <a:t>облюдать установленные высшим исполнительным органом государственной власти субъекта Российской Федерации нормативы формирования расходов на оплату труда депутатов, выборных должностных лиц местного самоуправления, осуществляющих свои полномочия на постоянной основе, муниципальных служащих и (или) нормативы на содержание органов местного самоуправления.</a:t>
            </a:r>
            <a:endParaRPr lang="ru-RU" sz="1200" kern="1200" baseline="0" dirty="0" smtClean="0">
              <a:solidFill>
                <a:schemeClr val="tx1"/>
              </a:solidFill>
              <a:latin typeface="+mn-lt"/>
              <a:ea typeface="+mn-ea"/>
              <a:cs typeface="+mn-cs"/>
            </a:endParaRPr>
          </a:p>
          <a:p>
            <a:pPr>
              <a:buNone/>
            </a:pP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None/>
            </a:pPr>
            <a:r>
              <a:rPr lang="ru-RU" dirty="0" smtClean="0"/>
              <a:t>Следующие условия добавляются в случае, если бюджет муниципального образования становится дотационным, т.е. является</a:t>
            </a:r>
            <a:r>
              <a:rPr lang="ru-RU" baseline="0" dirty="0" smtClean="0"/>
              <a:t> получателем </a:t>
            </a:r>
            <a:r>
              <a:rPr lang="ru-RU" sz="1200" dirty="0" smtClean="0">
                <a:latin typeface="Times New Roman" pitchFamily="18" charset="0"/>
                <a:cs typeface="Times New Roman" pitchFamily="18" charset="0"/>
              </a:rPr>
              <a:t>дотации на выравнивание бюджетной обеспеченности.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В</a:t>
            </a:r>
            <a:r>
              <a:rPr lang="ru-RU" sz="1200" baseline="0" dirty="0" smtClean="0">
                <a:latin typeface="Times New Roman" pitchFamily="18" charset="0"/>
                <a:cs typeface="Times New Roman" pitchFamily="18" charset="0"/>
              </a:rPr>
              <a:t> случае, если объем </a:t>
            </a:r>
            <a:r>
              <a:rPr lang="ru-RU" sz="1200" dirty="0" smtClean="0">
                <a:latin typeface="Times New Roman" pitchFamily="18" charset="0"/>
                <a:cs typeface="Times New Roman" pitchFamily="18" charset="0"/>
              </a:rPr>
              <a:t>дотации</a:t>
            </a:r>
            <a:r>
              <a:rPr lang="ru-RU" sz="1200" kern="1200" baseline="0" dirty="0" smtClean="0">
                <a:solidFill>
                  <a:schemeClr val="tx1"/>
                </a:solidFill>
                <a:latin typeface="+mn-lt"/>
                <a:ea typeface="+mn-ea"/>
                <a:cs typeface="+mn-cs"/>
              </a:rPr>
              <a:t> в течение двух из трех последних отчетных финансовых лет</a:t>
            </a:r>
            <a:r>
              <a:rPr lang="en-US" sz="1200" kern="1200" baseline="0" dirty="0" smtClean="0">
                <a:solidFill>
                  <a:schemeClr val="tx1"/>
                </a:solidFill>
                <a:latin typeface="+mn-lt"/>
                <a:ea typeface="+mn-ea"/>
                <a:cs typeface="+mn-cs"/>
              </a:rPr>
              <a:t> </a:t>
            </a:r>
            <a:r>
              <a:rPr lang="ru-RU" sz="1200" kern="1200" baseline="0" dirty="0" smtClean="0">
                <a:solidFill>
                  <a:schemeClr val="tx1"/>
                </a:solidFill>
                <a:latin typeface="+mn-lt"/>
                <a:ea typeface="+mn-ea"/>
                <a:cs typeface="+mn-cs"/>
              </a:rPr>
              <a:t>превышает 20% собственных доходов бюджета</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Муниципальные образования н</a:t>
            </a:r>
            <a:r>
              <a:rPr lang="ru-RU" sz="1200" dirty="0" smtClean="0">
                <a:latin typeface="Times New Roman" pitchFamily="18" charset="0"/>
                <a:cs typeface="Times New Roman" pitchFamily="18" charset="0"/>
              </a:rPr>
              <a:t>е имеют права устанавливать и исполнять расходные обязательства, не связанные с решением вопросов, отнесенных Конституцией Российской Федерации, федеральными законами, закона субъектов Российской Федерации к полномочиям соответствующих органов местного самоуправления</a:t>
            </a:r>
          </a:p>
          <a:p>
            <a:pPr>
              <a:buNone/>
            </a:pPr>
            <a:endParaRPr lang="ru-RU" sz="1200" dirty="0" smtClean="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478D0D3E-E713-4888-AA24-1DB6F5DE9BC8}" type="slidenum">
              <a:rPr lang="ru-RU" smtClean="0"/>
              <a:pPr/>
              <a:t>8</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ru-RU" sz="1200" dirty="0" smtClean="0">
                <a:latin typeface="Times New Roman" pitchFamily="18" charset="0"/>
                <a:cs typeface="Times New Roman" pitchFamily="18" charset="0"/>
              </a:rPr>
              <a:t>В</a:t>
            </a:r>
            <a:r>
              <a:rPr lang="ru-RU" sz="1200" baseline="0" dirty="0" smtClean="0">
                <a:latin typeface="Times New Roman" pitchFamily="18" charset="0"/>
                <a:cs typeface="Times New Roman" pitchFamily="18" charset="0"/>
              </a:rPr>
              <a:t> случае, если объем </a:t>
            </a:r>
            <a:r>
              <a:rPr lang="ru-RU" sz="1200" dirty="0" smtClean="0">
                <a:latin typeface="Times New Roman" pitchFamily="18" charset="0"/>
                <a:cs typeface="Times New Roman" pitchFamily="18" charset="0"/>
              </a:rPr>
              <a:t>дотации</a:t>
            </a:r>
            <a:r>
              <a:rPr lang="ru-RU" sz="1200" kern="1200" baseline="0" dirty="0" smtClean="0">
                <a:solidFill>
                  <a:schemeClr val="tx1"/>
                </a:solidFill>
                <a:latin typeface="+mn-lt"/>
                <a:ea typeface="+mn-ea"/>
                <a:cs typeface="+mn-cs"/>
              </a:rPr>
              <a:t> в течение двух из трех последних отчетных финансовых лет</a:t>
            </a:r>
            <a:r>
              <a:rPr lang="en-US" sz="1200" kern="1200" baseline="0" dirty="0" smtClean="0">
                <a:solidFill>
                  <a:schemeClr val="tx1"/>
                </a:solidFill>
                <a:latin typeface="+mn-lt"/>
                <a:ea typeface="+mn-ea"/>
                <a:cs typeface="+mn-cs"/>
              </a:rPr>
              <a:t> </a:t>
            </a:r>
            <a:r>
              <a:rPr lang="ru-RU" sz="1200" kern="1200" baseline="0" dirty="0" smtClean="0">
                <a:solidFill>
                  <a:schemeClr val="tx1"/>
                </a:solidFill>
                <a:latin typeface="+mn-lt"/>
                <a:ea typeface="+mn-ea"/>
                <a:cs typeface="+mn-cs"/>
              </a:rPr>
              <a:t>превышает 50% собственных доходов бюджета, а также в муниципальных образованиях, которые не имеют годовой отчетности об исполнении местного бюджета за один год и более из трех последних отчетных финансовых лет, дополнительными условиями являются:</a:t>
            </a:r>
          </a:p>
          <a:p>
            <a:pPr marL="228600" indent="-228600">
              <a:buAutoNum type="arabicParenR"/>
            </a:pPr>
            <a:endParaRPr lang="ru-RU" sz="1200" kern="1200" baseline="0" dirty="0" smtClean="0">
              <a:solidFill>
                <a:schemeClr val="tx1"/>
              </a:solidFill>
              <a:latin typeface="+mn-lt"/>
              <a:ea typeface="+mn-ea"/>
              <a:cs typeface="+mn-cs"/>
            </a:endParaRPr>
          </a:p>
          <a:p>
            <a:pPr marL="228600" indent="-228600">
              <a:buNone/>
            </a:pPr>
            <a:r>
              <a:rPr lang="ru-RU" sz="1200" dirty="0" smtClean="0">
                <a:latin typeface="Times New Roman" pitchFamily="18" charset="0"/>
                <a:cs typeface="Times New Roman" pitchFamily="18" charset="0"/>
              </a:rPr>
              <a:t>1) подписание и выполнение соглашений с финансовым органом субъекта о мерах по повышению эффективности использования бюджетных средств и увеличению поступлений налоговых и неналоговых доходов местного бюджета;</a:t>
            </a:r>
          </a:p>
          <a:p>
            <a:pPr>
              <a:buNone/>
            </a:pPr>
            <a:r>
              <a:rPr lang="ru-RU" sz="1200" dirty="0" smtClean="0">
                <a:latin typeface="Times New Roman" pitchFamily="18" charset="0"/>
                <a:cs typeface="Times New Roman" pitchFamily="18" charset="0"/>
              </a:rPr>
              <a:t>2) представление местной администрацией в высший исполнительный орган государственной власти субъекта  документов и материалов, необходимых для подготовки заключения о соответствии требованиям бюджетного  законодательства проекта местного бюджета на очередной финансовый год (очередной финансовый год и плановый период);</a:t>
            </a:r>
          </a:p>
          <a:p>
            <a:pPr>
              <a:buNone/>
            </a:pPr>
            <a:r>
              <a:rPr lang="ru-RU" sz="1200" dirty="0" smtClean="0">
                <a:latin typeface="Times New Roman" pitchFamily="18" charset="0"/>
                <a:cs typeface="Times New Roman" pitchFamily="18" charset="0"/>
              </a:rPr>
              <a:t>3) проведение не реже одного раза в два года проверки годового отчета об исполнении местного бюджета контрольно-счетным органом субъекта или органом государственного финансового контроля, являющимся органом исполнительной власти субъектов Российской Федерации;</a:t>
            </a:r>
          </a:p>
          <a:p>
            <a:pPr>
              <a:buNone/>
            </a:pPr>
            <a:r>
              <a:rPr lang="ru-RU" sz="1200" dirty="0" smtClean="0">
                <a:latin typeface="Times New Roman" pitchFamily="18" charset="0"/>
                <a:cs typeface="Times New Roman" pitchFamily="18" charset="0"/>
              </a:rPr>
              <a:t>4) иные меры, установленные федеральными законами.</a:t>
            </a:r>
          </a:p>
        </p:txBody>
      </p:sp>
      <p:sp>
        <p:nvSpPr>
          <p:cNvPr id="4" name="Номер слайда 3"/>
          <p:cNvSpPr>
            <a:spLocks noGrp="1"/>
          </p:cNvSpPr>
          <p:nvPr>
            <p:ph type="sldNum" sz="quarter" idx="10"/>
          </p:nvPr>
        </p:nvSpPr>
        <p:spPr/>
        <p:txBody>
          <a:bodyPr/>
          <a:lstStyle/>
          <a:p>
            <a:fld id="{478D0D3E-E713-4888-AA24-1DB6F5DE9BC8}" type="slidenum">
              <a:rPr lang="ru-RU" smtClean="0"/>
              <a:pPr/>
              <a:t>9</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CD2A9C20-55A2-4385-8AAB-B47F7CF43DA9}" type="datetimeFigureOut">
              <a:rPr lang="ru-RU" smtClean="0"/>
              <a:pPr/>
              <a:t>15.11.2016</a:t>
            </a:fld>
            <a:endParaRPr lang="ru-RU" dirty="0"/>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dirty="0"/>
          </a:p>
        </p:txBody>
      </p:sp>
      <p:sp>
        <p:nvSpPr>
          <p:cNvPr id="29" name="Номер слайда 28"/>
          <p:cNvSpPr>
            <a:spLocks noGrp="1"/>
          </p:cNvSpPr>
          <p:nvPr>
            <p:ph type="sldNum" sz="quarter" idx="12"/>
          </p:nvPr>
        </p:nvSpPr>
        <p:spPr>
          <a:xfrm>
            <a:off x="1216152" y="6355080"/>
            <a:ext cx="1219200" cy="365760"/>
          </a:xfrm>
        </p:spPr>
        <p:txBody>
          <a:bodyPr/>
          <a:lstStyle/>
          <a:p>
            <a:fld id="{412793B1-360D-456D-A616-CA316635398B}" type="slidenum">
              <a:rPr lang="ru-RU" smtClean="0"/>
              <a:pPr/>
              <a:t>‹#›</a:t>
            </a:fld>
            <a:endParaRPr lang="ru-RU" dirty="0"/>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12793B1-360D-456D-A616-CA316635398B}"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12793B1-360D-456D-A616-CA316635398B}" type="slidenum">
              <a:rPr lang="ru-RU" smtClean="0"/>
              <a:pPr/>
              <a:t>‹#›</a:t>
            </a:fld>
            <a:endParaRPr lang="ru-RU" dirty="0"/>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412793B1-360D-456D-A616-CA316635398B}" type="slidenum">
              <a:rPr lang="ru-RU" smtClean="0"/>
              <a:pPr/>
              <a:t>‹#›</a:t>
            </a:fld>
            <a:endParaRPr lang="ru-RU" dirty="0"/>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CD2A9C20-55A2-4385-8AAB-B47F7CF43DA9}" type="datetimeFigureOut">
              <a:rPr lang="ru-RU" smtClean="0"/>
              <a:pPr/>
              <a:t>15.11.2016</a:t>
            </a:fld>
            <a:endParaRPr lang="ru-RU" dirty="0"/>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dirty="0"/>
          </a:p>
        </p:txBody>
      </p:sp>
      <p:sp>
        <p:nvSpPr>
          <p:cNvPr id="6" name="Номер слайда 5"/>
          <p:cNvSpPr>
            <a:spLocks noGrp="1"/>
          </p:cNvSpPr>
          <p:nvPr>
            <p:ph type="sldNum" sz="quarter" idx="12"/>
          </p:nvPr>
        </p:nvSpPr>
        <p:spPr>
          <a:xfrm>
            <a:off x="1069848" y="6355080"/>
            <a:ext cx="1520952" cy="365760"/>
          </a:xfrm>
        </p:spPr>
        <p:txBody>
          <a:bodyPr/>
          <a:lstStyle/>
          <a:p>
            <a:fld id="{412793B1-360D-456D-A616-CA316635398B}" type="slidenum">
              <a:rPr lang="ru-RU" smtClean="0"/>
              <a:pPr/>
              <a:t>‹#›</a:t>
            </a:fld>
            <a:endParaRPr lang="ru-RU" dirty="0"/>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12793B1-360D-456D-A616-CA316635398B}" type="slidenum">
              <a:rPr lang="ru-RU" smtClean="0"/>
              <a:pPr/>
              <a:t>‹#›</a:t>
            </a:fld>
            <a:endParaRPr lang="ru-RU" dirty="0"/>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412793B1-360D-456D-A616-CA316635398B}" type="slidenum">
              <a:rPr lang="ru-RU" smtClean="0"/>
              <a:pPr/>
              <a:t>‹#›</a:t>
            </a:fld>
            <a:endParaRPr lang="ru-RU" dirty="0"/>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412793B1-360D-456D-A616-CA316635398B}" type="slidenum">
              <a:rPr lang="ru-RU" smtClean="0"/>
              <a:pPr/>
              <a:t>‹#›</a:t>
            </a:fld>
            <a:endParaRPr lang="ru-RU" dirty="0"/>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412793B1-360D-456D-A616-CA316635398B}" type="slidenum">
              <a:rPr lang="ru-RU" smtClean="0"/>
              <a:pPr/>
              <a:t>‹#›</a:t>
            </a:fld>
            <a:endParaRPr lang="ru-RU" dirty="0"/>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12793B1-360D-456D-A616-CA316635398B}" type="slidenum">
              <a:rPr lang="ru-RU" smtClean="0"/>
              <a:pPr/>
              <a:t>‹#›</a:t>
            </a:fld>
            <a:endParaRPr lang="ru-RU" dirty="0"/>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D2A9C20-55A2-4385-8AAB-B47F7CF43DA9}" type="datetimeFigureOut">
              <a:rPr lang="ru-RU" smtClean="0"/>
              <a:pPr/>
              <a:t>15.11.2016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412793B1-360D-456D-A616-CA316635398B}" type="slidenum">
              <a:rPr lang="ru-RU" smtClean="0"/>
              <a:pPr/>
              <a:t>‹#›</a:t>
            </a:fld>
            <a:endParaRPr lang="ru-RU" dirty="0"/>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D2A9C20-55A2-4385-8AAB-B47F7CF43DA9}" type="datetimeFigureOut">
              <a:rPr lang="ru-RU" smtClean="0"/>
              <a:pPr/>
              <a:t>15.11.2016</a:t>
            </a:fld>
            <a:endParaRPr lang="ru-RU" dirty="0"/>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12793B1-360D-456D-A616-CA316635398B}" type="slidenum">
              <a:rPr lang="ru-RU" smtClean="0"/>
              <a:pPr/>
              <a:t>‹#›</a:t>
            </a:fld>
            <a:endParaRPr lang="ru-RU" dirty="0"/>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onsultantplus://offline/ref=200BE7E4420D6119C1C312781C6BD71A3111949007276B02E2C2A0DB2D5B5EB2B060445E8121EEA5R4jB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consultantplus://offline/ref=200BE7E4420D6119C1C312781C6BD71A3111949007276B02E2C2A0DB2D5B5EB2B060445E8121EEA5R4jB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ref=200BE7E4420D6119C1C312781C6BD71A3111949007276B02E2C2A0DB2D5B5EB2B060445E8121EEA5R4jB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consultantplus://offline/ref=200BE7E4420D6119C1C312781C6BD71A3111949007276B02E2C2A0DB2D5B5EB2B060445E8121EEA5R4jB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2984"/>
            <a:ext cx="8229600" cy="3786214"/>
          </a:xfrm>
        </p:spPr>
        <p:txBody>
          <a:bodyPr>
            <a:noAutofit/>
          </a:bodyPr>
          <a:lstStyle/>
          <a:p>
            <a:pPr algn="ctr"/>
            <a:r>
              <a:rPr lang="ru-RU" sz="3600" dirty="0" smtClean="0">
                <a:latin typeface="Times New Roman" pitchFamily="18" charset="0"/>
                <a:cs typeface="Times New Roman" pitchFamily="18" charset="0"/>
              </a:rPr>
              <a:t>Дотации, субвенции, субсидии,   кредиты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4294967295"/>
          </p:nvPr>
        </p:nvSpPr>
        <p:spPr>
          <a:xfrm>
            <a:off x="2051720" y="5229200"/>
            <a:ext cx="6858000" cy="1143008"/>
          </a:xfrm>
        </p:spPr>
        <p:txBody>
          <a:bodyPr>
            <a:normAutofit/>
          </a:bodyPr>
          <a:lstStyle/>
          <a:p>
            <a:pPr algn="r">
              <a:buNone/>
            </a:pPr>
            <a:r>
              <a:rPr lang="ru-RU" sz="2400" dirty="0" smtClean="0">
                <a:latin typeface="Times New Roman" pitchFamily="18" charset="0"/>
                <a:cs typeface="Times New Roman" pitchFamily="18" charset="0"/>
              </a:rPr>
              <a:t>И.о. председателя Комитета по финансам</a:t>
            </a:r>
          </a:p>
          <a:p>
            <a:pPr algn="r">
              <a:buNone/>
            </a:pPr>
            <a:r>
              <a:rPr lang="ru-RU" sz="2400" dirty="0" smtClean="0">
                <a:latin typeface="Times New Roman" pitchFamily="18" charset="0"/>
                <a:cs typeface="Times New Roman" pitchFamily="18" charset="0"/>
              </a:rPr>
              <a:t>Зайкова Анна Владимировна</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Дотации</a:t>
            </a:r>
            <a:endParaRPr lang="ru-RU" b="1" dirty="0"/>
          </a:p>
        </p:txBody>
      </p:sp>
      <p:sp>
        <p:nvSpPr>
          <p:cNvPr id="7" name="Содержимое 6"/>
          <p:cNvSpPr>
            <a:spLocks noGrp="1"/>
          </p:cNvSpPr>
          <p:nvPr>
            <p:ph sz="quarter" idx="1"/>
          </p:nvPr>
        </p:nvSpPr>
        <p:spPr>
          <a:xfrm>
            <a:off x="539552" y="1124744"/>
            <a:ext cx="8229600" cy="5306144"/>
          </a:xfrm>
        </p:spPr>
        <p:txBody>
          <a:bodyPr>
            <a:normAutofit fontScale="92500" lnSpcReduction="10000"/>
          </a:bodyPr>
          <a:lstStyle/>
          <a:p>
            <a:pPr>
              <a:buNone/>
            </a:pPr>
            <a:r>
              <a:rPr lang="ru-RU" sz="2800" b="1" dirty="0" smtClean="0">
                <a:latin typeface="Times New Roman" pitchFamily="18" charset="0"/>
                <a:cs typeface="Times New Roman" pitchFamily="18" charset="0"/>
              </a:rPr>
              <a:t>Дотации</a:t>
            </a:r>
            <a:r>
              <a:rPr lang="ru-RU" sz="2800" dirty="0" smtClean="0">
                <a:latin typeface="Times New Roman" pitchFamily="18" charset="0"/>
                <a:cs typeface="Times New Roman" pitchFamily="18" charset="0"/>
              </a:rPr>
              <a:t> - межбюджетные трансферты,</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предоставляемые на безвозмездной и безвозвратной основе без установления направлений и (или) условий их использования.</a:t>
            </a:r>
          </a:p>
          <a:p>
            <a:pPr>
              <a:buNone/>
            </a:pPr>
            <a:r>
              <a:rPr lang="ru-RU" sz="2800" dirty="0" smtClean="0">
                <a:latin typeface="Times New Roman" pitchFamily="18" charset="0"/>
                <a:cs typeface="Times New Roman" pitchFamily="18" charset="0"/>
              </a:rPr>
              <a:t>Дотации на выравнивание бюджетной обеспеченности поселений  предусматриваются в целях выравнивания финансовых возможностей городских, сельских поселений, по осуществлению органами местного самоуправления полномочий по решению вопросов местного значения исходя из численности жителей и (или) бюджетной обеспеченности.</a:t>
            </a:r>
          </a:p>
          <a:p>
            <a:pPr>
              <a:buNone/>
            </a:pPr>
            <a:r>
              <a:rPr lang="ru-RU" sz="2800" dirty="0" smtClean="0">
                <a:latin typeface="Times New Roman" pitchFamily="18" charset="0"/>
                <a:cs typeface="Times New Roman" pitchFamily="18" charset="0"/>
              </a:rPr>
              <a:t>Порядок распределения дотаций на выравнивание бюджетной обеспеченности поселений утверждается законом субъекта Российской Федерации.</a:t>
            </a:r>
          </a:p>
          <a:p>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Дотации</a:t>
            </a:r>
            <a:endParaRPr lang="ru-RU" b="1" dirty="0"/>
          </a:p>
        </p:txBody>
      </p:sp>
      <p:sp>
        <p:nvSpPr>
          <p:cNvPr id="7" name="Содержимое 6"/>
          <p:cNvSpPr>
            <a:spLocks noGrp="1"/>
          </p:cNvSpPr>
          <p:nvPr>
            <p:ph sz="quarter" idx="1"/>
          </p:nvPr>
        </p:nvSpPr>
        <p:spPr>
          <a:xfrm>
            <a:off x="467544" y="1052736"/>
            <a:ext cx="8496944" cy="5472608"/>
          </a:xfrm>
        </p:spPr>
        <p:txBody>
          <a:bodyPr>
            <a:normAutofit/>
          </a:bodyPr>
          <a:lstStyle/>
          <a:p>
            <a:pPr>
              <a:buNone/>
            </a:pPr>
            <a:r>
              <a:rPr lang="ru-RU" dirty="0" smtClean="0">
                <a:latin typeface="Times New Roman" pitchFamily="18" charset="0"/>
                <a:cs typeface="Times New Roman" pitchFamily="18" charset="0"/>
              </a:rPr>
              <a:t>Дотации на выравнивание бюджетной обеспеченности поселений могут быть полностью или частично заменены дополнительными нормативами отчислений в бюджеты городских поселений, сельских поселений от НДФЛ.</a:t>
            </a:r>
          </a:p>
          <a:p>
            <a:pPr>
              <a:buNone/>
            </a:pPr>
            <a:r>
              <a:rPr lang="ru-RU" dirty="0" smtClean="0">
                <a:latin typeface="Times New Roman" pitchFamily="18" charset="0"/>
                <a:cs typeface="Times New Roman" pitchFamily="18" charset="0"/>
              </a:rPr>
              <a:t>Дополнительные нормативы отчислений от НДФЛ устанавливаются на срок не менее трех лет. Изменение указанных нормативов отчислений в бюджеты в течение текущего финансового года не допускается.</a:t>
            </a:r>
          </a:p>
          <a:p>
            <a:pPr>
              <a:buNone/>
            </a:pPr>
            <a:r>
              <a:rPr lang="ru-RU" dirty="0" smtClean="0">
                <a:latin typeface="Times New Roman" pitchFamily="18" charset="0"/>
                <a:cs typeface="Times New Roman" pitchFamily="18" charset="0"/>
              </a:rPr>
              <a:t>Средства, полученные сверх расчетного объема дотации, не подлежат изъятию в бюджет субъекта.</a:t>
            </a:r>
          </a:p>
          <a:p>
            <a:pPr>
              <a:buNone/>
            </a:pPr>
            <a:r>
              <a:rPr lang="ru-RU" dirty="0" smtClean="0">
                <a:latin typeface="Times New Roman" pitchFamily="18" charset="0"/>
                <a:cs typeface="Times New Roman" pitchFamily="18" charset="0"/>
              </a:rPr>
              <a:t>Потери доходов, полученные ниже расчетного объема дотации, не подлежат компенсации из бюджета субъекта</a:t>
            </a:r>
          </a:p>
          <a:p>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Субсидии</a:t>
            </a:r>
            <a:endParaRPr lang="ru-RU" b="1" dirty="0"/>
          </a:p>
        </p:txBody>
      </p:sp>
      <p:sp>
        <p:nvSpPr>
          <p:cNvPr id="7" name="Содержимое 6"/>
          <p:cNvSpPr>
            <a:spLocks noGrp="1"/>
          </p:cNvSpPr>
          <p:nvPr>
            <p:ph sz="quarter" idx="1"/>
          </p:nvPr>
        </p:nvSpPr>
        <p:spPr>
          <a:xfrm>
            <a:off x="395536" y="1052736"/>
            <a:ext cx="8568952" cy="5472608"/>
          </a:xfrm>
        </p:spPr>
        <p:txBody>
          <a:bodyPr>
            <a:normAutofit/>
          </a:bodyPr>
          <a:lstStyle/>
          <a:p>
            <a:pPr>
              <a:buNone/>
            </a:pPr>
            <a:r>
              <a:rPr lang="ru-RU" sz="2800" dirty="0" smtClean="0">
                <a:latin typeface="Times New Roman" pitchFamily="18" charset="0"/>
                <a:cs typeface="Times New Roman" pitchFamily="18" charset="0"/>
              </a:rPr>
              <a:t>Субсидии - межбюджетные трансферты, предоставляемые бюджетам муниципальных образований в целях </a:t>
            </a:r>
            <a:r>
              <a:rPr lang="ru-RU" sz="2800" dirty="0" err="1" smtClean="0">
                <a:latin typeface="Times New Roman" pitchFamily="18" charset="0"/>
                <a:cs typeface="Times New Roman" pitchFamily="18" charset="0"/>
              </a:rPr>
              <a:t>софинансирования</a:t>
            </a:r>
            <a:r>
              <a:rPr lang="ru-RU" sz="2800" dirty="0" smtClean="0">
                <a:latin typeface="Times New Roman" pitchFamily="18" charset="0"/>
                <a:cs typeface="Times New Roman" pitchFamily="18" charset="0"/>
              </a:rPr>
              <a:t> расходных обязательств, возникающих при выполнении полномочий органов местного самоуправления по вопросам местного значения.</a:t>
            </a:r>
          </a:p>
          <a:p>
            <a:pPr>
              <a:buNone/>
            </a:pPr>
            <a:r>
              <a:rPr lang="ru-RU" sz="2800" dirty="0" smtClean="0">
                <a:latin typeface="Times New Roman" pitchFamily="18" charset="0"/>
                <a:cs typeface="Times New Roman" pitchFamily="18" charset="0"/>
              </a:rPr>
              <a:t>Законом субъекта о бюджете устанавливаются:</a:t>
            </a:r>
          </a:p>
          <a:p>
            <a:pPr marL="514350" indent="-514350">
              <a:buNone/>
            </a:pPr>
            <a:r>
              <a:rPr lang="ru-RU" sz="2800" dirty="0" smtClean="0">
                <a:latin typeface="Times New Roman" pitchFamily="18" charset="0"/>
                <a:cs typeface="Times New Roman" pitchFamily="18" charset="0"/>
              </a:rPr>
              <a:t>1. Цели и условия предоставления и расходования субсидий;</a:t>
            </a:r>
          </a:p>
          <a:p>
            <a:pPr marL="514350" indent="-514350">
              <a:buNone/>
            </a:pPr>
            <a:r>
              <a:rPr lang="ru-RU" sz="2800" dirty="0" smtClean="0">
                <a:latin typeface="Times New Roman" pitchFamily="18" charset="0"/>
                <a:cs typeface="Times New Roman" pitchFamily="18" charset="0"/>
              </a:rPr>
              <a:t>2. Критерии отбора МО для предоставления субсидий;</a:t>
            </a:r>
          </a:p>
          <a:p>
            <a:pPr marL="514350" indent="-514350">
              <a:buNone/>
            </a:pPr>
            <a:r>
              <a:rPr lang="ru-RU" sz="2800" dirty="0" smtClean="0">
                <a:latin typeface="Times New Roman" pitchFamily="18" charset="0"/>
                <a:cs typeface="Times New Roman" pitchFamily="18" charset="0"/>
              </a:rPr>
              <a:t>3. Распределение субсидий между МО.</a:t>
            </a:r>
          </a:p>
          <a:p>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Субсидии</a:t>
            </a:r>
            <a:endParaRPr lang="ru-RU" b="1" dirty="0"/>
          </a:p>
        </p:txBody>
      </p:sp>
      <p:sp>
        <p:nvSpPr>
          <p:cNvPr id="7" name="Содержимое 6"/>
          <p:cNvSpPr>
            <a:spLocks noGrp="1"/>
          </p:cNvSpPr>
          <p:nvPr>
            <p:ph sz="quarter" idx="1"/>
          </p:nvPr>
        </p:nvSpPr>
        <p:spPr>
          <a:xfrm>
            <a:off x="395536" y="1052736"/>
            <a:ext cx="8568952" cy="5472608"/>
          </a:xfrm>
        </p:spPr>
        <p:txBody>
          <a:bodyPr>
            <a:normAutofit/>
          </a:bodyPr>
          <a:lstStyle/>
          <a:p>
            <a:pPr>
              <a:buNone/>
            </a:pPr>
            <a:r>
              <a:rPr lang="ru-RU" sz="2800" dirty="0" smtClean="0">
                <a:latin typeface="Times New Roman" pitchFamily="18" charset="0"/>
                <a:cs typeface="Times New Roman" pitchFamily="18" charset="0"/>
              </a:rPr>
              <a:t>Перечень расходных обязательств муниципальных образований, возникающих при выполнении полномочий органов местного самоуправления по вопросам местного значения, в целях </a:t>
            </a:r>
            <a:r>
              <a:rPr lang="ru-RU" sz="2800" dirty="0" err="1" smtClean="0">
                <a:latin typeface="Times New Roman" pitchFamily="18" charset="0"/>
                <a:cs typeface="Times New Roman" pitchFamily="18" charset="0"/>
              </a:rPr>
              <a:t>софинансирования</a:t>
            </a:r>
            <a:r>
              <a:rPr lang="ru-RU" sz="2800" dirty="0" smtClean="0">
                <a:latin typeface="Times New Roman" pitchFamily="18" charset="0"/>
                <a:cs typeface="Times New Roman" pitchFamily="18" charset="0"/>
              </a:rPr>
              <a:t> которых предоставляются субсидии из бюджета субъекта, целевые показатели результативности предоставления субсидий и их значения утверждаются на срок не менее трех лет Правительством Иркутской области.</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(постановление Правительства ИО от 18 августа 2015 г. № 408-пп)</a:t>
            </a:r>
          </a:p>
          <a:p>
            <a:pPr>
              <a:buNone/>
            </a:pPr>
            <a:endParaRPr lang="ru-R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Субсидии</a:t>
            </a:r>
            <a:endParaRPr lang="ru-RU" b="1" dirty="0"/>
          </a:p>
        </p:txBody>
      </p:sp>
      <p:sp>
        <p:nvSpPr>
          <p:cNvPr id="7" name="Содержимое 6"/>
          <p:cNvSpPr>
            <a:spLocks noGrp="1"/>
          </p:cNvSpPr>
          <p:nvPr>
            <p:ph sz="quarter" idx="1"/>
          </p:nvPr>
        </p:nvSpPr>
        <p:spPr>
          <a:xfrm>
            <a:off x="467544" y="1052736"/>
            <a:ext cx="8496944" cy="5472608"/>
          </a:xfrm>
        </p:spPr>
        <p:txBody>
          <a:bodyPr>
            <a:normAutofit lnSpcReduction="10000"/>
          </a:bodyPr>
          <a:lstStyle/>
          <a:p>
            <a:pPr>
              <a:buNone/>
            </a:pPr>
            <a:r>
              <a:rPr lang="ru-RU" sz="2800" dirty="0" smtClean="0">
                <a:latin typeface="Times New Roman" pitchFamily="18" charset="0"/>
                <a:cs typeface="Times New Roman" pitchFamily="18" charset="0"/>
              </a:rPr>
              <a:t>В составе бюджета субъекта могут предусматриваться субсидии местным бюджетам на выравнивание обеспеченности муниципальных образований по реализации ими их отдельных расходных обязательств.</a:t>
            </a:r>
          </a:p>
          <a:p>
            <a:pPr>
              <a:buNone/>
            </a:pPr>
            <a:r>
              <a:rPr lang="ru-RU" sz="2800" dirty="0" smtClean="0">
                <a:latin typeface="Times New Roman" pitchFamily="18" charset="0"/>
                <a:cs typeface="Times New Roman" pitchFamily="18" charset="0"/>
              </a:rPr>
              <a:t>Целевые показатели результативности предоставления субсидий:</a:t>
            </a:r>
          </a:p>
          <a:p>
            <a:r>
              <a:rPr lang="ru-RU" sz="2800" dirty="0" smtClean="0">
                <a:latin typeface="Times New Roman" pitchFamily="18" charset="0"/>
                <a:cs typeface="Times New Roman" pitchFamily="18" charset="0"/>
              </a:rPr>
              <a:t>Отсутствие МО, в которых предельный объем муниципального долга превышает уровень, установленный бюджетным законодательством;</a:t>
            </a:r>
          </a:p>
          <a:p>
            <a:r>
              <a:rPr lang="ru-RU" sz="2800" dirty="0" smtClean="0">
                <a:latin typeface="Times New Roman" pitchFamily="18" charset="0"/>
                <a:cs typeface="Times New Roman" pitchFamily="18" charset="0"/>
              </a:rPr>
              <a:t>Отсутствие МО, в которых дефицит бюджета превышает уровень, установленный бюджетным законодательством.</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Субвенции</a:t>
            </a:r>
            <a:endParaRPr lang="ru-RU" b="1" dirty="0"/>
          </a:p>
        </p:txBody>
      </p:sp>
      <p:sp>
        <p:nvSpPr>
          <p:cNvPr id="7" name="Содержимое 6"/>
          <p:cNvSpPr>
            <a:spLocks noGrp="1"/>
          </p:cNvSpPr>
          <p:nvPr>
            <p:ph sz="quarter" idx="1"/>
          </p:nvPr>
        </p:nvSpPr>
        <p:spPr>
          <a:xfrm>
            <a:off x="395536" y="1052736"/>
            <a:ext cx="8568952" cy="5472608"/>
          </a:xfrm>
        </p:spPr>
        <p:txBody>
          <a:bodyPr>
            <a:normAutofit/>
          </a:bodyPr>
          <a:lstStyle/>
          <a:p>
            <a:pPr>
              <a:buNone/>
            </a:pPr>
            <a:r>
              <a:rPr lang="ru-RU" sz="2800" dirty="0" smtClean="0">
                <a:latin typeface="Times New Roman" pitchFamily="18" charset="0"/>
                <a:cs typeface="Times New Roman" pitchFamily="18" charset="0"/>
              </a:rPr>
              <a:t>Субвенции - межбюджетные трансферты, предоставляемые местным бюджетам в целях финансового обеспечения расходных обязательств муниципальных образований, возникающих при выполнении государственных полномочий Российской Федерации, субъектов Российской Федерации, переданных для осуществления органам местного самоуправления в установленном порядке.</a:t>
            </a:r>
          </a:p>
          <a:p>
            <a:endParaRPr lang="ru-RU"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Субвенции</a:t>
            </a:r>
            <a:endParaRPr lang="ru-RU" b="1" dirty="0"/>
          </a:p>
        </p:txBody>
      </p:sp>
      <p:sp>
        <p:nvSpPr>
          <p:cNvPr id="7" name="Содержимое 6"/>
          <p:cNvSpPr>
            <a:spLocks noGrp="1"/>
          </p:cNvSpPr>
          <p:nvPr>
            <p:ph sz="quarter" idx="1"/>
          </p:nvPr>
        </p:nvSpPr>
        <p:spPr>
          <a:xfrm>
            <a:off x="395536" y="1052736"/>
            <a:ext cx="8568952" cy="5472608"/>
          </a:xfrm>
        </p:spPr>
        <p:txBody>
          <a:bodyPr>
            <a:normAutofit fontScale="92500"/>
          </a:bodyPr>
          <a:lstStyle/>
          <a:p>
            <a:pPr>
              <a:buNone/>
            </a:pPr>
            <a:r>
              <a:rPr lang="ru-RU" sz="2800" dirty="0" smtClean="0">
                <a:latin typeface="Times New Roman" pitchFamily="18" charset="0"/>
                <a:cs typeface="Times New Roman" pitchFamily="18" charset="0"/>
              </a:rPr>
              <a:t>1. Законами субъекта РФ органы местного самоуправления наделяются  отдельными государственными полномочиями;</a:t>
            </a:r>
          </a:p>
          <a:p>
            <a:pPr>
              <a:buNone/>
            </a:pPr>
            <a:r>
              <a:rPr lang="ru-RU" sz="2800" dirty="0" smtClean="0">
                <a:latin typeface="Times New Roman" pitchFamily="18" charset="0"/>
                <a:cs typeface="Times New Roman" pitchFamily="18" charset="0"/>
              </a:rPr>
              <a:t>2. Субвенции обеспечивают финансовое обеспечение исполнения переданных для исполнения полномочий;</a:t>
            </a:r>
          </a:p>
          <a:p>
            <a:pPr>
              <a:buNone/>
            </a:pPr>
            <a:r>
              <a:rPr lang="ru-RU" sz="2800" dirty="0" smtClean="0">
                <a:latin typeface="Times New Roman" pitchFamily="18" charset="0"/>
                <a:cs typeface="Times New Roman" pitchFamily="18" charset="0"/>
              </a:rPr>
              <a:t>3. Распределение субвенций местным бюджетам утверждается законом о бюджете субъекта;</a:t>
            </a:r>
          </a:p>
          <a:p>
            <a:pPr>
              <a:buNone/>
            </a:pPr>
            <a:r>
              <a:rPr lang="ru-RU" sz="2800" dirty="0" smtClean="0">
                <a:latin typeface="Times New Roman" pitchFamily="18" charset="0"/>
                <a:cs typeface="Times New Roman" pitchFamily="18" charset="0"/>
              </a:rPr>
              <a:t>4. Условия предоставления субвенций не устанавливаются;</a:t>
            </a:r>
          </a:p>
          <a:p>
            <a:pPr>
              <a:buNone/>
            </a:pPr>
            <a:r>
              <a:rPr lang="ru-RU" sz="2800" dirty="0" smtClean="0">
                <a:latin typeface="Times New Roman" pitchFamily="18" charset="0"/>
                <a:cs typeface="Times New Roman" pitchFamily="18" charset="0"/>
              </a:rPr>
              <a:t>5. Расчет объема идет по единой методике пропорционально численности потребителей услуг с учетом нормативов формирования БА для исполнения обязательств.</a:t>
            </a:r>
          </a:p>
          <a:p>
            <a:pPr>
              <a:buNone/>
            </a:pPr>
            <a:endParaRPr lang="ru-RU"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20080"/>
          </a:xfrm>
        </p:spPr>
        <p:txBody>
          <a:bodyPr>
            <a:normAutofit/>
          </a:bodyPr>
          <a:lstStyle/>
          <a:p>
            <a:pPr algn="ctr"/>
            <a:r>
              <a:rPr lang="ru-RU" b="1" dirty="0" smtClean="0"/>
              <a:t>Иные межбюджетные трансферты</a:t>
            </a:r>
            <a:endParaRPr lang="ru-RU" b="1" dirty="0"/>
          </a:p>
        </p:txBody>
      </p:sp>
      <p:sp>
        <p:nvSpPr>
          <p:cNvPr id="7" name="Содержимое 6"/>
          <p:cNvSpPr>
            <a:spLocks noGrp="1"/>
          </p:cNvSpPr>
          <p:nvPr>
            <p:ph sz="quarter" idx="1"/>
          </p:nvPr>
        </p:nvSpPr>
        <p:spPr>
          <a:xfrm>
            <a:off x="395536" y="1052736"/>
            <a:ext cx="8568952" cy="5472608"/>
          </a:xfrm>
        </p:spPr>
        <p:txBody>
          <a:bodyPr>
            <a:normAutofit/>
          </a:bodyPr>
          <a:lstStyle/>
          <a:p>
            <a:pPr>
              <a:buNone/>
            </a:pPr>
            <a:r>
              <a:rPr lang="ru-RU" sz="2800" dirty="0" smtClean="0">
                <a:latin typeface="Times New Roman" pitchFamily="18" charset="0"/>
                <a:cs typeface="Times New Roman" pitchFamily="18" charset="0"/>
              </a:rPr>
              <a:t>- И</a:t>
            </a:r>
            <a:r>
              <a:rPr lang="ru-RU" sz="2800" dirty="0" smtClean="0">
                <a:latin typeface="Times New Roman" pitchFamily="18" charset="0"/>
                <a:cs typeface="Times New Roman" pitchFamily="18" charset="0"/>
              </a:rPr>
              <a:t>ные </a:t>
            </a:r>
            <a:r>
              <a:rPr lang="ru-RU" sz="2800" dirty="0" smtClean="0">
                <a:latin typeface="Times New Roman" pitchFamily="18" charset="0"/>
                <a:cs typeface="Times New Roman" pitchFamily="18" charset="0"/>
              </a:rPr>
              <a:t>межбюджетные трансферты из бюджета субъекта </a:t>
            </a:r>
            <a:r>
              <a:rPr lang="ru-RU" sz="2800" dirty="0" smtClean="0">
                <a:latin typeface="Times New Roman" pitchFamily="18" charset="0"/>
                <a:cs typeface="Times New Roman" pitchFamily="18" charset="0"/>
              </a:rPr>
              <a:t>могут быть предоставлены в том числе и в форме дотаций;</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-Общий объем иных МБТ не может превышать 10 </a:t>
            </a:r>
            <a:r>
              <a:rPr lang="ru-RU" sz="2800" dirty="0" smtClean="0">
                <a:latin typeface="Times New Roman" pitchFamily="18" charset="0"/>
                <a:cs typeface="Times New Roman" pitchFamily="18" charset="0"/>
              </a:rPr>
              <a:t>процентов общего объема межбюджетных трансфертов местным бюджетам из бюджета субъекта Российской Федерации (за исключением субвенций) и (или) расчетного объема дотации на выравнивание бюджетной обеспеченности (части расчетного объема дотации), замененной дополнительными нормативами отчислений.</a:t>
            </a:r>
          </a:p>
          <a:p>
            <a:pPr>
              <a:buNone/>
            </a:pPr>
            <a:endParaRPr lang="ru-R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alpha val="38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852936"/>
            <a:ext cx="7362852" cy="1066800"/>
          </a:xfrm>
        </p:spPr>
        <p:txBody>
          <a:bodyPr>
            <a:noAutofit/>
          </a:bodyPr>
          <a:lstStyle/>
          <a:p>
            <a:pPr algn="ctr"/>
            <a:r>
              <a:rPr lang="ru-RU" sz="4000" dirty="0" smtClean="0"/>
              <a:t>Кредиты</a:t>
            </a:r>
            <a:endParaRPr lang="ru-RU"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Кредиты</a:t>
            </a:r>
            <a:endParaRPr lang="ru-RU" b="1" dirty="0"/>
          </a:p>
        </p:txBody>
      </p:sp>
      <p:sp>
        <p:nvSpPr>
          <p:cNvPr id="7" name="Содержимое 6"/>
          <p:cNvSpPr>
            <a:spLocks noGrp="1"/>
          </p:cNvSpPr>
          <p:nvPr>
            <p:ph sz="quarter" idx="1"/>
          </p:nvPr>
        </p:nvSpPr>
        <p:spPr>
          <a:xfrm>
            <a:off x="467544" y="1124744"/>
            <a:ext cx="8229600" cy="4937760"/>
          </a:xfrm>
        </p:spPr>
        <p:txBody>
          <a:bodyPr>
            <a:normAutofit fontScale="92500" lnSpcReduction="10000"/>
          </a:bodyPr>
          <a:lstStyle/>
          <a:p>
            <a:pPr>
              <a:buNone/>
            </a:pPr>
            <a:r>
              <a:rPr lang="ru-RU" sz="2800" dirty="0" smtClean="0">
                <a:latin typeface="Times New Roman" pitchFamily="18" charset="0"/>
                <a:cs typeface="Times New Roman" pitchFamily="18" charset="0"/>
              </a:rPr>
              <a:t>Кредиты привлекаются в целях покрытия дефицита бюджета и включаются в состав источников внутреннего финансирования дефицита.</a:t>
            </a:r>
          </a:p>
          <a:p>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кредит, полученный в кредитной организации (регулируется нормами ФЗ от </a:t>
            </a:r>
            <a:r>
              <a:rPr lang="ru-RU" sz="2800" dirty="0" smtClean="0">
                <a:latin typeface="Times New Roman" pitchFamily="18" charset="0"/>
                <a:cs typeface="Times New Roman" pitchFamily="18" charset="0"/>
              </a:rPr>
              <a:t>05.04.2013 </a:t>
            </a:r>
            <a:r>
              <a:rPr lang="ru-RU" sz="2800" dirty="0" smtClean="0">
                <a:latin typeface="Times New Roman" pitchFamily="18" charset="0"/>
                <a:cs typeface="Times New Roman" pitchFamily="18" charset="0"/>
              </a:rPr>
              <a:t>№ 44-ФЗ «О контрактной системе в сфере закупок товаров, работ, услуг для обеспечения государственных и муниципальных </a:t>
            </a:r>
            <a:r>
              <a:rPr lang="ru-RU" sz="2800" dirty="0" smtClean="0">
                <a:latin typeface="Times New Roman" pitchFamily="18" charset="0"/>
                <a:cs typeface="Times New Roman" pitchFamily="18" charset="0"/>
              </a:rPr>
              <a:t>нужд»);</a:t>
            </a:r>
          </a:p>
          <a:p>
            <a:pPr>
              <a:buNone/>
            </a:pPr>
            <a:r>
              <a:rPr lang="ru-RU" sz="2800" dirty="0" smtClean="0">
                <a:latin typeface="Times New Roman" pitchFamily="18" charset="0"/>
                <a:cs typeface="Times New Roman" pitchFamily="18" charset="0"/>
              </a:rPr>
              <a:t>- кредит, полученный из другого бюджета бюджетной системы РФ (регулируется нормами Бюджетного  кодекса РФ).</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38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852936"/>
            <a:ext cx="7362852" cy="1066800"/>
          </a:xfrm>
        </p:spPr>
        <p:txBody>
          <a:bodyPr>
            <a:noAutofit/>
          </a:bodyPr>
          <a:lstStyle/>
          <a:p>
            <a:r>
              <a:rPr lang="ru-RU" sz="4000" dirty="0" smtClean="0"/>
              <a:t>Межбюджетные трансферты</a:t>
            </a:r>
            <a:endParaRPr lang="ru-RU"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124744"/>
            <a:ext cx="8229600" cy="4937760"/>
          </a:xfrm>
        </p:spPr>
        <p:txBody>
          <a:bodyPr>
            <a:normAutofit/>
          </a:bodyPr>
          <a:lstStyle/>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Бюджетный </a:t>
            </a:r>
            <a:r>
              <a:rPr lang="ru-RU" sz="2800" dirty="0" smtClean="0">
                <a:latin typeface="Times New Roman" pitchFamily="18" charset="0"/>
                <a:cs typeface="Times New Roman" pitchFamily="18" charset="0"/>
              </a:rPr>
              <a:t>кредит может быть предоставлен только субъекту Российской Федерации, муниципальному </a:t>
            </a:r>
            <a:r>
              <a:rPr lang="ru-RU" sz="2800" dirty="0" smtClean="0">
                <a:latin typeface="Times New Roman" pitchFamily="18" charset="0"/>
                <a:cs typeface="Times New Roman" pitchFamily="18" charset="0"/>
              </a:rPr>
              <a:t>образованию, </a:t>
            </a:r>
            <a:r>
              <a:rPr lang="ru-RU" sz="2800" dirty="0" smtClean="0">
                <a:latin typeface="Times New Roman" pitchFamily="18" charset="0"/>
                <a:cs typeface="Times New Roman" pitchFamily="18" charset="0"/>
              </a:rPr>
              <a:t>которые не имеют просроченной задолженности по денежным обязательствам перед соответствующим бюджетом (публично-правовым образованием</a:t>
            </a:r>
            <a:r>
              <a:rPr lang="ru-RU"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124744"/>
            <a:ext cx="8229600" cy="4937760"/>
          </a:xfrm>
        </p:spPr>
        <p:txBody>
          <a:bodyPr>
            <a:normAutofit/>
          </a:bodyPr>
          <a:lstStyle/>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Бюджетный кредит предоставляется:</a:t>
            </a:r>
          </a:p>
          <a:p>
            <a:pPr>
              <a:buNone/>
            </a:pPr>
            <a:r>
              <a:rPr lang="ru-RU" sz="2800" dirty="0" smtClean="0">
                <a:latin typeface="Times New Roman" pitchFamily="18" charset="0"/>
                <a:cs typeface="Times New Roman" pitchFamily="18" charset="0"/>
              </a:rPr>
              <a:t>- на </a:t>
            </a:r>
            <a:r>
              <a:rPr lang="ru-RU" sz="2800" dirty="0" smtClean="0">
                <a:latin typeface="Times New Roman" pitchFamily="18" charset="0"/>
                <a:cs typeface="Times New Roman" pitchFamily="18" charset="0"/>
              </a:rPr>
              <a:t>основании договора</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на условиях </a:t>
            </a:r>
            <a:r>
              <a:rPr lang="ru-RU" sz="2800" dirty="0" err="1" smtClean="0">
                <a:latin typeface="Times New Roman" pitchFamily="18" charset="0"/>
                <a:cs typeface="Times New Roman" pitchFamily="18" charset="0"/>
              </a:rPr>
              <a:t>возмездности</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на условиях возвратности;</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на прочих условиях </a:t>
            </a:r>
            <a:r>
              <a:rPr lang="ru-RU" sz="2800" dirty="0" smtClean="0">
                <a:latin typeface="Times New Roman" pitchFamily="18" charset="0"/>
                <a:cs typeface="Times New Roman" pitchFamily="18" charset="0"/>
              </a:rPr>
              <a:t>и в пределах бюджетных ассигнований, которые предусмотрены соответствующими законами (решениями) о </a:t>
            </a:r>
            <a:r>
              <a:rPr lang="ru-RU" sz="2800" dirty="0" smtClean="0">
                <a:latin typeface="Times New Roman" pitchFamily="18" charset="0"/>
                <a:cs typeface="Times New Roman" pitchFamily="18" charset="0"/>
              </a:rPr>
              <a:t>бюджете. </a:t>
            </a:r>
            <a:endParaRPr lang="ru-RU" sz="28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124744"/>
            <a:ext cx="8229600" cy="4937760"/>
          </a:xfrm>
        </p:spPr>
        <p:txBody>
          <a:bodyPr>
            <a:normAutofit/>
          </a:bodyPr>
          <a:lstStyle/>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Законом (решением) о бюджете устанавливаются:</a:t>
            </a:r>
          </a:p>
          <a:p>
            <a:pPr>
              <a:buNone/>
            </a:pPr>
            <a:r>
              <a:rPr lang="ru-RU" sz="2800" dirty="0" smtClean="0">
                <a:latin typeface="Times New Roman" pitchFamily="18" charset="0"/>
                <a:cs typeface="Times New Roman" pitchFamily="18" charset="0"/>
              </a:rPr>
              <a:t>- цели, на которые предоставляется бюджетный кредит;</a:t>
            </a:r>
          </a:p>
          <a:p>
            <a:pPr>
              <a:buNone/>
            </a:pP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условия и порядок предоставления бюджетных </a:t>
            </a:r>
            <a:r>
              <a:rPr lang="ru-RU" sz="2800" dirty="0" smtClean="0">
                <a:latin typeface="Times New Roman" pitchFamily="18" charset="0"/>
                <a:cs typeface="Times New Roman" pitchFamily="18" charset="0"/>
              </a:rPr>
              <a:t>кредитов;</a:t>
            </a:r>
          </a:p>
          <a:p>
            <a:pPr>
              <a:buNone/>
            </a:pP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ограничения по получателям (заемщикам) бюджетных </a:t>
            </a:r>
            <a:r>
              <a:rPr lang="ru-RU" sz="2800" dirty="0" smtClean="0">
                <a:latin typeface="Times New Roman" pitchFamily="18" charset="0"/>
                <a:cs typeface="Times New Roman" pitchFamily="18" charset="0"/>
              </a:rPr>
              <a:t>кредитов.</a:t>
            </a:r>
            <a:endParaRPr lang="ru-RU" sz="2800" dirty="0" smtClean="0">
              <a:latin typeface="Times New Roman" pitchFamily="18" charset="0"/>
              <a:cs typeface="Times New Roman" pitchFamily="18" charset="0"/>
            </a:endParaRPr>
          </a:p>
          <a:p>
            <a:pPr>
              <a:buFontTx/>
              <a:buChar char="-"/>
            </a:pPr>
            <a:endParaRPr lang="ru-RU" sz="2800" dirty="0" smtClean="0"/>
          </a:p>
          <a:p>
            <a:pPr>
              <a:buFontTx/>
              <a:buChar char="-"/>
            </a:pP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124744"/>
            <a:ext cx="8229600" cy="5184576"/>
          </a:xfrm>
        </p:spPr>
        <p:txBody>
          <a:bodyPr>
            <a:normAutofit fontScale="92500" lnSpcReduction="20000"/>
          </a:bodyPr>
          <a:lstStyle/>
          <a:p>
            <a:pPr>
              <a:buNone/>
            </a:pPr>
            <a:r>
              <a:rPr lang="ru-RU" sz="2800" dirty="0" smtClean="0">
                <a:latin typeface="Times New Roman" pitchFamily="18" charset="0"/>
                <a:cs typeface="Times New Roman" pitchFamily="18" charset="0"/>
              </a:rPr>
              <a:t>Предоставление, использование и возврат муниципальными образованиями </a:t>
            </a:r>
            <a:r>
              <a:rPr lang="ru-RU" sz="2800" dirty="0" smtClean="0">
                <a:latin typeface="Times New Roman" pitchFamily="18" charset="0"/>
                <a:cs typeface="Times New Roman" pitchFamily="18" charset="0"/>
              </a:rPr>
              <a:t>бюджетных кредитов регулируется:</a:t>
            </a:r>
          </a:p>
          <a:p>
            <a:pPr>
              <a:buNone/>
            </a:pP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Постановление Правительства Иркутской области от 15.02.2016 </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76-пп </a:t>
            </a:r>
            <a:r>
              <a:rPr lang="ru-RU" sz="2800" dirty="0" smtClean="0">
                <a:latin typeface="Times New Roman" pitchFamily="18" charset="0"/>
                <a:cs typeface="Times New Roman" pitchFamily="18" charset="0"/>
              </a:rPr>
              <a:t>«О </a:t>
            </a:r>
            <a:r>
              <a:rPr lang="ru-RU" sz="2800" dirty="0" smtClean="0">
                <a:latin typeface="Times New Roman" pitchFamily="18" charset="0"/>
                <a:cs typeface="Times New Roman" pitchFamily="18" charset="0"/>
              </a:rPr>
              <a:t>Порядке предоставления, использования и возврата муниципальными образованиями Иркутской области бюджетных кредитов, полученных из областного бюджета в 2016 </a:t>
            </a:r>
            <a:r>
              <a:rPr lang="ru-RU" sz="2800" dirty="0" smtClean="0">
                <a:latin typeface="Times New Roman" pitchFamily="18" charset="0"/>
                <a:cs typeface="Times New Roman" pitchFamily="18" charset="0"/>
              </a:rPr>
              <a:t>году»; </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Постановление </a:t>
            </a:r>
            <a:r>
              <a:rPr lang="ru-RU" sz="2800" dirty="0" smtClean="0">
                <a:latin typeface="Times New Roman" pitchFamily="18" charset="0"/>
                <a:cs typeface="Times New Roman" pitchFamily="18" charset="0"/>
              </a:rPr>
              <a:t>администрации Иркутского района от 11.03.2015 № 1752 «Об утверждении порядка предоставления, использования и возврата </a:t>
            </a:r>
            <a:r>
              <a:rPr lang="ru-RU" sz="2800" dirty="0" smtClean="0">
                <a:latin typeface="Times New Roman" pitchFamily="18" charset="0"/>
                <a:cs typeface="Times New Roman" pitchFamily="18" charset="0"/>
              </a:rPr>
              <a:t>городскими, сельскими поселениями, входящими в состав Иркутского районного муниципального образования, бюджетных кредитов».</a:t>
            </a:r>
            <a:endParaRPr lang="ru-RU" sz="2800" dirty="0" smtClean="0">
              <a:latin typeface="Times New Roman" pitchFamily="18" charset="0"/>
              <a:cs typeface="Times New Roman" pitchFamily="18" charset="0"/>
            </a:endParaRPr>
          </a:p>
          <a:p>
            <a:pPr>
              <a:buFontTx/>
              <a:buChar char="-"/>
            </a:pP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268760"/>
            <a:ext cx="8229600" cy="5040560"/>
          </a:xfrm>
        </p:spPr>
        <p:txBody>
          <a:bodyPr>
            <a:normAutofit fontScale="77500" lnSpcReduction="20000"/>
          </a:bodyPr>
          <a:lstStyle/>
          <a:p>
            <a:pPr>
              <a:buNone/>
            </a:pPr>
            <a:r>
              <a:rPr lang="ru-RU" sz="2800" dirty="0" smtClean="0">
                <a:latin typeface="Times New Roman" pitchFamily="18" charset="0"/>
                <a:cs typeface="Times New Roman" pitchFamily="18" charset="0"/>
              </a:rPr>
              <a:t>Условия получения бюджетного кредита из областного бюджета:</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отсутствие у муниципального образования </a:t>
            </a:r>
            <a:r>
              <a:rPr lang="ru-RU" sz="2800" dirty="0" smtClean="0">
                <a:latin typeface="Times New Roman" pitchFamily="18" charset="0"/>
                <a:cs typeface="Times New Roman" pitchFamily="18" charset="0"/>
              </a:rPr>
              <a:t>просроченной </a:t>
            </a:r>
            <a:r>
              <a:rPr lang="ru-RU" sz="2800" dirty="0" smtClean="0">
                <a:latin typeface="Times New Roman" pitchFamily="18" charset="0"/>
                <a:cs typeface="Times New Roman" pitchFamily="18" charset="0"/>
              </a:rPr>
              <a:t>задолженности по денежным обязательствам перед областным бюджетом;</a:t>
            </a:r>
          </a:p>
          <a:p>
            <a:pPr>
              <a:buNone/>
            </a:pPr>
            <a:r>
              <a:rPr lang="ru-RU" sz="2800" dirty="0" smtClean="0">
                <a:latin typeface="Times New Roman" pitchFamily="18" charset="0"/>
                <a:cs typeface="Times New Roman" pitchFamily="18" charset="0"/>
              </a:rPr>
              <a:t>-утверждение представительным органом МО муниципального правового акта о местном </a:t>
            </a:r>
            <a:r>
              <a:rPr lang="ru-RU" sz="2800" dirty="0" smtClean="0">
                <a:latin typeface="Times New Roman" pitchFamily="18" charset="0"/>
                <a:cs typeface="Times New Roman" pitchFamily="18" charset="0"/>
              </a:rPr>
              <a:t>бюджете;</a:t>
            </a:r>
            <a:endParaRPr lang="ru-RU" sz="2800" dirty="0" smtClean="0">
              <a:latin typeface="Times New Roman" pitchFamily="18" charset="0"/>
              <a:cs typeface="Times New Roman" pitchFamily="18" charset="0"/>
            </a:endParaRPr>
          </a:p>
          <a:p>
            <a:pPr marL="0" indent="0">
              <a:spcBef>
                <a:spcPts val="0"/>
              </a:spcBef>
              <a:buClrTx/>
              <a:buSzTx/>
              <a:buFontTx/>
              <a:buChar char="-"/>
              <a:defRPr/>
            </a:pPr>
            <a:r>
              <a:rPr lang="ru-RU" sz="2800" dirty="0" smtClean="0">
                <a:latin typeface="Times New Roman" pitchFamily="18" charset="0"/>
                <a:cs typeface="Times New Roman" pitchFamily="18" charset="0"/>
              </a:rPr>
              <a:t>недопущение принятия и исполнения расходных обязательств, не связанных с решением вопросов местного значения;</a:t>
            </a:r>
          </a:p>
          <a:p>
            <a:pPr marL="0" indent="0">
              <a:spcBef>
                <a:spcPts val="0"/>
              </a:spcBef>
              <a:buClrTx/>
              <a:buSzTx/>
              <a:buFontTx/>
              <a:buChar char="-"/>
              <a:defRPr/>
            </a:pPr>
            <a:r>
              <a:rPr lang="ru-RU" sz="2800" dirty="0" smtClean="0">
                <a:latin typeface="Times New Roman" pitchFamily="18" charset="0"/>
                <a:cs typeface="Times New Roman" pitchFamily="18" charset="0"/>
              </a:rPr>
              <a:t> соблюдение нормативов формирования расходов на оплату труда и содержание органов местного самоуправления;</a:t>
            </a:r>
          </a:p>
          <a:p>
            <a:pPr marL="0" indent="0">
              <a:spcBef>
                <a:spcPts val="0"/>
              </a:spcBef>
              <a:buClrTx/>
              <a:buSzTx/>
              <a:buFontTx/>
              <a:buChar char="-"/>
              <a:defRPr/>
            </a:pPr>
            <a:r>
              <a:rPr lang="ru-RU" sz="2800" dirty="0" smtClean="0">
                <a:latin typeface="Times New Roman" pitchFamily="18" charset="0"/>
                <a:cs typeface="Times New Roman" pitchFamily="18" charset="0"/>
              </a:rPr>
              <a:t>утверждение дефицита местного бюджета на текущий год и его сохранение:</a:t>
            </a:r>
          </a:p>
          <a:p>
            <a:pPr marL="0" indent="0">
              <a:spcBef>
                <a:spcPts val="0"/>
              </a:spcBef>
              <a:buClrTx/>
              <a:buSzTx/>
              <a:buNone/>
              <a:defRPr/>
            </a:pPr>
            <a:r>
              <a:rPr lang="ru-RU" sz="2800" dirty="0" smtClean="0">
                <a:latin typeface="Times New Roman" pitchFamily="18" charset="0"/>
                <a:cs typeface="Times New Roman" pitchFamily="18" charset="0"/>
              </a:rPr>
              <a:t>на </a:t>
            </a:r>
            <a:r>
              <a:rPr lang="ru-RU" sz="2800" dirty="0" smtClean="0">
                <a:latin typeface="Times New Roman" pitchFamily="18" charset="0"/>
                <a:cs typeface="Times New Roman" pitchFamily="18" charset="0"/>
              </a:rPr>
              <a:t>уровне 7,5</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если доля дотаций в объеме собственных доходов не превышала 50% </a:t>
            </a:r>
            <a:endParaRPr lang="ru-RU" sz="2800" dirty="0" smtClean="0">
              <a:latin typeface="Times New Roman" pitchFamily="18" charset="0"/>
              <a:cs typeface="Times New Roman" pitchFamily="18" charset="0"/>
            </a:endParaRPr>
          </a:p>
          <a:p>
            <a:pPr marL="0" indent="0">
              <a:spcBef>
                <a:spcPts val="0"/>
              </a:spcBef>
              <a:buClrTx/>
              <a:buSzTx/>
              <a:buNone/>
              <a:defRPr/>
            </a:pPr>
            <a:r>
              <a:rPr lang="ru-RU" sz="2800" dirty="0" smtClean="0">
                <a:latin typeface="Times New Roman" pitchFamily="18" charset="0"/>
                <a:cs typeface="Times New Roman" pitchFamily="18" charset="0"/>
              </a:rPr>
              <a:t>и </a:t>
            </a:r>
            <a:r>
              <a:rPr lang="ru-RU" sz="2800" dirty="0" smtClean="0">
                <a:latin typeface="Times New Roman" pitchFamily="18" charset="0"/>
                <a:cs typeface="Times New Roman" pitchFamily="18" charset="0"/>
              </a:rPr>
              <a:t>на уровне 3,75% - если доля дотаций в объеме собственных доходов </a:t>
            </a:r>
            <a:r>
              <a:rPr lang="ru-RU" sz="2800" dirty="0" smtClean="0">
                <a:latin typeface="Times New Roman" pitchFamily="18" charset="0"/>
                <a:cs typeface="Times New Roman" pitchFamily="18" charset="0"/>
              </a:rPr>
              <a:t>была </a:t>
            </a:r>
            <a:r>
              <a:rPr lang="ru-RU" sz="2800" dirty="0" smtClean="0">
                <a:latin typeface="Times New Roman" pitchFamily="18" charset="0"/>
                <a:cs typeface="Times New Roman" pitchFamily="18" charset="0"/>
              </a:rPr>
              <a:t>выше 50%.</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124744"/>
            <a:ext cx="8229600" cy="4937760"/>
          </a:xfrm>
        </p:spPr>
        <p:txBody>
          <a:bodyPr>
            <a:normAutofit lnSpcReduction="10000"/>
          </a:bodyPr>
          <a:lstStyle/>
          <a:p>
            <a:pPr>
              <a:buNone/>
            </a:pPr>
            <a:r>
              <a:rPr lang="ru-RU" sz="2800" dirty="0" smtClean="0">
                <a:latin typeface="Times New Roman" pitchFamily="18" charset="0"/>
                <a:cs typeface="Times New Roman" pitchFamily="18" charset="0"/>
              </a:rPr>
              <a:t>В случае, если предоставленные местным бюджетам из бюджета субъекта Российской Федерации бюджетные кредиты не погашены в установленные сроки, остаток непогашенного кредита, включая проценты, штрафы и пени, взыскивается за счет дотаций местному бюджету из бюджета субъекта Российской Федерации, а также за счет отчислений от федеральных и региональных налогов и сборов, налогов, предусмотренных специальными налоговыми режимами, подлежащих зачислению в местный бюджет.</a:t>
            </a:r>
          </a:p>
          <a:p>
            <a:pPr>
              <a:buNone/>
            </a:pPr>
            <a:endParaRPr lang="ru-RU" sz="2800" dirty="0" smtClean="0">
              <a:latin typeface="Times New Roman" pitchFamily="18" charset="0"/>
              <a:cs typeface="Times New Roman" pitchFamily="18" charset="0"/>
            </a:endParaRPr>
          </a:p>
          <a:p>
            <a:pPr>
              <a:buFontTx/>
              <a:buChar char="-"/>
            </a:pPr>
            <a:endParaRPr lang="ru-RU" sz="2800" dirty="0" smtClean="0"/>
          </a:p>
          <a:p>
            <a:pPr>
              <a:buFontTx/>
              <a:buChar char="-"/>
            </a:pP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152400"/>
            <a:ext cx="8229600" cy="828328"/>
          </a:xfrm>
        </p:spPr>
        <p:txBody>
          <a:bodyPr/>
          <a:lstStyle/>
          <a:p>
            <a:pPr algn="ctr"/>
            <a:r>
              <a:rPr lang="ru-RU" b="1" dirty="0" smtClean="0"/>
              <a:t>Бюджетные кредиты </a:t>
            </a:r>
            <a:endParaRPr lang="ru-RU" b="1" dirty="0"/>
          </a:p>
        </p:txBody>
      </p:sp>
      <p:sp>
        <p:nvSpPr>
          <p:cNvPr id="7" name="Содержимое 6"/>
          <p:cNvSpPr>
            <a:spLocks noGrp="1"/>
          </p:cNvSpPr>
          <p:nvPr>
            <p:ph sz="quarter" idx="1"/>
          </p:nvPr>
        </p:nvSpPr>
        <p:spPr>
          <a:xfrm>
            <a:off x="467544" y="1124744"/>
            <a:ext cx="8229600" cy="4937760"/>
          </a:xfrm>
        </p:spPr>
        <p:txBody>
          <a:bodyPr>
            <a:normAutofit/>
          </a:bodyPr>
          <a:lstStyle/>
          <a:p>
            <a:pPr>
              <a:buNone/>
            </a:pPr>
            <a:r>
              <a:rPr lang="ru-RU" sz="2800" dirty="0" smtClean="0">
                <a:latin typeface="Times New Roman" pitchFamily="18" charset="0"/>
                <a:cs typeface="Times New Roman" pitchFamily="18" charset="0"/>
              </a:rPr>
              <a:t>Проверка </a:t>
            </a:r>
            <a:r>
              <a:rPr lang="ru-RU" sz="2800" dirty="0" smtClean="0">
                <a:latin typeface="Times New Roman" pitchFamily="18" charset="0"/>
                <a:cs typeface="Times New Roman" pitchFamily="18" charset="0"/>
              </a:rPr>
              <a:t>целевого использования бюджетного кредита </a:t>
            </a:r>
            <a:r>
              <a:rPr lang="ru-RU" sz="2800" dirty="0" smtClean="0">
                <a:latin typeface="Times New Roman" pitchFamily="18" charset="0"/>
                <a:cs typeface="Times New Roman" pitchFamily="18" charset="0"/>
              </a:rPr>
              <a:t>осуществляется:</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финансовыми органами;</a:t>
            </a:r>
          </a:p>
          <a:p>
            <a:pPr>
              <a:buNone/>
            </a:pPr>
            <a:r>
              <a:rPr lang="ru-RU" sz="2800" dirty="0" smtClean="0">
                <a:latin typeface="Times New Roman" pitchFamily="18" charset="0"/>
                <a:cs typeface="Times New Roman" pitchFamily="18" charset="0"/>
              </a:rPr>
              <a:t>- органами муниципального финансового контроля;</a:t>
            </a:r>
          </a:p>
          <a:p>
            <a:pPr>
              <a:buNone/>
            </a:pPr>
            <a:r>
              <a:rPr lang="ru-RU" sz="2800" dirty="0" smtClean="0">
                <a:latin typeface="Times New Roman" pitchFamily="18" charset="0"/>
                <a:cs typeface="Times New Roman" pitchFamily="18" charset="0"/>
              </a:rPr>
              <a:t>- иными уполномоченными органами </a:t>
            </a:r>
            <a:r>
              <a:rPr lang="ru-RU" sz="2800" dirty="0" smtClean="0">
                <a:latin typeface="Times New Roman" pitchFamily="18" charset="0"/>
                <a:cs typeface="Times New Roman" pitchFamily="18" charset="0"/>
              </a:rPr>
              <a:t>государственной власти и местного </a:t>
            </a:r>
            <a:r>
              <a:rPr lang="ru-RU" sz="2800" dirty="0" smtClean="0">
                <a:latin typeface="Times New Roman" pitchFamily="18" charset="0"/>
                <a:cs typeface="Times New Roman" pitchFamily="18" charset="0"/>
              </a:rPr>
              <a:t>самоуправления.</a:t>
            </a:r>
            <a:endParaRPr lang="ru-RU" sz="2800" dirty="0" smtClean="0">
              <a:latin typeface="Times New Roman" pitchFamily="18" charset="0"/>
              <a:cs typeface="Times New Roman" pitchFamily="18" charset="0"/>
            </a:endParaRPr>
          </a:p>
          <a:p>
            <a:pPr>
              <a:buNone/>
            </a:pPr>
            <a:endParaRPr lang="ru-RU" sz="2800" dirty="0" smtClean="0">
              <a:latin typeface="Times New Roman" pitchFamily="18" charset="0"/>
              <a:cs typeface="Times New Roman" pitchFamily="18" charset="0"/>
            </a:endParaRPr>
          </a:p>
          <a:p>
            <a:pPr>
              <a:buFontTx/>
              <a:buChar char="-"/>
            </a:pPr>
            <a:endParaRPr lang="ru-RU" sz="2800" dirty="0" smtClean="0"/>
          </a:p>
          <a:p>
            <a:pPr>
              <a:buFontTx/>
              <a:buChar char="-"/>
            </a:pP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7356" y="2204388"/>
            <a:ext cx="5786478" cy="1938992"/>
          </a:xfrm>
          <a:prstGeom prst="rect">
            <a:avLst/>
          </a:prstGeom>
          <a:noFill/>
        </p:spPr>
        <p:txBody>
          <a:bodyPr wrap="square" rtlCol="0">
            <a:spAutoFit/>
          </a:bodyPr>
          <a:lstStyle/>
          <a:p>
            <a:pPr algn="ctr"/>
            <a:r>
              <a:rPr lang="ru-RU" sz="6000" dirty="0" smtClean="0">
                <a:latin typeface="+mj-lt"/>
              </a:rPr>
              <a:t>Спасибо за внимание!</a:t>
            </a:r>
            <a:endParaRPr lang="ru-RU" sz="60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404664"/>
            <a:ext cx="8229600" cy="756320"/>
          </a:xfrm>
        </p:spPr>
        <p:txBody>
          <a:bodyPr>
            <a:normAutofit fontScale="90000"/>
          </a:bodyPr>
          <a:lstStyle/>
          <a:p>
            <a:pPr algn="ctr"/>
            <a:r>
              <a:rPr lang="ru-RU" b="1" dirty="0" smtClean="0"/>
              <a:t>Межбюджетные трансферты в бюджеты сельских, городских поселений</a:t>
            </a:r>
            <a:endParaRPr lang="ru-RU" b="1" dirty="0"/>
          </a:p>
        </p:txBody>
      </p:sp>
      <p:sp>
        <p:nvSpPr>
          <p:cNvPr id="7" name="Содержимое 6"/>
          <p:cNvSpPr>
            <a:spLocks noGrp="1"/>
          </p:cNvSpPr>
          <p:nvPr>
            <p:ph sz="quarter" idx="1"/>
          </p:nvPr>
        </p:nvSpPr>
        <p:spPr>
          <a:xfrm>
            <a:off x="457200" y="1219200"/>
            <a:ext cx="8229600" cy="5162128"/>
          </a:xfrm>
        </p:spPr>
        <p:txBody>
          <a:bodyPr>
            <a:normAutofit/>
          </a:bodyPr>
          <a:lstStyle/>
          <a:p>
            <a:pPr>
              <a:buNone/>
            </a:pPr>
            <a:r>
              <a:rPr lang="ru-RU" sz="2800" dirty="0" smtClean="0">
                <a:latin typeface="Times New Roman" pitchFamily="18" charset="0"/>
                <a:cs typeface="Times New Roman" pitchFamily="18" charset="0"/>
              </a:rPr>
              <a:t>Межбюджетные трансферты из бюджетов субъектов Российской Федерации бюджетам бюджетной системы Российской Федерации предоставляются в форме:</a:t>
            </a:r>
          </a:p>
          <a:p>
            <a:r>
              <a:rPr lang="ru-RU" sz="2800" dirty="0" smtClean="0">
                <a:latin typeface="Times New Roman" pitchFamily="18" charset="0"/>
                <a:cs typeface="Times New Roman" pitchFamily="18" charset="0"/>
              </a:rPr>
              <a:t>дотаций на выравнивание бюджетной обеспеченности поселений;</a:t>
            </a:r>
          </a:p>
          <a:p>
            <a:r>
              <a:rPr lang="ru-RU" sz="2800" dirty="0" smtClean="0">
                <a:latin typeface="Times New Roman" pitchFamily="18" charset="0"/>
                <a:cs typeface="Times New Roman" pitchFamily="18" charset="0"/>
              </a:rPr>
              <a:t>субсидий местным бюджетам;</a:t>
            </a:r>
          </a:p>
          <a:p>
            <a:r>
              <a:rPr lang="ru-RU" sz="2800" dirty="0" smtClean="0">
                <a:latin typeface="Times New Roman" pitchFamily="18" charset="0"/>
                <a:cs typeface="Times New Roman" pitchFamily="18" charset="0"/>
              </a:rPr>
              <a:t>субвенций местным бюджетам;</a:t>
            </a:r>
          </a:p>
          <a:p>
            <a:r>
              <a:rPr lang="ru-RU" sz="2800" dirty="0" smtClean="0">
                <a:latin typeface="Times New Roman" pitchFamily="18" charset="0"/>
                <a:cs typeface="Times New Roman" pitchFamily="18" charset="0"/>
              </a:rPr>
              <a:t>иных межбюджетных трансфертов.</a:t>
            </a:r>
          </a:p>
          <a:p>
            <a:endParaRPr 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404664"/>
            <a:ext cx="8229600" cy="756320"/>
          </a:xfrm>
        </p:spPr>
        <p:txBody>
          <a:bodyPr>
            <a:normAutofit fontScale="90000"/>
          </a:bodyPr>
          <a:lstStyle/>
          <a:p>
            <a:pPr algn="ctr"/>
            <a:r>
              <a:rPr lang="ru-RU" b="1" dirty="0" smtClean="0"/>
              <a:t>Межбюджетные трансферты в бюджеты сельских, городских поселений</a:t>
            </a:r>
            <a:endParaRPr lang="ru-RU" b="1" dirty="0"/>
          </a:p>
        </p:txBody>
      </p:sp>
      <p:sp>
        <p:nvSpPr>
          <p:cNvPr id="7" name="Содержимое 6"/>
          <p:cNvSpPr>
            <a:spLocks noGrp="1"/>
          </p:cNvSpPr>
          <p:nvPr>
            <p:ph sz="quarter" idx="1"/>
          </p:nvPr>
        </p:nvSpPr>
        <p:spPr>
          <a:xfrm>
            <a:off x="457200" y="1219200"/>
            <a:ext cx="8229600" cy="5162128"/>
          </a:xfrm>
        </p:spPr>
        <p:txBody>
          <a:bodyPr>
            <a:normAutofit/>
          </a:bodyPr>
          <a:lstStyle/>
          <a:p>
            <a:pPr>
              <a:buNone/>
            </a:pPr>
            <a:r>
              <a:rPr lang="ru-RU" sz="2800" dirty="0" smtClean="0">
                <a:latin typeface="Times New Roman" pitchFamily="18" charset="0"/>
                <a:cs typeface="Times New Roman" pitchFamily="18" charset="0"/>
              </a:rPr>
              <a:t>Межбюджетные трансферты из бюджета муниципального района предоставляются в форме:</a:t>
            </a:r>
          </a:p>
          <a:p>
            <a:r>
              <a:rPr lang="ru-RU" sz="2800" dirty="0" smtClean="0">
                <a:latin typeface="Times New Roman" pitchFamily="18" charset="0"/>
                <a:cs typeface="Times New Roman" pitchFamily="18" charset="0"/>
              </a:rPr>
              <a:t>дотаций из бюджета муниципального района на выравнивание бюджетной обеспеченности поселений;</a:t>
            </a:r>
          </a:p>
          <a:p>
            <a:r>
              <a:rPr lang="ru-RU" sz="2800" dirty="0" smtClean="0">
                <a:latin typeface="Times New Roman" pitchFamily="18" charset="0"/>
                <a:cs typeface="Times New Roman" pitchFamily="18" charset="0"/>
              </a:rPr>
              <a:t>субвенций из бюджетов муниципальных районов бюджетам городских, сельских поселений;</a:t>
            </a:r>
          </a:p>
          <a:p>
            <a:r>
              <a:rPr lang="ru-RU" sz="2800" dirty="0" smtClean="0">
                <a:latin typeface="Times New Roman" pitchFamily="18" charset="0"/>
                <a:cs typeface="Times New Roman" pitchFamily="18" charset="0"/>
              </a:rPr>
              <a:t>иных межбюджетных трансфертов.</a:t>
            </a:r>
          </a:p>
          <a:p>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404664"/>
            <a:ext cx="8229600" cy="756320"/>
          </a:xfrm>
        </p:spPr>
        <p:txBody>
          <a:bodyPr>
            <a:normAutofit fontScale="90000"/>
          </a:bodyPr>
          <a:lstStyle/>
          <a:p>
            <a:pPr algn="ctr"/>
            <a:r>
              <a:rPr lang="ru-RU" b="1" dirty="0" smtClean="0"/>
              <a:t>Межбюджетные трансферты из бюджетов сельских, городских поселений</a:t>
            </a:r>
            <a:endParaRPr lang="ru-RU" b="1" dirty="0"/>
          </a:p>
        </p:txBody>
      </p:sp>
      <p:sp>
        <p:nvSpPr>
          <p:cNvPr id="7" name="Содержимое 6"/>
          <p:cNvSpPr>
            <a:spLocks noGrp="1"/>
          </p:cNvSpPr>
          <p:nvPr>
            <p:ph sz="quarter" idx="1"/>
          </p:nvPr>
        </p:nvSpPr>
        <p:spPr>
          <a:xfrm>
            <a:off x="457200" y="1219200"/>
            <a:ext cx="8229600" cy="5162128"/>
          </a:xfrm>
        </p:spPr>
        <p:txBody>
          <a:bodyPr>
            <a:normAutofit lnSpcReduction="10000"/>
          </a:bodyPr>
          <a:lstStyle/>
          <a:p>
            <a:pPr>
              <a:buNone/>
            </a:pPr>
            <a:r>
              <a:rPr lang="ru-RU" sz="2800" dirty="0" smtClean="0">
                <a:latin typeface="Times New Roman" pitchFamily="18" charset="0"/>
                <a:cs typeface="Times New Roman" pitchFamily="18" charset="0"/>
              </a:rPr>
              <a:t>Межбюджетные трансферты из бюджетов городских, сельских поселений предоставляются в форме:</a:t>
            </a:r>
          </a:p>
          <a:p>
            <a:r>
              <a:rPr lang="ru-RU" sz="2800" dirty="0" smtClean="0">
                <a:latin typeface="Times New Roman" pitchFamily="18" charset="0"/>
                <a:cs typeface="Times New Roman" pitchFamily="18" charset="0"/>
              </a:rPr>
              <a:t>субсидий, перечисляемых из бюджетов городских, сельских поселений в бюджеты муниципальных районов на решение вопросов местного значения межмуниципального характера;</a:t>
            </a:r>
          </a:p>
          <a:p>
            <a:r>
              <a:rPr lang="ru-RU" sz="2800" dirty="0" smtClean="0">
                <a:latin typeface="Times New Roman" pitchFamily="18" charset="0"/>
                <a:cs typeface="Times New Roman" pitchFamily="18" charset="0"/>
              </a:rPr>
              <a:t>субсидий, перечисляемых в бюджеты субъектов Российской Федерации для формирования региональных фондов финансовой поддержки поселений;</a:t>
            </a:r>
          </a:p>
          <a:p>
            <a:r>
              <a:rPr lang="ru-RU" sz="2800" dirty="0" smtClean="0">
                <a:latin typeface="Times New Roman" pitchFamily="18" charset="0"/>
                <a:cs typeface="Times New Roman" pitchFamily="18" charset="0"/>
              </a:rPr>
              <a:t>иных межбюджетных трансфертов.</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56320"/>
          </a:xfrm>
        </p:spPr>
        <p:txBody>
          <a:bodyPr>
            <a:normAutofit/>
          </a:bodyPr>
          <a:lstStyle/>
          <a:p>
            <a:pPr algn="ctr"/>
            <a:r>
              <a:rPr lang="ru-RU" b="1" dirty="0" smtClean="0"/>
              <a:t>Условия предоставления МБТ</a:t>
            </a:r>
            <a:endParaRPr lang="ru-RU" b="1" dirty="0"/>
          </a:p>
        </p:txBody>
      </p:sp>
      <p:sp>
        <p:nvSpPr>
          <p:cNvPr id="7" name="Содержимое 6"/>
          <p:cNvSpPr>
            <a:spLocks noGrp="1"/>
          </p:cNvSpPr>
          <p:nvPr>
            <p:ph sz="quarter" idx="1"/>
          </p:nvPr>
        </p:nvSpPr>
        <p:spPr>
          <a:xfrm>
            <a:off x="1115616" y="1219200"/>
            <a:ext cx="7632848" cy="5162128"/>
          </a:xfrm>
        </p:spPr>
        <p:txBody>
          <a:bodyPr>
            <a:normAutofit/>
          </a:bodyPr>
          <a:lstStyle/>
          <a:p>
            <a:pPr marL="514350" indent="-514350">
              <a:buNone/>
            </a:pPr>
            <a:endParaRPr lang="ru-RU" sz="2800" dirty="0" smtClean="0">
              <a:latin typeface="Times New Roman" pitchFamily="18" charset="0"/>
              <a:cs typeface="Times New Roman" pitchFamily="18" charset="0"/>
            </a:endParaRPr>
          </a:p>
          <a:p>
            <a:pPr marL="514350" indent="-514350">
              <a:buNone/>
            </a:pPr>
            <a:r>
              <a:rPr lang="ru-RU" sz="2800" dirty="0" smtClean="0">
                <a:latin typeface="Times New Roman" pitchFamily="18" charset="0"/>
                <a:cs typeface="Times New Roman" pitchFamily="18" charset="0"/>
              </a:rPr>
              <a:t>1. Соблюдения соответствующими органами местного самоуправления бюджетного законодательства Российской Федерации и законодательства Российской Федерации о налогах и сборах (для МБТ за исключением субвенций).</a:t>
            </a:r>
          </a:p>
          <a:p>
            <a:pPr marL="514350" indent="-514350">
              <a:buNone/>
            </a:pPr>
            <a:endParaRPr lang="ru-RU" sz="2800" dirty="0" smtClean="0">
              <a:latin typeface="Times New Roman" pitchFamily="18" charset="0"/>
              <a:cs typeface="Times New Roman" pitchFamily="18" charset="0"/>
            </a:endParaRPr>
          </a:p>
          <a:p>
            <a:pPr marL="514350" indent="-514350">
              <a:buNone/>
            </a:pPr>
            <a:endParaRPr lang="ru-RU" sz="2800" dirty="0" smtClean="0">
              <a:latin typeface="Times New Roman" pitchFamily="18" charset="0"/>
              <a:cs typeface="Times New Roman" pitchFamily="18" charset="0"/>
              <a:hlinkClick r:id="rId3"/>
            </a:endParaRPr>
          </a:p>
          <a:p>
            <a:pPr>
              <a:buNone/>
            </a:pP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56320"/>
          </a:xfrm>
        </p:spPr>
        <p:txBody>
          <a:bodyPr>
            <a:normAutofit/>
          </a:bodyPr>
          <a:lstStyle/>
          <a:p>
            <a:pPr algn="ctr"/>
            <a:r>
              <a:rPr lang="ru-RU" b="1" dirty="0" smtClean="0"/>
              <a:t>Условия предоставления МБТ</a:t>
            </a:r>
            <a:endParaRPr lang="ru-RU" b="1" dirty="0"/>
          </a:p>
        </p:txBody>
      </p:sp>
      <p:sp>
        <p:nvSpPr>
          <p:cNvPr id="7" name="Содержимое 6"/>
          <p:cNvSpPr>
            <a:spLocks noGrp="1"/>
          </p:cNvSpPr>
          <p:nvPr>
            <p:ph sz="quarter" idx="1"/>
          </p:nvPr>
        </p:nvSpPr>
        <p:spPr>
          <a:xfrm>
            <a:off x="899592" y="1219200"/>
            <a:ext cx="7848872" cy="5018112"/>
          </a:xfrm>
        </p:spPr>
        <p:txBody>
          <a:bodyPr>
            <a:normAutofit/>
          </a:bodyPr>
          <a:lstStyle/>
          <a:p>
            <a:pPr>
              <a:buNone/>
            </a:pPr>
            <a:r>
              <a:rPr lang="ru-RU" sz="2800" dirty="0" smtClean="0">
                <a:latin typeface="Times New Roman" pitchFamily="18" charset="0"/>
                <a:cs typeface="Times New Roman" pitchFamily="18" charset="0"/>
              </a:rPr>
              <a:t>2. Соблюдение установленных высшим исполнительным органом государственной власти субъекта Российской Федерации нормативов формирования расходов на оплату труда депутатов, выборных должностных лиц местного самоуправления, осуществляющих свои полномочия на постоянной основе, муниципальных служащих и (или) нормативов на содержание органов местного самоуправления.</a:t>
            </a:r>
          </a:p>
          <a:p>
            <a:pPr>
              <a:buNone/>
            </a:pPr>
            <a:r>
              <a:rPr lang="ru-RU" sz="2800" dirty="0" smtClean="0">
                <a:latin typeface="Times New Roman" pitchFamily="18" charset="0"/>
                <a:cs typeface="Times New Roman" pitchFamily="18" charset="0"/>
              </a:rPr>
              <a:t>(дотация превышает 5% собственных доходов)</a:t>
            </a:r>
          </a:p>
          <a:p>
            <a:pPr marL="514350" indent="-514350">
              <a:buNone/>
            </a:pPr>
            <a:endParaRPr lang="ru-RU" sz="2800" dirty="0" smtClean="0">
              <a:latin typeface="Times New Roman" pitchFamily="18" charset="0"/>
              <a:cs typeface="Times New Roman" pitchFamily="18" charset="0"/>
              <a:hlinkClick r:id="rId3"/>
            </a:endParaRPr>
          </a:p>
          <a:p>
            <a:pPr>
              <a:buNone/>
            </a:pP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56320"/>
          </a:xfrm>
        </p:spPr>
        <p:txBody>
          <a:bodyPr>
            <a:normAutofit/>
          </a:bodyPr>
          <a:lstStyle/>
          <a:p>
            <a:pPr algn="ctr"/>
            <a:r>
              <a:rPr lang="ru-RU" b="1" dirty="0" smtClean="0"/>
              <a:t>Условия предоставления МБТ</a:t>
            </a:r>
            <a:endParaRPr lang="ru-RU" b="1" dirty="0"/>
          </a:p>
        </p:txBody>
      </p:sp>
      <p:sp>
        <p:nvSpPr>
          <p:cNvPr id="7" name="Содержимое 6"/>
          <p:cNvSpPr>
            <a:spLocks noGrp="1"/>
          </p:cNvSpPr>
          <p:nvPr>
            <p:ph sz="quarter" idx="1"/>
          </p:nvPr>
        </p:nvSpPr>
        <p:spPr>
          <a:xfrm>
            <a:off x="899592" y="1124744"/>
            <a:ext cx="7848872" cy="5018112"/>
          </a:xfrm>
        </p:spPr>
        <p:txBody>
          <a:bodyPr>
            <a:normAutofit/>
          </a:bodyPr>
          <a:lstStyle/>
          <a:p>
            <a:pPr>
              <a:buNone/>
            </a:pPr>
            <a:r>
              <a:rPr lang="ru-RU" sz="2800" dirty="0" smtClean="0">
                <a:latin typeface="Times New Roman" pitchFamily="18" charset="0"/>
                <a:cs typeface="Times New Roman" pitchFamily="18" charset="0"/>
              </a:rPr>
              <a:t>3. Не имеют права устанавливать и исполнять расходные обязательства, не связанные с решением вопросов, отнесенных Конституцией Российской Федерации, федеральными законами, закона субъектов Российской Федерации к полномочиям соответствующих органов местного самоуправления.</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(превышает 20% собственных доходов)</a:t>
            </a:r>
          </a:p>
          <a:p>
            <a:pPr marL="514350" indent="-514350">
              <a:buNone/>
            </a:pPr>
            <a:endParaRPr lang="ru-RU" sz="2800" dirty="0" smtClean="0">
              <a:latin typeface="Times New Roman" pitchFamily="18" charset="0"/>
              <a:cs typeface="Times New Roman" pitchFamily="18" charset="0"/>
              <a:hlinkClick r:id="rId3"/>
            </a:endParaRPr>
          </a:p>
          <a:p>
            <a:pPr>
              <a:buNone/>
            </a:pP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67544" y="260648"/>
            <a:ext cx="8229600" cy="756320"/>
          </a:xfrm>
        </p:spPr>
        <p:txBody>
          <a:bodyPr>
            <a:normAutofit/>
          </a:bodyPr>
          <a:lstStyle/>
          <a:p>
            <a:pPr algn="ctr"/>
            <a:r>
              <a:rPr lang="ru-RU" b="1" dirty="0" smtClean="0"/>
              <a:t>Условия предоставления МБТ</a:t>
            </a:r>
            <a:endParaRPr lang="ru-RU" b="1" dirty="0"/>
          </a:p>
        </p:txBody>
      </p:sp>
      <p:sp>
        <p:nvSpPr>
          <p:cNvPr id="7" name="Содержимое 6"/>
          <p:cNvSpPr>
            <a:spLocks noGrp="1"/>
          </p:cNvSpPr>
          <p:nvPr>
            <p:ph sz="quarter" idx="1"/>
          </p:nvPr>
        </p:nvSpPr>
        <p:spPr>
          <a:xfrm>
            <a:off x="467544" y="1124744"/>
            <a:ext cx="8280920" cy="5400600"/>
          </a:xfrm>
        </p:spPr>
        <p:txBody>
          <a:bodyPr>
            <a:normAutofit fontScale="62500" lnSpcReduction="20000"/>
          </a:bodyPr>
          <a:lstStyle/>
          <a:p>
            <a:pPr marL="228600" indent="-228600">
              <a:buNone/>
            </a:pPr>
            <a:r>
              <a:rPr lang="ru-RU" sz="3300" dirty="0" smtClean="0">
                <a:latin typeface="Times New Roman" pitchFamily="18" charset="0"/>
                <a:cs typeface="Times New Roman" pitchFamily="18" charset="0"/>
              </a:rPr>
              <a:t>4.  1) подписание и выполнение соглашений с финансовым органом субъекта о мерах по повышению эффективности использования бюджетных средств и увеличению поступлений налоговых и неналоговых доходов местного бюджета;</a:t>
            </a:r>
          </a:p>
          <a:p>
            <a:pPr>
              <a:buNone/>
            </a:pPr>
            <a:r>
              <a:rPr lang="ru-RU" sz="3300" dirty="0" smtClean="0">
                <a:latin typeface="Times New Roman" pitchFamily="18" charset="0"/>
                <a:cs typeface="Times New Roman" pitchFamily="18" charset="0"/>
              </a:rPr>
              <a:t>2) представление местной администрацией в высший исполнительный орган государственной власти субъекта  документов и материалов, необходимых для подготовки заключения о соответствии требованиям бюджетного  законодательства проекта местного бюджета на очередной финансовый год (очередной финансовый год и плановый период);</a:t>
            </a:r>
          </a:p>
          <a:p>
            <a:pPr>
              <a:buNone/>
            </a:pPr>
            <a:r>
              <a:rPr lang="ru-RU" sz="3300" dirty="0" smtClean="0">
                <a:latin typeface="Times New Roman" pitchFamily="18" charset="0"/>
                <a:cs typeface="Times New Roman" pitchFamily="18" charset="0"/>
              </a:rPr>
              <a:t>3) проведение не реже одного раза в два года проверки годового отчета об исполнении местного бюджета контрольно-счетным органом субъекта или органом государственного финансового контроля, являющимся органом исполнительной власти субъектов Российской Федерации;</a:t>
            </a:r>
          </a:p>
          <a:p>
            <a:pPr>
              <a:buNone/>
            </a:pPr>
            <a:r>
              <a:rPr lang="ru-RU" sz="3300" dirty="0" smtClean="0">
                <a:latin typeface="Times New Roman" pitchFamily="18" charset="0"/>
                <a:cs typeface="Times New Roman" pitchFamily="18" charset="0"/>
              </a:rPr>
              <a:t>4) иные меры, установленные федеральными законами.</a:t>
            </a:r>
          </a:p>
          <a:p>
            <a:pPr>
              <a:buNone/>
            </a:pPr>
            <a:endParaRPr lang="ru-RU" sz="3300" dirty="0" smtClean="0">
              <a:latin typeface="Times New Roman" pitchFamily="18" charset="0"/>
              <a:cs typeface="Times New Roman" pitchFamily="18" charset="0"/>
            </a:endParaRPr>
          </a:p>
          <a:p>
            <a:pPr>
              <a:buNone/>
            </a:pPr>
            <a:r>
              <a:rPr lang="ru-RU" sz="3300" dirty="0" smtClean="0">
                <a:latin typeface="Times New Roman" pitchFamily="18" charset="0"/>
                <a:cs typeface="Times New Roman" pitchFamily="18" charset="0"/>
              </a:rPr>
              <a:t>(дотация превышает 50% собственных </a:t>
            </a:r>
            <a:r>
              <a:rPr lang="ru-RU" sz="3400" dirty="0" smtClean="0">
                <a:latin typeface="Times New Roman" pitchFamily="18" charset="0"/>
                <a:cs typeface="Times New Roman" pitchFamily="18" charset="0"/>
              </a:rPr>
              <a:t>доходов, не имеют годовой отчетности об исполнении местного бюджета)</a:t>
            </a:r>
          </a:p>
          <a:p>
            <a:pPr marL="514350" indent="-514350">
              <a:buNone/>
            </a:pPr>
            <a:endParaRPr lang="ru-RU" sz="2800" dirty="0" smtClean="0">
              <a:latin typeface="Times New Roman" pitchFamily="18" charset="0"/>
              <a:cs typeface="Times New Roman" pitchFamily="18" charset="0"/>
              <a:hlinkClick r:id="rId3"/>
            </a:endParaRPr>
          </a:p>
          <a:p>
            <a:pPr>
              <a:buNone/>
            </a:pP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5266</TotalTime>
  <Words>3443</Words>
  <Application>Microsoft Office PowerPoint</Application>
  <PresentationFormat>Экран (4:3)</PresentationFormat>
  <Paragraphs>264</Paragraphs>
  <Slides>27</Slides>
  <Notes>27</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Начальная</vt:lpstr>
      <vt:lpstr>Дотации, субвенции, субсидии,   кредиты   </vt:lpstr>
      <vt:lpstr>Межбюджетные трансферты</vt:lpstr>
      <vt:lpstr>Межбюджетные трансферты в бюджеты сельских, городских поселений</vt:lpstr>
      <vt:lpstr>Межбюджетные трансферты в бюджеты сельских, городских поселений</vt:lpstr>
      <vt:lpstr>Межбюджетные трансферты из бюджетов сельских, городских поселений</vt:lpstr>
      <vt:lpstr>Условия предоставления МБТ</vt:lpstr>
      <vt:lpstr>Условия предоставления МБТ</vt:lpstr>
      <vt:lpstr>Условия предоставления МБТ</vt:lpstr>
      <vt:lpstr>Условия предоставления МБТ</vt:lpstr>
      <vt:lpstr>Дотации</vt:lpstr>
      <vt:lpstr>Дотации</vt:lpstr>
      <vt:lpstr>Субсидии</vt:lpstr>
      <vt:lpstr>Субсидии</vt:lpstr>
      <vt:lpstr>Субсидии</vt:lpstr>
      <vt:lpstr>Субвенции</vt:lpstr>
      <vt:lpstr>Субвенции</vt:lpstr>
      <vt:lpstr>Иные межбюджетные трансферты</vt:lpstr>
      <vt:lpstr>Кредиты</vt:lpstr>
      <vt:lpstr>Кредиты</vt:lpstr>
      <vt:lpstr>Бюджетные кредиты </vt:lpstr>
      <vt:lpstr>Бюджетные кредиты </vt:lpstr>
      <vt:lpstr>Бюджетные кредиты </vt:lpstr>
      <vt:lpstr>Бюджетные кредиты </vt:lpstr>
      <vt:lpstr>Бюджетные кредиты </vt:lpstr>
      <vt:lpstr>Бюджетные кредиты </vt:lpstr>
      <vt:lpstr>Бюджетные кредиты </vt:lpstr>
      <vt:lpstr>Слайд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Параметры бюджета Иркутского районного муниципального образования на 2011 год</dc:title>
  <dc:creator>Zotkin</dc:creator>
  <cp:lastModifiedBy>Зайкова АВ</cp:lastModifiedBy>
  <cp:revision>1066</cp:revision>
  <cp:lastPrinted>2012-04-08T07:15:16Z</cp:lastPrinted>
  <dcterms:created xsi:type="dcterms:W3CDTF">2010-11-16T11:18:59Z</dcterms:created>
  <dcterms:modified xsi:type="dcterms:W3CDTF">2016-11-15T02:49:14Z</dcterms:modified>
</cp:coreProperties>
</file>