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74" r:id="rId5"/>
    <p:sldId id="257" r:id="rId6"/>
    <p:sldId id="275" r:id="rId7"/>
    <p:sldId id="258" r:id="rId8"/>
    <p:sldId id="259" r:id="rId9"/>
    <p:sldId id="260" r:id="rId10"/>
    <p:sldId id="261" r:id="rId11"/>
    <p:sldId id="262" r:id="rId12"/>
    <p:sldId id="276" r:id="rId13"/>
    <p:sldId id="277" r:id="rId14"/>
    <p:sldId id="278" r:id="rId15"/>
    <p:sldId id="279" r:id="rId16"/>
    <p:sldId id="264" r:id="rId17"/>
    <p:sldId id="280" r:id="rId18"/>
    <p:sldId id="266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97" r:id="rId28"/>
    <p:sldId id="289" r:id="rId29"/>
    <p:sldId id="290" r:id="rId30"/>
    <p:sldId id="291" r:id="rId31"/>
    <p:sldId id="292" r:id="rId32"/>
    <p:sldId id="293" r:id="rId33"/>
    <p:sldId id="294" r:id="rId34"/>
    <p:sldId id="296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Всего, тыс.руб</c:v>
                </c:pt>
              </c:strCache>
            </c:strRef>
          </c:tx>
          <c:marker>
            <c:symbol val="none"/>
          </c:marker>
          <c:cat>
            <c:numRef>
              <c:f>Лист1!$A$2:$A$4</c:f>
              <c:numCache>
                <c:formatCode>General</c:formatCode>
                <c:ptCount val="3"/>
                <c:pt idx="0">
                  <c:v>1990</c:v>
                </c:pt>
                <c:pt idx="1">
                  <c:v>2010</c:v>
                </c:pt>
                <c:pt idx="2">
                  <c:v>2016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298640</c:v>
                </c:pt>
                <c:pt idx="1">
                  <c:v>1026956</c:v>
                </c:pt>
                <c:pt idx="2">
                  <c:v>2360193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Всего, $</c:v>
                </c:pt>
              </c:strCache>
            </c:strRef>
          </c:tx>
          <c:marker>
            <c:symbol val="none"/>
          </c:marker>
          <c:cat>
            <c:numRef>
              <c:f>Лист1!$A$2:$A$4</c:f>
              <c:numCache>
                <c:formatCode>General</c:formatCode>
                <c:ptCount val="3"/>
                <c:pt idx="0">
                  <c:v>1990</c:v>
                </c:pt>
                <c:pt idx="1">
                  <c:v>2010</c:v>
                </c:pt>
                <c:pt idx="2">
                  <c:v>2016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474032</c:v>
                </c:pt>
                <c:pt idx="1">
                  <c:v>33692.800000000003</c:v>
                </c:pt>
                <c:pt idx="2">
                  <c:v>34571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644032"/>
        <c:axId val="21645568"/>
      </c:lineChart>
      <c:catAx>
        <c:axId val="21644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645568"/>
        <c:crosses val="autoZero"/>
        <c:auto val="1"/>
        <c:lblAlgn val="ctr"/>
        <c:lblOffset val="100"/>
        <c:noMultiLvlLbl val="0"/>
      </c:catAx>
      <c:valAx>
        <c:axId val="216455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6440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gradFill>
      <a:gsLst>
        <a:gs pos="4000">
          <a:schemeClr val="tx2">
            <a:lumMod val="60000"/>
            <a:lumOff val="40000"/>
          </a:schemeClr>
        </a:gs>
        <a:gs pos="14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Платежи в бюджет</c:v>
                </c:pt>
              </c:strCache>
            </c:strRef>
          </c:tx>
          <c:marker>
            <c:symbol val="none"/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588447</c:v>
                </c:pt>
                <c:pt idx="1">
                  <c:v>770147</c:v>
                </c:pt>
                <c:pt idx="2">
                  <c:v>990372</c:v>
                </c:pt>
                <c:pt idx="3">
                  <c:v>1153311</c:v>
                </c:pt>
                <c:pt idx="4">
                  <c:v>1427310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862592"/>
        <c:axId val="32864896"/>
      </c:lineChart>
      <c:catAx>
        <c:axId val="32862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64896"/>
        <c:crosses val="autoZero"/>
        <c:auto val="1"/>
        <c:lblAlgn val="ctr"/>
        <c:lblOffset val="100"/>
        <c:noMultiLvlLbl val="0"/>
      </c:catAx>
      <c:valAx>
        <c:axId val="32864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62592"/>
        <c:crosses val="autoZero"/>
        <c:crossBetween val="between"/>
      </c:valAx>
    </c:plotArea>
    <c:plotVisOnly val="1"/>
    <c:dispBlanksAs val="gap"/>
    <c:showDLblsOverMax val="0"/>
  </c:chart>
  <c:spPr>
    <a:gradFill>
      <a:gsLst>
        <a:gs pos="35000">
          <a:schemeClr val="tx2">
            <a:lumMod val="60000"/>
            <a:lumOff val="40000"/>
          </a:schemeClr>
        </a:gs>
        <a:gs pos="72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Фактическое финансирование в 2015 году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4"/>
                <c:pt idx="0">
                  <c:v>федеральный бюджет - 93 265,0 тыс. рублей</c:v>
                </c:pt>
                <c:pt idx="1">
                  <c:v>областной бюджет - 95 746,5 тыс. рублей</c:v>
                </c:pt>
                <c:pt idx="2">
                  <c:v>местный бюджет -          4 174,9 тыс. рублей</c:v>
                </c:pt>
                <c:pt idx="3">
                  <c:v>внебюджетные источники - 73 212,3 тыс. рублей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25000">
          <a:srgbClr val="1F497D">
            <a:lumMod val="60000"/>
            <a:lumOff val="40000"/>
          </a:srgbClr>
        </a:gs>
        <a:gs pos="39000">
          <a:srgbClr val="4F81BD">
            <a:tint val="44500"/>
            <a:satMod val="160000"/>
          </a:srgbClr>
        </a:gs>
        <a:gs pos="80000">
          <a:srgbClr val="4F81BD">
            <a:tint val="23500"/>
            <a:satMod val="160000"/>
          </a:srgbClr>
        </a:gs>
      </a:gsLst>
      <a:lin ang="5400000" scaled="0"/>
    </a:gra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Иркутский</c:v>
                </c:pt>
              </c:strCache>
            </c:strRef>
          </c:tx>
          <c:marker>
            <c:symbol val="none"/>
          </c:marker>
          <c:cat>
            <c:numRef>
              <c:f>Лист1!$A$2:$A$7</c:f>
              <c:numCache>
                <c:formatCode>General</c:formatCode>
                <c:ptCount val="6"/>
                <c:pt idx="0">
                  <c:v>1990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33149</c:v>
                </c:pt>
                <c:pt idx="1">
                  <c:v>21722</c:v>
                </c:pt>
                <c:pt idx="2">
                  <c:v>24972</c:v>
                </c:pt>
                <c:pt idx="3">
                  <c:v>27369</c:v>
                </c:pt>
                <c:pt idx="4">
                  <c:v>30256</c:v>
                </c:pt>
                <c:pt idx="5">
                  <c:v>7133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Ольхонский</c:v>
                </c:pt>
              </c:strCache>
            </c:strRef>
          </c:tx>
          <c:marker>
            <c:symbol val="none"/>
          </c:marker>
          <c:cat>
            <c:numRef>
              <c:f>Лист1!$A$2:$A$7</c:f>
              <c:numCache>
                <c:formatCode>General</c:formatCode>
                <c:ptCount val="6"/>
                <c:pt idx="0">
                  <c:v>1990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Слюдянский</c:v>
                </c:pt>
              </c:strCache>
            </c:strRef>
          </c:tx>
          <c:marker>
            <c:symbol val="none"/>
          </c:marker>
          <c:cat>
            <c:numRef>
              <c:f>Лист1!$A$2:$A$7</c:f>
              <c:numCache>
                <c:formatCode>General</c:formatCode>
                <c:ptCount val="6"/>
                <c:pt idx="0">
                  <c:v>1990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  <c:smooth val="0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Куйтунский район</c:v>
                </c:pt>
              </c:strCache>
            </c:strRef>
          </c:tx>
          <c:marker>
            <c:symbol val="none"/>
          </c:marker>
          <c:cat>
            <c:numRef>
              <c:f>Лист1!$A$2:$A$7</c:f>
              <c:numCache>
                <c:formatCode>General</c:formatCode>
                <c:ptCount val="6"/>
                <c:pt idx="0">
                  <c:v>1990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Лист1!$E$2:$E$7</c:f>
              <c:numCache>
                <c:formatCode>General</c:formatCode>
                <c:ptCount val="6"/>
                <c:pt idx="1">
                  <c:v>42476</c:v>
                </c:pt>
                <c:pt idx="2">
                  <c:v>37413</c:v>
                </c:pt>
                <c:pt idx="3">
                  <c:v>67062</c:v>
                </c:pt>
                <c:pt idx="4">
                  <c:v>73400</c:v>
                </c:pt>
                <c:pt idx="5">
                  <c:v>65930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887616"/>
        <c:axId val="83889152"/>
      </c:lineChart>
      <c:catAx>
        <c:axId val="83887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3889152"/>
        <c:crosses val="autoZero"/>
        <c:auto val="1"/>
        <c:lblAlgn val="ctr"/>
        <c:lblOffset val="100"/>
        <c:noMultiLvlLbl val="0"/>
      </c:catAx>
      <c:valAx>
        <c:axId val="83889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38876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gradFill>
      <a:gsLst>
        <a:gs pos="25000">
          <a:schemeClr val="tx2">
            <a:lumMod val="60000"/>
            <a:lumOff val="40000"/>
          </a:schemeClr>
        </a:gs>
        <a:gs pos="39000">
          <a:schemeClr val="accent1">
            <a:tint val="44500"/>
            <a:satMod val="160000"/>
          </a:schemeClr>
        </a:gs>
        <a:gs pos="80000">
          <a:schemeClr val="accent1">
            <a:tint val="23500"/>
            <a:satMod val="160000"/>
          </a:schemeClr>
        </a:gs>
      </a:gsLst>
      <a:lin ang="5400000" scaled="0"/>
    </a:gra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Иркутский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19052</c:v>
                </c:pt>
                <c:pt idx="1">
                  <c:v>19347</c:v>
                </c:pt>
                <c:pt idx="2">
                  <c:v>17473</c:v>
                </c:pt>
                <c:pt idx="3">
                  <c:v>16770</c:v>
                </c:pt>
                <c:pt idx="4">
                  <c:v>15546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Ольхонский</c:v>
                </c:pt>
              </c:strCache>
            </c:strRef>
          </c:tx>
          <c:marker>
            <c:symbol val="none"/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7683</c:v>
                </c:pt>
                <c:pt idx="1">
                  <c:v>8399</c:v>
                </c:pt>
                <c:pt idx="2">
                  <c:v>8590</c:v>
                </c:pt>
                <c:pt idx="3">
                  <c:v>9112</c:v>
                </c:pt>
                <c:pt idx="4">
                  <c:v>9461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Слюдянский</c:v>
                </c:pt>
              </c:strCache>
            </c:strRef>
          </c:tx>
          <c:marker>
            <c:symbol val="none"/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712</c:v>
                </c:pt>
                <c:pt idx="1">
                  <c:v>711</c:v>
                </c:pt>
                <c:pt idx="2">
                  <c:v>775</c:v>
                </c:pt>
                <c:pt idx="3">
                  <c:v>756</c:v>
                </c:pt>
                <c:pt idx="4">
                  <c:v>773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Эхирит-Булагатский</c:v>
                </c:pt>
              </c:strCache>
            </c:strRef>
          </c:tx>
          <c:marker>
            <c:symbol val="none"/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22812</c:v>
                </c:pt>
                <c:pt idx="1">
                  <c:v>23610</c:v>
                </c:pt>
                <c:pt idx="2">
                  <c:v>24057</c:v>
                </c:pt>
                <c:pt idx="3">
                  <c:v>24760</c:v>
                </c:pt>
                <c:pt idx="4">
                  <c:v>24830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933056"/>
        <c:axId val="83934592"/>
      </c:lineChart>
      <c:catAx>
        <c:axId val="83933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3934592"/>
        <c:crosses val="autoZero"/>
        <c:auto val="1"/>
        <c:lblAlgn val="ctr"/>
        <c:lblOffset val="100"/>
        <c:noMultiLvlLbl val="0"/>
      </c:catAx>
      <c:valAx>
        <c:axId val="83934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39330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gradFill>
      <a:gsLst>
        <a:gs pos="25000">
          <a:srgbClr val="1F497D">
            <a:lumMod val="60000"/>
            <a:lumOff val="40000"/>
          </a:srgbClr>
        </a:gs>
        <a:gs pos="39000">
          <a:srgbClr val="4F81BD">
            <a:tint val="44500"/>
            <a:satMod val="160000"/>
          </a:srgbClr>
        </a:gs>
        <a:gs pos="80000">
          <a:srgbClr val="4F81BD">
            <a:tint val="23500"/>
            <a:satMod val="160000"/>
          </a:srgbClr>
        </a:gs>
      </a:gsLst>
      <a:lin ang="5400000" scaled="0"/>
    </a:gra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Иркутский</c:v>
                </c:pt>
              </c:strCache>
            </c:strRef>
          </c:tx>
          <c:marker>
            <c:symbol val="none"/>
          </c:marker>
          <c:cat>
            <c:numRef>
              <c:f>Лист1!$A$2:$A$7</c:f>
              <c:numCache>
                <c:formatCode>General</c:formatCode>
                <c:ptCount val="6"/>
                <c:pt idx="0">
                  <c:v>1990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14.7</c:v>
                </c:pt>
                <c:pt idx="1">
                  <c:v>16.600000000000001</c:v>
                </c:pt>
                <c:pt idx="2">
                  <c:v>18</c:v>
                </c:pt>
                <c:pt idx="3">
                  <c:v>18.600000000000001</c:v>
                </c:pt>
                <c:pt idx="4">
                  <c:v>20.5</c:v>
                </c:pt>
                <c:pt idx="5">
                  <c:v>9.6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 показатель</c:v>
                </c:pt>
              </c:strCache>
            </c:strRef>
          </c:tx>
          <c:marker>
            <c:symbol val="none"/>
          </c:marker>
          <c:cat>
            <c:numRef>
              <c:f>Лист1!$A$2:$A$7</c:f>
              <c:numCache>
                <c:formatCode>General</c:formatCode>
                <c:ptCount val="6"/>
                <c:pt idx="0">
                  <c:v>1990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10.3</c:v>
                </c:pt>
                <c:pt idx="1">
                  <c:v>16</c:v>
                </c:pt>
                <c:pt idx="2">
                  <c:v>17.100000000000001</c:v>
                </c:pt>
                <c:pt idx="3">
                  <c:v>20.100000000000001</c:v>
                </c:pt>
                <c:pt idx="4">
                  <c:v>21.1</c:v>
                </c:pt>
                <c:pt idx="5">
                  <c:v>16.399999999999999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Усольский </c:v>
                </c:pt>
              </c:strCache>
            </c:strRef>
          </c:tx>
          <c:marker>
            <c:symbol val="none"/>
          </c:marker>
          <c:cat>
            <c:numRef>
              <c:f>Лист1!$A$2:$A$7</c:f>
              <c:numCache>
                <c:formatCode>General</c:formatCode>
                <c:ptCount val="6"/>
                <c:pt idx="0">
                  <c:v>1990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  <c:pt idx="1">
                  <c:v>21.5</c:v>
                </c:pt>
                <c:pt idx="2">
                  <c:v>24.2</c:v>
                </c:pt>
                <c:pt idx="3">
                  <c:v>27.9</c:v>
                </c:pt>
                <c:pt idx="4">
                  <c:v>28.6</c:v>
                </c:pt>
                <c:pt idx="5">
                  <c:v>18.5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583360"/>
        <c:axId val="85584896"/>
      </c:lineChart>
      <c:catAx>
        <c:axId val="85583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5584896"/>
        <c:crosses val="autoZero"/>
        <c:auto val="1"/>
        <c:lblAlgn val="ctr"/>
        <c:lblOffset val="100"/>
        <c:noMultiLvlLbl val="0"/>
      </c:catAx>
      <c:valAx>
        <c:axId val="85584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5583360"/>
        <c:crosses val="autoZero"/>
        <c:crossBetween val="between"/>
      </c:valAx>
      <c:spPr>
        <a:gradFill>
          <a:gsLst>
            <a:gs pos="25000">
              <a:srgbClr val="1F497D">
                <a:lumMod val="60000"/>
                <a:lumOff val="40000"/>
              </a:srgbClr>
            </a:gs>
            <a:gs pos="39000">
              <a:srgbClr val="4F81BD">
                <a:tint val="44500"/>
                <a:satMod val="160000"/>
              </a:srgbClr>
            </a:gs>
            <a:gs pos="80000">
              <a:srgbClr val="4F81BD">
                <a:tint val="23500"/>
                <a:satMod val="160000"/>
              </a:srgbClr>
            </a:gs>
          </a:gsLst>
          <a:lin ang="5400000" scaled="0"/>
        </a:gradFill>
      </c:spPr>
    </c:plotArea>
    <c:legend>
      <c:legendPos val="r"/>
      <c:layout/>
      <c:overlay val="0"/>
    </c:legend>
    <c:plotVisOnly val="1"/>
    <c:dispBlanksAs val="gap"/>
    <c:showDLblsOverMax val="0"/>
  </c:chart>
  <c:spPr>
    <a:gradFill>
      <a:gsLst>
        <a:gs pos="25000">
          <a:srgbClr val="1F497D">
            <a:lumMod val="60000"/>
            <a:lumOff val="40000"/>
          </a:srgbClr>
        </a:gs>
        <a:gs pos="39000">
          <a:srgbClr val="4F81BD">
            <a:tint val="44500"/>
            <a:satMod val="160000"/>
          </a:srgbClr>
        </a:gs>
        <a:gs pos="80000">
          <a:srgbClr val="4F81BD">
            <a:tint val="23500"/>
            <a:satMod val="160000"/>
          </a:srgbClr>
        </a:gs>
      </a:gsLst>
      <a:lin ang="5400000" scaled="0"/>
    </a:gra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Иркутский</c:v>
                </c:pt>
              </c:strCache>
            </c:strRef>
          </c:tx>
          <c:marker>
            <c:symbol val="none"/>
          </c:marker>
          <c:cat>
            <c:numRef>
              <c:f>Лист1!$A$2:$A$7</c:f>
              <c:numCache>
                <c:formatCode>General</c:formatCode>
                <c:ptCount val="6"/>
                <c:pt idx="0">
                  <c:v>1990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3120</c:v>
                </c:pt>
                <c:pt idx="1">
                  <c:v>4445</c:v>
                </c:pt>
                <c:pt idx="2">
                  <c:v>4170</c:v>
                </c:pt>
                <c:pt idx="3">
                  <c:v>4436</c:v>
                </c:pt>
                <c:pt idx="4">
                  <c:v>5033</c:v>
                </c:pt>
                <c:pt idx="5">
                  <c:v>5349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Ольхонский</c:v>
                </c:pt>
              </c:strCache>
            </c:strRef>
          </c:tx>
          <c:marker>
            <c:symbol val="none"/>
          </c:marker>
          <c:cat>
            <c:numRef>
              <c:f>Лист1!$A$2:$A$7</c:f>
              <c:numCache>
                <c:formatCode>General</c:formatCode>
                <c:ptCount val="6"/>
                <c:pt idx="0">
                  <c:v>1990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1880</c:v>
                </c:pt>
                <c:pt idx="1">
                  <c:v>1385</c:v>
                </c:pt>
                <c:pt idx="2">
                  <c:v>1400</c:v>
                </c:pt>
                <c:pt idx="3">
                  <c:v>1714</c:v>
                </c:pt>
                <c:pt idx="4">
                  <c:v>1200</c:v>
                </c:pt>
                <c:pt idx="5">
                  <c:v>1365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Слюдянский</c:v>
                </c:pt>
              </c:strCache>
            </c:strRef>
          </c:tx>
          <c:marker>
            <c:symbol val="none"/>
          </c:marker>
          <c:cat>
            <c:numRef>
              <c:f>Лист1!$A$2:$A$7</c:f>
              <c:numCache>
                <c:formatCode>General</c:formatCode>
                <c:ptCount val="6"/>
                <c:pt idx="0">
                  <c:v>1990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  <c:smooth val="0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ЗАО "Большееланское"</c:v>
                </c:pt>
              </c:strCache>
            </c:strRef>
          </c:tx>
          <c:marker>
            <c:symbol val="none"/>
          </c:marker>
          <c:cat>
            <c:numRef>
              <c:f>Лист1!$A$2:$A$7</c:f>
              <c:numCache>
                <c:formatCode>General</c:formatCode>
                <c:ptCount val="6"/>
                <c:pt idx="0">
                  <c:v>1990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Лист1!$E$2:$E$7</c:f>
              <c:numCache>
                <c:formatCode>General</c:formatCode>
                <c:ptCount val="6"/>
                <c:pt idx="1">
                  <c:v>7850</c:v>
                </c:pt>
                <c:pt idx="2">
                  <c:v>8524</c:v>
                </c:pt>
                <c:pt idx="3">
                  <c:v>8545</c:v>
                </c:pt>
                <c:pt idx="4">
                  <c:v>8537</c:v>
                </c:pt>
                <c:pt idx="5">
                  <c:v>8623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Областной показатель</c:v>
                </c:pt>
              </c:strCache>
            </c:strRef>
          </c:tx>
          <c:marker>
            <c:symbol val="none"/>
          </c:marker>
          <c:cat>
            <c:numRef>
              <c:f>Лист1!$A$2:$A$7</c:f>
              <c:numCache>
                <c:formatCode>General</c:formatCode>
                <c:ptCount val="6"/>
                <c:pt idx="0">
                  <c:v>1990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Лист1!$F$2:$F$7</c:f>
              <c:numCache>
                <c:formatCode>General</c:formatCode>
                <c:ptCount val="6"/>
                <c:pt idx="0">
                  <c:v>2647</c:v>
                </c:pt>
                <c:pt idx="1">
                  <c:v>3892</c:v>
                </c:pt>
                <c:pt idx="2">
                  <c:v>4088</c:v>
                </c:pt>
                <c:pt idx="3">
                  <c:v>4468</c:v>
                </c:pt>
                <c:pt idx="4">
                  <c:v>4820</c:v>
                </c:pt>
                <c:pt idx="5">
                  <c:v>5049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621376"/>
        <c:axId val="85631360"/>
      </c:lineChart>
      <c:catAx>
        <c:axId val="85621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5631360"/>
        <c:crosses val="autoZero"/>
        <c:auto val="1"/>
        <c:lblAlgn val="ctr"/>
        <c:lblOffset val="100"/>
        <c:noMultiLvlLbl val="0"/>
      </c:catAx>
      <c:valAx>
        <c:axId val="85631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56213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gradFill>
      <a:gsLst>
        <a:gs pos="25000">
          <a:srgbClr val="1F497D">
            <a:lumMod val="60000"/>
            <a:lumOff val="40000"/>
          </a:srgbClr>
        </a:gs>
        <a:gs pos="39000">
          <a:srgbClr val="4F81BD">
            <a:tint val="44500"/>
            <a:satMod val="160000"/>
          </a:srgbClr>
        </a:gs>
        <a:gs pos="80000">
          <a:srgbClr val="4F81BD">
            <a:tint val="23500"/>
            <a:satMod val="160000"/>
          </a:srgbClr>
        </a:gs>
      </a:gsLst>
      <a:lin ang="5400000" scaled="0"/>
    </a:gra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Иркутский</c:v>
                </c:pt>
              </c:strCache>
            </c:strRef>
          </c:tx>
          <c:marker>
            <c:symbol val="none"/>
          </c:marker>
          <c:cat>
            <c:numRef>
              <c:f>Лист1!$A$2:$A$9</c:f>
              <c:numCache>
                <c:formatCode>General</c:formatCode>
                <c:ptCount val="8"/>
                <c:pt idx="0">
                  <c:v>1990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319</c:v>
                </c:pt>
                <c:pt idx="1">
                  <c:v>10983</c:v>
                </c:pt>
                <c:pt idx="2">
                  <c:v>12168</c:v>
                </c:pt>
                <c:pt idx="3">
                  <c:v>14134</c:v>
                </c:pt>
                <c:pt idx="4">
                  <c:v>15115</c:v>
                </c:pt>
                <c:pt idx="5">
                  <c:v>15516</c:v>
                </c:pt>
                <c:pt idx="7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Ольхонский</c:v>
                </c:pt>
              </c:strCache>
            </c:strRef>
          </c:tx>
          <c:marker>
            <c:symbol val="none"/>
          </c:marker>
          <c:cat>
            <c:numRef>
              <c:f>Лист1!$A$2:$A$9</c:f>
              <c:numCache>
                <c:formatCode>General</c:formatCode>
                <c:ptCount val="8"/>
                <c:pt idx="0">
                  <c:v>1990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Лист1!$C$3:$C$7</c:f>
              <c:numCache>
                <c:formatCode>General</c:formatCode>
                <c:ptCount val="5"/>
                <c:pt idx="0">
                  <c:v>266</c:v>
                </c:pt>
                <c:pt idx="1">
                  <c:v>4331</c:v>
                </c:pt>
                <c:pt idx="2">
                  <c:v>4025</c:v>
                </c:pt>
                <c:pt idx="3">
                  <c:v>4364</c:v>
                </c:pt>
                <c:pt idx="4">
                  <c:v>15210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Лист1!$F$1</c:f>
              <c:strCache>
                <c:ptCount val="1"/>
                <c:pt idx="0">
                  <c:v>Областной показатель</c:v>
                </c:pt>
              </c:strCache>
            </c:strRef>
          </c:tx>
          <c:marker>
            <c:symbol val="none"/>
          </c:marker>
          <c:cat>
            <c:numRef>
              <c:f>Лист1!$A$2:$A$9</c:f>
              <c:numCache>
                <c:formatCode>General</c:formatCode>
                <c:ptCount val="8"/>
                <c:pt idx="0">
                  <c:v>1990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Лист1!$F$2:$F$9</c:f>
              <c:numCache>
                <c:formatCode>General</c:formatCode>
                <c:ptCount val="8"/>
                <c:pt idx="0">
                  <c:v>282</c:v>
                </c:pt>
                <c:pt idx="1">
                  <c:v>14546</c:v>
                </c:pt>
                <c:pt idx="2">
                  <c:v>17056</c:v>
                </c:pt>
                <c:pt idx="3">
                  <c:v>20275</c:v>
                </c:pt>
                <c:pt idx="4">
                  <c:v>23597</c:v>
                </c:pt>
                <c:pt idx="5">
                  <c:v>25933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698816"/>
        <c:axId val="85700608"/>
      </c:lineChart>
      <c:catAx>
        <c:axId val="85698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5700608"/>
        <c:crosses val="autoZero"/>
        <c:auto val="1"/>
        <c:lblAlgn val="ctr"/>
        <c:lblOffset val="100"/>
        <c:noMultiLvlLbl val="0"/>
      </c:catAx>
      <c:valAx>
        <c:axId val="85700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56988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gradFill>
      <a:gsLst>
        <a:gs pos="25000">
          <a:srgbClr val="1F497D">
            <a:lumMod val="60000"/>
            <a:lumOff val="40000"/>
          </a:srgbClr>
        </a:gs>
        <a:gs pos="39000">
          <a:srgbClr val="4F81BD">
            <a:tint val="44500"/>
            <a:satMod val="160000"/>
          </a:srgbClr>
        </a:gs>
        <a:gs pos="80000">
          <a:srgbClr val="4F81BD">
            <a:tint val="23500"/>
            <a:satMod val="160000"/>
          </a:srgbClr>
        </a:gs>
      </a:gsLst>
      <a:lin ang="5400000" scaled="0"/>
    </a:gra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Удельный вес в производстве зерна,%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Удельный вес в производстве зерна,%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-5.620544077477984E-2"/>
                  <c:y val="2.5181956526794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3066440893540511E-2"/>
                  <c:y val="2.3728306673935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Иркутский</c:v>
                </c:pt>
                <c:pt idx="2">
                  <c:v>Ольхонский</c:v>
                </c:pt>
                <c:pt idx="3">
                  <c:v>Слюдянский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</c:v>
                </c:pt>
                <c:pt idx="1">
                  <c:v>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1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05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100"/>
            </a:pPr>
            <a:endParaRPr lang="ru-RU"/>
          </a:p>
        </c:txPr>
      </c:legendEntry>
      <c:layout>
        <c:manualLayout>
          <c:xMode val="edge"/>
          <c:yMode val="edge"/>
          <c:x val="0.58655839006393928"/>
          <c:y val="0.16595216810535263"/>
          <c:w val="0.27660336590953499"/>
          <c:h val="0.4328479006208612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Удельный вес в производстве молока, %</c:v>
                </c:pt>
              </c:strCache>
            </c:strRef>
          </c:tx>
          <c:dLbls>
            <c:dLbl>
              <c:idx val="2"/>
              <c:layout>
                <c:manualLayout>
                  <c:x val="-0.21364940932488982"/>
                  <c:y val="0.134338014730389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Иркутский</c:v>
                </c:pt>
                <c:pt idx="2">
                  <c:v>Ольхонский</c:v>
                </c:pt>
                <c:pt idx="3">
                  <c:v>Слюдянский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</c:v>
                </c:pt>
                <c:pt idx="1">
                  <c:v>6.8</c:v>
                </c:pt>
                <c:pt idx="2">
                  <c:v>2.9</c:v>
                </c:pt>
                <c:pt idx="3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1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Производства мяса</c:v>
                </c:pt>
              </c:strCache>
            </c:strRef>
          </c:tx>
          <c:dLbls>
            <c:dLbl>
              <c:idx val="1"/>
              <c:layout>
                <c:manualLayout>
                  <c:x val="-3.0159071831524893E-2"/>
                  <c:y val="1.48907065881568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668765198928514"/>
                  <c:y val="4.91091267636929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2944641953363205E-2"/>
                  <c:y val="-9.06958254638373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Иркутский</c:v>
                </c:pt>
                <c:pt idx="2">
                  <c:v>Ольхонский</c:v>
                </c:pt>
                <c:pt idx="3">
                  <c:v>Слюдянский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 formatCode="General">
                  <c:v>100</c:v>
                </c:pt>
                <c:pt idx="1">
                  <c:v>2.5168612191958495</c:v>
                </c:pt>
                <c:pt idx="2">
                  <c:v>1.2191958495460442</c:v>
                </c:pt>
                <c:pt idx="3">
                  <c:v>0.16536964980544749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7590765776982631"/>
          <c:y val="0.40765867284587426"/>
          <c:w val="0.25125680479946672"/>
          <c:h val="0.31834553105210533"/>
        </c:manualLayout>
      </c:layout>
      <c:overlay val="0"/>
      <c:txPr>
        <a:bodyPr/>
        <a:lstStyle/>
        <a:p>
          <a:pPr>
            <a:defRPr sz="11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1 га посева, тыс.руб/га</c:v>
                </c:pt>
              </c:strCache>
            </c:strRef>
          </c:tx>
          <c:marker>
            <c:symbol val="none"/>
          </c:marker>
          <c:cat>
            <c:numRef>
              <c:f>Лист1!$A$2:$A$4</c:f>
              <c:numCache>
                <c:formatCode>General</c:formatCode>
                <c:ptCount val="3"/>
                <c:pt idx="0">
                  <c:v>1990</c:v>
                </c:pt>
                <c:pt idx="1">
                  <c:v>2010</c:v>
                </c:pt>
                <c:pt idx="2">
                  <c:v>2016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190</c:v>
                </c:pt>
                <c:pt idx="1">
                  <c:v>1607</c:v>
                </c:pt>
                <c:pt idx="2">
                  <c:v>3495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1 га посева, $/га</c:v>
                </c:pt>
              </c:strCache>
            </c:strRef>
          </c:tx>
          <c:marker>
            <c:symbol val="none"/>
          </c:marker>
          <c:cat>
            <c:numRef>
              <c:f>Лист1!$A$2:$A$4</c:f>
              <c:numCache>
                <c:formatCode>General</c:formatCode>
                <c:ptCount val="3"/>
                <c:pt idx="0">
                  <c:v>1990</c:v>
                </c:pt>
                <c:pt idx="1">
                  <c:v>2010</c:v>
                </c:pt>
                <c:pt idx="2">
                  <c:v>2016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301</c:v>
                </c:pt>
                <c:pt idx="1">
                  <c:v>53</c:v>
                </c:pt>
                <c:pt idx="2">
                  <c:v>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001216"/>
        <c:axId val="31043968"/>
      </c:lineChart>
      <c:catAx>
        <c:axId val="31001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043968"/>
        <c:crosses val="autoZero"/>
        <c:auto val="1"/>
        <c:lblAlgn val="ctr"/>
        <c:lblOffset val="100"/>
        <c:noMultiLvlLbl val="0"/>
      </c:catAx>
      <c:valAx>
        <c:axId val="31043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001216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ayout/>
      <c:overlay val="0"/>
    </c:legend>
    <c:plotVisOnly val="1"/>
    <c:dispBlanksAs val="gap"/>
    <c:showDLblsOverMax val="0"/>
  </c:chart>
  <c:spPr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400"/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на социальное развитие</c:v>
                </c:pt>
              </c:strCache>
            </c:strRef>
          </c:tx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4508281131156371E-3"/>
                  <c:y val="7.96420517840360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Иркутский</c:v>
                </c:pt>
                <c:pt idx="2">
                  <c:v>Ольхонский</c:v>
                </c:pt>
                <c:pt idx="3">
                  <c:v>Слюдянский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</c:v>
                </c:pt>
                <c:pt idx="1">
                  <c:v>3</c:v>
                </c:pt>
                <c:pt idx="2">
                  <c:v>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3240460523160447"/>
          <c:y val="0.1934208077424158"/>
          <c:w val="0.25908312537923139"/>
          <c:h val="0.36790957160916055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на с/х производство</c:v>
                </c:pt>
              </c:strCache>
            </c:strRef>
          </c:tx>
          <c:dLbls>
            <c:dLbl>
              <c:idx val="1"/>
              <c:layout>
                <c:manualLayout>
                  <c:x val="-0.17155192632917329"/>
                  <c:y val="6.3539917133390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1003468750385758E-2"/>
                  <c:y val="-1.0983665213669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Иркутский</c:v>
                </c:pt>
                <c:pt idx="2">
                  <c:v>Ольхонский</c:v>
                </c:pt>
                <c:pt idx="3">
                  <c:v>Слюдянский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</c:v>
                </c:pt>
                <c:pt idx="1">
                  <c:v>7.3</c:v>
                </c:pt>
                <c:pt idx="2">
                  <c:v>0.5</c:v>
                </c:pt>
                <c:pt idx="3">
                  <c:v>3.0000000000000001E-3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Животноводство</c:v>
                </c:pt>
              </c:strCache>
            </c:strRef>
          </c:tx>
          <c:explosion val="25"/>
          <c:cat>
            <c:strRef>
              <c:f>Лист1!$A$2:$A$8</c:f>
              <c:strCache>
                <c:ptCount val="7"/>
                <c:pt idx="0">
                  <c:v>Молочное животноводство</c:v>
                </c:pt>
                <c:pt idx="1">
                  <c:v>Мясное скотоводство</c:v>
                </c:pt>
                <c:pt idx="2">
                  <c:v>Свиноводство</c:v>
                </c:pt>
                <c:pt idx="3">
                  <c:v>Мясное табунное коневодство</c:v>
                </c:pt>
                <c:pt idx="4">
                  <c:v>Пчеловодство</c:v>
                </c:pt>
                <c:pt idx="5">
                  <c:v>Овцеводство и козоводство</c:v>
                </c:pt>
                <c:pt idx="6">
                  <c:v>Пушное звероводство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24</c:v>
                </c:pt>
                <c:pt idx="1">
                  <c:v>21</c:v>
                </c:pt>
                <c:pt idx="2">
                  <c:v>11</c:v>
                </c:pt>
                <c:pt idx="3">
                  <c:v>7</c:v>
                </c:pt>
                <c:pt idx="4">
                  <c:v>4</c:v>
                </c:pt>
                <c:pt idx="5">
                  <c:v>5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Растениеводство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4"/>
                <c:pt idx="0">
                  <c:v>Производство зерна</c:v>
                </c:pt>
                <c:pt idx="1">
                  <c:v>Производство овощей</c:v>
                </c:pt>
                <c:pt idx="2">
                  <c:v>Производство картофеля</c:v>
                </c:pt>
                <c:pt idx="3">
                  <c:v>Производство рапса и др масляничные культуры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51</c:v>
                </c:pt>
                <c:pt idx="1">
                  <c:v>4</c:v>
                </c:pt>
                <c:pt idx="2">
                  <c:v>7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1486677217270644"/>
          <c:y val="0.1147894409581731"/>
          <c:w val="0.7825510884278164"/>
          <c:h val="0.677900932154491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Производство молока</c:v>
                </c:pt>
              </c:strCache>
            </c:strRef>
          </c:tx>
          <c:spPr>
            <a:gradFill>
              <a:gsLst>
                <a:gs pos="35000">
                  <a:schemeClr val="tx2">
                    <a:lumMod val="60000"/>
                    <a:lumOff val="40000"/>
                  </a:schemeClr>
                </a:gs>
                <a:gs pos="72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  <a:round/>
            </a:ln>
            <a:effectLst/>
          </c:spPr>
          <c:invertIfNegative val="0"/>
          <c:cat>
            <c:strRef>
              <c:f>Лист1!$A$2:$A$6</c:f>
              <c:strCache>
                <c:ptCount val="2"/>
                <c:pt idx="0">
                  <c:v>2010</c:v>
                </c:pt>
                <c:pt idx="1">
                  <c:v>ср. 2011-2015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45110</c:v>
                </c:pt>
                <c:pt idx="1">
                  <c:v>76689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6"/>
        <c:overlap val="59"/>
        <c:axId val="71432832"/>
        <c:axId val="74805632"/>
      </c:barChart>
      <c:catAx>
        <c:axId val="71432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4805632"/>
        <c:crosses val="autoZero"/>
        <c:auto val="1"/>
        <c:lblAlgn val="ctr"/>
        <c:lblOffset val="100"/>
        <c:noMultiLvlLbl val="0"/>
      </c:catAx>
      <c:valAx>
        <c:axId val="74805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1432832"/>
        <c:crosses val="autoZero"/>
        <c:crossBetween val="between"/>
      </c:valAx>
      <c:spPr>
        <a:noFill/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Производство зерна </c:v>
                </c:pt>
              </c:strCache>
            </c:strRef>
          </c:tx>
          <c:spPr>
            <a:gradFill>
              <a:gsLst>
                <a:gs pos="35000">
                  <a:schemeClr val="tx2">
                    <a:lumMod val="60000"/>
                    <a:lumOff val="40000"/>
                  </a:schemeClr>
                </a:gs>
                <a:gs pos="72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invertIfNegative val="0"/>
          <c:cat>
            <c:strRef>
              <c:f>Лист1!$A$2:$A$3</c:f>
              <c:strCache>
                <c:ptCount val="2"/>
                <c:pt idx="0">
                  <c:v>2010</c:v>
                </c:pt>
                <c:pt idx="1">
                  <c:v>ср 2011-2015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55429.999999999993</c:v>
                </c:pt>
                <c:pt idx="1">
                  <c:v>271532.79999999999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axId val="95580928"/>
        <c:axId val="95582464"/>
      </c:barChart>
      <c:catAx>
        <c:axId val="95580928"/>
        <c:scaling>
          <c:orientation val="minMax"/>
        </c:scaling>
        <c:delete val="0"/>
        <c:axPos val="b"/>
        <c:majorTickMark val="out"/>
        <c:minorTickMark val="none"/>
        <c:tickLblPos val="nextTo"/>
        <c:crossAx val="95582464"/>
        <c:crosses val="autoZero"/>
        <c:auto val="1"/>
        <c:lblAlgn val="ctr"/>
        <c:lblOffset val="100"/>
        <c:noMultiLvlLbl val="0"/>
      </c:catAx>
      <c:valAx>
        <c:axId val="95582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55809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Производство картофеля </c:v>
                </c:pt>
              </c:strCache>
            </c:strRef>
          </c:tx>
          <c:spPr>
            <a:gradFill>
              <a:gsLst>
                <a:gs pos="35000">
                  <a:schemeClr val="tx2">
                    <a:lumMod val="60000"/>
                    <a:lumOff val="40000"/>
                  </a:schemeClr>
                </a:gs>
                <a:gs pos="72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invertIfNegative val="0"/>
          <c:cat>
            <c:strRef>
              <c:f>Лист1!$A$2:$A$3</c:f>
              <c:strCache>
                <c:ptCount val="2"/>
                <c:pt idx="0">
                  <c:v>2010</c:v>
                </c:pt>
                <c:pt idx="1">
                  <c:v>ср 2011-2015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36399</c:v>
                </c:pt>
                <c:pt idx="1">
                  <c:v>38118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axId val="96946816"/>
        <c:axId val="96948608"/>
      </c:barChart>
      <c:catAx>
        <c:axId val="96946816"/>
        <c:scaling>
          <c:orientation val="minMax"/>
        </c:scaling>
        <c:delete val="0"/>
        <c:axPos val="b"/>
        <c:majorTickMark val="out"/>
        <c:minorTickMark val="none"/>
        <c:tickLblPos val="nextTo"/>
        <c:crossAx val="96948608"/>
        <c:crosses val="autoZero"/>
        <c:auto val="1"/>
        <c:lblAlgn val="ctr"/>
        <c:lblOffset val="100"/>
        <c:noMultiLvlLbl val="0"/>
      </c:catAx>
      <c:valAx>
        <c:axId val="96948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6946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Производство овощей</c:v>
                </c:pt>
              </c:strCache>
            </c:strRef>
          </c:tx>
          <c:spPr>
            <a:gradFill>
              <a:gsLst>
                <a:gs pos="35000">
                  <a:schemeClr val="tx2">
                    <a:lumMod val="60000"/>
                    <a:lumOff val="40000"/>
                  </a:schemeClr>
                </a:gs>
                <a:gs pos="72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invertIfNegative val="0"/>
          <c:cat>
            <c:strRef>
              <c:f>Лист1!$A$2:$A$3</c:f>
              <c:strCache>
                <c:ptCount val="2"/>
                <c:pt idx="0">
                  <c:v>2010</c:v>
                </c:pt>
                <c:pt idx="1">
                  <c:v>ср 2011-2015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1533</c:v>
                </c:pt>
                <c:pt idx="1">
                  <c:v>9481.4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665152"/>
        <c:axId val="110265088"/>
      </c:barChart>
      <c:catAx>
        <c:axId val="95665152"/>
        <c:scaling>
          <c:orientation val="minMax"/>
        </c:scaling>
        <c:delete val="0"/>
        <c:axPos val="b"/>
        <c:majorTickMark val="out"/>
        <c:minorTickMark val="none"/>
        <c:tickLblPos val="nextTo"/>
        <c:crossAx val="110265088"/>
        <c:crosses val="autoZero"/>
        <c:auto val="1"/>
        <c:lblAlgn val="ctr"/>
        <c:lblOffset val="100"/>
        <c:noMultiLvlLbl val="0"/>
      </c:catAx>
      <c:valAx>
        <c:axId val="110265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5665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Производство </a:t>
            </a:r>
            <a:r>
              <a:rPr lang="ru-RU" dirty="0" smtClean="0"/>
              <a:t>мяса, т</a:t>
            </a:r>
            <a:endParaRPr lang="ru-RU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Производство мяса</c:v>
                </c:pt>
              </c:strCache>
            </c:strRef>
          </c:tx>
          <c:spPr>
            <a:gradFill>
              <a:gsLst>
                <a:gs pos="35000">
                  <a:schemeClr val="tx2">
                    <a:lumMod val="60000"/>
                    <a:lumOff val="40000"/>
                  </a:schemeClr>
                </a:gs>
                <a:gs pos="72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invertIfNegative val="0"/>
          <c:cat>
            <c:strRef>
              <c:f>Лист1!$A$2:$A$3</c:f>
              <c:strCache>
                <c:ptCount val="2"/>
                <c:pt idx="0">
                  <c:v>2010</c:v>
                </c:pt>
                <c:pt idx="1">
                  <c:v>ср 2011-2015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358</c:v>
                </c:pt>
                <c:pt idx="1">
                  <c:v>937.2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790656"/>
        <c:axId val="32471296"/>
      </c:barChart>
      <c:catAx>
        <c:axId val="20790656"/>
        <c:scaling>
          <c:orientation val="minMax"/>
        </c:scaling>
        <c:delete val="0"/>
        <c:axPos val="b"/>
        <c:majorTickMark val="out"/>
        <c:minorTickMark val="none"/>
        <c:tickLblPos val="nextTo"/>
        <c:crossAx val="32471296"/>
        <c:crosses val="autoZero"/>
        <c:auto val="1"/>
        <c:lblAlgn val="ctr"/>
        <c:lblOffset val="100"/>
        <c:noMultiLvlLbl val="0"/>
      </c:catAx>
      <c:valAx>
        <c:axId val="32471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790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50F07A-6345-4BEC-968D-388E2B1180D4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AF8E90A3-8891-41AB-98DD-9687F30E16D7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Укрепление производственной базы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ACA00159-BAE9-4D0B-960D-0ACBA7B96861}" type="parTrans" cxnId="{D0826CA4-9FD2-40E5-A68F-96D2476950CB}">
      <dgm:prSet/>
      <dgm:spPr/>
      <dgm:t>
        <a:bodyPr/>
        <a:lstStyle/>
        <a:p>
          <a:endParaRPr lang="ru-RU"/>
        </a:p>
      </dgm:t>
    </dgm:pt>
    <dgm:pt modelId="{5EAB0F51-976A-4707-B102-45E2957E01EE}" type="sibTrans" cxnId="{D0826CA4-9FD2-40E5-A68F-96D2476950CB}">
      <dgm:prSet/>
      <dgm:spPr/>
      <dgm:t>
        <a:bodyPr/>
        <a:lstStyle/>
        <a:p>
          <a:endParaRPr lang="ru-RU"/>
        </a:p>
      </dgm:t>
    </dgm:pt>
    <dgm:pt modelId="{45DFA01D-645E-47ED-B12B-0631B0FD7B44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Создание условий для работников</a:t>
          </a:r>
          <a:endParaRPr lang="ru-RU" sz="1800" b="1" dirty="0"/>
        </a:p>
      </dgm:t>
    </dgm:pt>
    <dgm:pt modelId="{99259633-A0BC-45CC-8DCB-4FC1E41D4A37}" type="parTrans" cxnId="{13F9F96E-8EA9-4FBC-AA59-997F81AC5C64}">
      <dgm:prSet/>
      <dgm:spPr/>
      <dgm:t>
        <a:bodyPr/>
        <a:lstStyle/>
        <a:p>
          <a:endParaRPr lang="ru-RU"/>
        </a:p>
      </dgm:t>
    </dgm:pt>
    <dgm:pt modelId="{D60517B8-2616-49B8-A906-F264D715F077}" type="sibTrans" cxnId="{13F9F96E-8EA9-4FBC-AA59-997F81AC5C64}">
      <dgm:prSet/>
      <dgm:spPr/>
      <dgm:t>
        <a:bodyPr/>
        <a:lstStyle/>
        <a:p>
          <a:endParaRPr lang="ru-RU"/>
        </a:p>
      </dgm:t>
    </dgm:pt>
    <dgm:pt modelId="{1EA70DA2-C330-4971-801E-230025340BF4}" type="pres">
      <dgm:prSet presAssocID="{3150F07A-6345-4BEC-968D-388E2B1180D4}" presName="arrowDiagram" presStyleCnt="0">
        <dgm:presLayoutVars>
          <dgm:chMax val="5"/>
          <dgm:dir/>
          <dgm:resizeHandles val="exact"/>
        </dgm:presLayoutVars>
      </dgm:prSet>
      <dgm:spPr/>
    </dgm:pt>
    <dgm:pt modelId="{1D4B0BC7-1EB0-4290-B0E4-E0851B064152}" type="pres">
      <dgm:prSet presAssocID="{3150F07A-6345-4BEC-968D-388E2B1180D4}" presName="arrow" presStyleLbl="bgShp" presStyleIdx="0" presStyleCnt="1" custLinFactNeighborX="-25987" custLinFactNeighborY="-9003"/>
      <dgm:spPr/>
    </dgm:pt>
    <dgm:pt modelId="{2C7FFC07-94B1-4471-A792-28DCF8D460F2}" type="pres">
      <dgm:prSet presAssocID="{3150F07A-6345-4BEC-968D-388E2B1180D4}" presName="arrowDiagram2" presStyleCnt="0"/>
      <dgm:spPr/>
    </dgm:pt>
    <dgm:pt modelId="{C6647047-E514-4CBF-90AC-5CB385105608}" type="pres">
      <dgm:prSet presAssocID="{AF8E90A3-8891-41AB-98DD-9687F30E16D7}" presName="bullet2a" presStyleLbl="node1" presStyleIdx="0" presStyleCnt="2"/>
      <dgm:spPr/>
    </dgm:pt>
    <dgm:pt modelId="{B60D978C-CC8C-4C79-B0BB-56D68DC6DCE9}" type="pres">
      <dgm:prSet presAssocID="{AF8E90A3-8891-41AB-98DD-9687F30E16D7}" presName="textBox2a" presStyleLbl="revTx" presStyleIdx="0" presStyleCnt="2" custScaleX="1096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E0BB00-543A-4E43-B8EF-86B8F286C949}" type="pres">
      <dgm:prSet presAssocID="{45DFA01D-645E-47ED-B12B-0631B0FD7B44}" presName="bullet2b" presStyleLbl="node1" presStyleIdx="1" presStyleCnt="2"/>
      <dgm:spPr/>
    </dgm:pt>
    <dgm:pt modelId="{A22EDC25-6FF9-4567-8D5D-F2B194B75E19}" type="pres">
      <dgm:prSet presAssocID="{45DFA01D-645E-47ED-B12B-0631B0FD7B44}" presName="textBox2b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6C4869-60D4-4B63-A1F0-B8FA589939C1}" type="presOf" srcId="{45DFA01D-645E-47ED-B12B-0631B0FD7B44}" destId="{A22EDC25-6FF9-4567-8D5D-F2B194B75E19}" srcOrd="0" destOrd="0" presId="urn:microsoft.com/office/officeart/2005/8/layout/arrow2"/>
    <dgm:cxn modelId="{D0826CA4-9FD2-40E5-A68F-96D2476950CB}" srcId="{3150F07A-6345-4BEC-968D-388E2B1180D4}" destId="{AF8E90A3-8891-41AB-98DD-9687F30E16D7}" srcOrd="0" destOrd="0" parTransId="{ACA00159-BAE9-4D0B-960D-0ACBA7B96861}" sibTransId="{5EAB0F51-976A-4707-B102-45E2957E01EE}"/>
    <dgm:cxn modelId="{E64B716E-B797-4C72-85D9-83BA4F15FDD4}" type="presOf" srcId="{AF8E90A3-8891-41AB-98DD-9687F30E16D7}" destId="{B60D978C-CC8C-4C79-B0BB-56D68DC6DCE9}" srcOrd="0" destOrd="0" presId="urn:microsoft.com/office/officeart/2005/8/layout/arrow2"/>
    <dgm:cxn modelId="{FE31BB47-1D8E-4155-A4F5-5DCCCB78F318}" type="presOf" srcId="{3150F07A-6345-4BEC-968D-388E2B1180D4}" destId="{1EA70DA2-C330-4971-801E-230025340BF4}" srcOrd="0" destOrd="0" presId="urn:microsoft.com/office/officeart/2005/8/layout/arrow2"/>
    <dgm:cxn modelId="{13F9F96E-8EA9-4FBC-AA59-997F81AC5C64}" srcId="{3150F07A-6345-4BEC-968D-388E2B1180D4}" destId="{45DFA01D-645E-47ED-B12B-0631B0FD7B44}" srcOrd="1" destOrd="0" parTransId="{99259633-A0BC-45CC-8DCB-4FC1E41D4A37}" sibTransId="{D60517B8-2616-49B8-A906-F264D715F077}"/>
    <dgm:cxn modelId="{A0D37140-9EE8-4AD0-A04C-55CE6DB31829}" type="presParOf" srcId="{1EA70DA2-C330-4971-801E-230025340BF4}" destId="{1D4B0BC7-1EB0-4290-B0E4-E0851B064152}" srcOrd="0" destOrd="0" presId="urn:microsoft.com/office/officeart/2005/8/layout/arrow2"/>
    <dgm:cxn modelId="{C9B8D7D0-E45A-4F45-871F-C3E5DF465691}" type="presParOf" srcId="{1EA70DA2-C330-4971-801E-230025340BF4}" destId="{2C7FFC07-94B1-4471-A792-28DCF8D460F2}" srcOrd="1" destOrd="0" presId="urn:microsoft.com/office/officeart/2005/8/layout/arrow2"/>
    <dgm:cxn modelId="{BDB440B7-2573-4264-B341-0C1400191256}" type="presParOf" srcId="{2C7FFC07-94B1-4471-A792-28DCF8D460F2}" destId="{C6647047-E514-4CBF-90AC-5CB385105608}" srcOrd="0" destOrd="0" presId="urn:microsoft.com/office/officeart/2005/8/layout/arrow2"/>
    <dgm:cxn modelId="{0D122EBF-B47B-4D1C-8E84-4249B3256A17}" type="presParOf" srcId="{2C7FFC07-94B1-4471-A792-28DCF8D460F2}" destId="{B60D978C-CC8C-4C79-B0BB-56D68DC6DCE9}" srcOrd="1" destOrd="0" presId="urn:microsoft.com/office/officeart/2005/8/layout/arrow2"/>
    <dgm:cxn modelId="{CB761718-57AC-4B1C-9464-43E2C80E15D5}" type="presParOf" srcId="{2C7FFC07-94B1-4471-A792-28DCF8D460F2}" destId="{55E0BB00-543A-4E43-B8EF-86B8F286C949}" srcOrd="2" destOrd="0" presId="urn:microsoft.com/office/officeart/2005/8/layout/arrow2"/>
    <dgm:cxn modelId="{D044F0BD-FD59-4D4C-A84E-87D9DBDA011D}" type="presParOf" srcId="{2C7FFC07-94B1-4471-A792-28DCF8D460F2}" destId="{A22EDC25-6FF9-4567-8D5D-F2B194B75E19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ADF68C-7491-4236-82BD-5D41741BD2E9}" type="doc">
      <dgm:prSet loTypeId="urn:microsoft.com/office/officeart/2005/8/layout/hList2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1E9B47-70F0-4073-BD2C-5FBDB2E6368F}">
      <dgm:prSet phldrT="[Текст]" phldr="1"/>
      <dgm:spPr/>
      <dgm:t>
        <a:bodyPr/>
        <a:lstStyle/>
        <a:p>
          <a:endParaRPr lang="ru-RU"/>
        </a:p>
      </dgm:t>
    </dgm:pt>
    <dgm:pt modelId="{25DD5FA7-2BBF-4C29-9466-BE0A1B80C08D}" type="parTrans" cxnId="{7E45839C-EA85-49B1-B39E-BD6C36A09929}">
      <dgm:prSet/>
      <dgm:spPr/>
      <dgm:t>
        <a:bodyPr/>
        <a:lstStyle/>
        <a:p>
          <a:endParaRPr lang="ru-RU"/>
        </a:p>
      </dgm:t>
    </dgm:pt>
    <dgm:pt modelId="{8CBD35ED-C91F-4FF1-93A9-F1C1DFA07AB5}" type="sibTrans" cxnId="{7E45839C-EA85-49B1-B39E-BD6C36A09929}">
      <dgm:prSet/>
      <dgm:spPr/>
      <dgm:t>
        <a:bodyPr/>
        <a:lstStyle/>
        <a:p>
          <a:endParaRPr lang="ru-RU"/>
        </a:p>
      </dgm:t>
    </dgm:pt>
    <dgm:pt modelId="{496AD46D-3D80-4C56-BF1E-078311685BDE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ЗЕМЛЯ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A12822D7-7D0E-4DB3-95F0-115464EFB7E9}" type="parTrans" cxnId="{F0F1828A-4AEB-4693-9553-207861871DA0}">
      <dgm:prSet/>
      <dgm:spPr/>
      <dgm:t>
        <a:bodyPr/>
        <a:lstStyle/>
        <a:p>
          <a:endParaRPr lang="ru-RU"/>
        </a:p>
      </dgm:t>
    </dgm:pt>
    <dgm:pt modelId="{1509261D-9566-402A-A9D5-BF5F6F406EB9}" type="sibTrans" cxnId="{F0F1828A-4AEB-4693-9553-207861871DA0}">
      <dgm:prSet/>
      <dgm:spPr/>
      <dgm:t>
        <a:bodyPr/>
        <a:lstStyle/>
        <a:p>
          <a:endParaRPr lang="ru-RU"/>
        </a:p>
      </dgm:t>
    </dgm:pt>
    <dgm:pt modelId="{B2F567FF-DA86-4964-960B-F6EBF5E09021}">
      <dgm:prSet phldrT="[Текст]" phldr="1"/>
      <dgm:spPr/>
      <dgm:t>
        <a:bodyPr/>
        <a:lstStyle/>
        <a:p>
          <a:endParaRPr lang="ru-RU" dirty="0"/>
        </a:p>
      </dgm:t>
    </dgm:pt>
    <dgm:pt modelId="{45E86461-F5DD-49D8-A017-83C12299D347}" type="parTrans" cxnId="{19FA5E1D-97E7-417F-80FB-656CBA618729}">
      <dgm:prSet/>
      <dgm:spPr/>
      <dgm:t>
        <a:bodyPr/>
        <a:lstStyle/>
        <a:p>
          <a:endParaRPr lang="ru-RU"/>
        </a:p>
      </dgm:t>
    </dgm:pt>
    <dgm:pt modelId="{ECBB63C3-8904-4192-A700-4ECBF1F29597}" type="sibTrans" cxnId="{19FA5E1D-97E7-417F-80FB-656CBA618729}">
      <dgm:prSet/>
      <dgm:spPr/>
      <dgm:t>
        <a:bodyPr/>
        <a:lstStyle/>
        <a:p>
          <a:endParaRPr lang="ru-RU"/>
        </a:p>
      </dgm:t>
    </dgm:pt>
    <dgm:pt modelId="{AA452CCD-11F9-43B5-A2C3-DC56D4202FCC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КАДРЫ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02635587-972F-431D-8079-501DA733B540}" type="parTrans" cxnId="{FAD04A6F-AB40-416D-B449-0BE781586BCB}">
      <dgm:prSet/>
      <dgm:spPr/>
      <dgm:t>
        <a:bodyPr/>
        <a:lstStyle/>
        <a:p>
          <a:endParaRPr lang="ru-RU"/>
        </a:p>
      </dgm:t>
    </dgm:pt>
    <dgm:pt modelId="{BBEC8D15-E812-4910-A5C0-28352F93FECC}" type="sibTrans" cxnId="{FAD04A6F-AB40-416D-B449-0BE781586BCB}">
      <dgm:prSet/>
      <dgm:spPr/>
      <dgm:t>
        <a:bodyPr/>
        <a:lstStyle/>
        <a:p>
          <a:endParaRPr lang="ru-RU"/>
        </a:p>
      </dgm:t>
    </dgm:pt>
    <dgm:pt modelId="{1BCA8852-231F-4BA6-9C9C-5C7A00A1E9BE}">
      <dgm:prSet phldrT="[Текст]" phldr="1"/>
      <dgm:spPr/>
      <dgm:t>
        <a:bodyPr/>
        <a:lstStyle/>
        <a:p>
          <a:endParaRPr lang="ru-RU" dirty="0"/>
        </a:p>
      </dgm:t>
    </dgm:pt>
    <dgm:pt modelId="{25A50C13-3EF2-424D-BC0E-46414BAFAD4E}" type="parTrans" cxnId="{9BFDC663-483B-4EFD-B78B-6AE3B70AC510}">
      <dgm:prSet/>
      <dgm:spPr/>
      <dgm:t>
        <a:bodyPr/>
        <a:lstStyle/>
        <a:p>
          <a:endParaRPr lang="ru-RU"/>
        </a:p>
      </dgm:t>
    </dgm:pt>
    <dgm:pt modelId="{4A6EB7F0-F748-48C3-8EBC-5F026A510497}" type="sibTrans" cxnId="{9BFDC663-483B-4EFD-B78B-6AE3B70AC510}">
      <dgm:prSet/>
      <dgm:spPr/>
      <dgm:t>
        <a:bodyPr/>
        <a:lstStyle/>
        <a:p>
          <a:endParaRPr lang="ru-RU"/>
        </a:p>
      </dgm:t>
    </dgm:pt>
    <dgm:pt modelId="{3E9E2B88-DAE1-48B4-95F1-3CA625B16754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НАУКА</a:t>
          </a:r>
          <a:endParaRPr lang="ru-RU" sz="14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0C0DC2F-6542-47E1-87A8-7F669B3F7612}" type="parTrans" cxnId="{F72CDD14-CFB3-44AA-85B9-ED8786630B23}">
      <dgm:prSet/>
      <dgm:spPr/>
      <dgm:t>
        <a:bodyPr/>
        <a:lstStyle/>
        <a:p>
          <a:endParaRPr lang="ru-RU"/>
        </a:p>
      </dgm:t>
    </dgm:pt>
    <dgm:pt modelId="{E91CA5ED-F9DC-4E24-B0CA-C47A41809B0C}" type="sibTrans" cxnId="{F72CDD14-CFB3-44AA-85B9-ED8786630B23}">
      <dgm:prSet/>
      <dgm:spPr/>
      <dgm:t>
        <a:bodyPr/>
        <a:lstStyle/>
        <a:p>
          <a:endParaRPr lang="ru-RU"/>
        </a:p>
      </dgm:t>
    </dgm:pt>
    <dgm:pt modelId="{C3714053-34A1-46AA-8FD3-5AE397BB2C91}">
      <dgm:prSet phldrT="[Текст]" custT="1"/>
      <dgm:spPr/>
      <dgm:t>
        <a:bodyPr/>
        <a:lstStyle/>
        <a:p>
          <a:pPr algn="l"/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Численность  научно-педагогических работников</a:t>
          </a:r>
          <a:endParaRPr lang="ru-RU" sz="1050" dirty="0">
            <a:latin typeface="Times New Roman" pitchFamily="18" charset="0"/>
            <a:cs typeface="Times New Roman" pitchFamily="18" charset="0"/>
          </a:endParaRPr>
        </a:p>
      </dgm:t>
    </dgm:pt>
    <dgm:pt modelId="{57400388-BC87-4C74-A648-B259A44D5582}" type="parTrans" cxnId="{A64F5DB8-CF46-48FB-B229-2F46BD7DC266}">
      <dgm:prSet/>
      <dgm:spPr/>
      <dgm:t>
        <a:bodyPr/>
        <a:lstStyle/>
        <a:p>
          <a:endParaRPr lang="ru-RU"/>
        </a:p>
      </dgm:t>
    </dgm:pt>
    <dgm:pt modelId="{8E3DF65C-E824-4A35-96CE-E328971D4848}" type="sibTrans" cxnId="{A64F5DB8-CF46-48FB-B229-2F46BD7DC266}">
      <dgm:prSet/>
      <dgm:spPr/>
      <dgm:t>
        <a:bodyPr/>
        <a:lstStyle/>
        <a:p>
          <a:endParaRPr lang="ru-RU"/>
        </a:p>
      </dgm:t>
    </dgm:pt>
    <dgm:pt modelId="{6C7C217B-4366-4321-9419-8B79D5ED6A61}">
      <dgm:prSet phldrT="[Текст]"/>
      <dgm:spPr/>
      <dgm:t>
        <a:bodyPr/>
        <a:lstStyle/>
        <a:p>
          <a:endParaRPr lang="ru-RU" dirty="0"/>
        </a:p>
      </dgm:t>
    </dgm:pt>
    <dgm:pt modelId="{8CD5FF07-678B-4AAC-AB63-8853529949B1}" type="parTrans" cxnId="{040B736A-0B32-4318-B6AF-62AB6FD93FEF}">
      <dgm:prSet/>
      <dgm:spPr/>
      <dgm:t>
        <a:bodyPr/>
        <a:lstStyle/>
        <a:p>
          <a:endParaRPr lang="ru-RU"/>
        </a:p>
      </dgm:t>
    </dgm:pt>
    <dgm:pt modelId="{CCF9D773-E6E9-4B53-9D0E-AED6876BEBCC}" type="sibTrans" cxnId="{040B736A-0B32-4318-B6AF-62AB6FD93FEF}">
      <dgm:prSet/>
      <dgm:spPr/>
      <dgm:t>
        <a:bodyPr/>
        <a:lstStyle/>
        <a:p>
          <a:endParaRPr lang="ru-RU"/>
        </a:p>
      </dgm:t>
    </dgm:pt>
    <dgm:pt modelId="{C8455CB2-F45A-4853-8EA8-929FA722C103}">
      <dgm:prSet custT="1"/>
      <dgm:spPr/>
      <dgm:t>
        <a:bodyPr/>
        <a:lstStyle/>
        <a:p>
          <a:pPr algn="ctr"/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НЕСОВЕРШЕНСТВО</a:t>
          </a:r>
          <a:endParaRPr lang="ru-RU" sz="1000" b="1" dirty="0">
            <a:latin typeface="Times New Roman" pitchFamily="18" charset="0"/>
            <a:cs typeface="Times New Roman" pitchFamily="18" charset="0"/>
          </a:endParaRPr>
        </a:p>
      </dgm:t>
    </dgm:pt>
    <dgm:pt modelId="{7FE6CB2B-1D09-47C1-88B6-3370AF442A1E}" type="parTrans" cxnId="{10AF3AF0-7DC5-4AAD-B059-3DF56EB4C1A5}">
      <dgm:prSet/>
      <dgm:spPr/>
      <dgm:t>
        <a:bodyPr/>
        <a:lstStyle/>
        <a:p>
          <a:endParaRPr lang="ru-RU"/>
        </a:p>
      </dgm:t>
    </dgm:pt>
    <dgm:pt modelId="{B6B53CA6-58B8-4FEB-A1C4-846C7C779FF4}" type="sibTrans" cxnId="{10AF3AF0-7DC5-4AAD-B059-3DF56EB4C1A5}">
      <dgm:prSet/>
      <dgm:spPr/>
      <dgm:t>
        <a:bodyPr/>
        <a:lstStyle/>
        <a:p>
          <a:endParaRPr lang="ru-RU"/>
        </a:p>
      </dgm:t>
    </dgm:pt>
    <dgm:pt modelId="{4CA1CA5F-ECD0-45EB-B5E4-C0226F2910CC}">
      <dgm:prSet phldrT="[Текст]" custT="1"/>
      <dgm:spPr/>
      <dgm:t>
        <a:bodyPr/>
        <a:lstStyle/>
        <a:p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НАЛИЧИЕ ПАШНИ ВСЕГО ПО ОБЛАСТИ – 1611,29 ТЫС.ГА</a:t>
          </a:r>
          <a:endParaRPr lang="ru-RU" sz="1100" b="1" dirty="0">
            <a:latin typeface="Times New Roman" pitchFamily="18" charset="0"/>
            <a:cs typeface="Times New Roman" pitchFamily="18" charset="0"/>
          </a:endParaRPr>
        </a:p>
      </dgm:t>
    </dgm:pt>
    <dgm:pt modelId="{3D9893FF-8549-4886-A585-BDEC4E9F9125}" type="parTrans" cxnId="{3EAD99E6-B39F-433E-8D6E-9274386C97C0}">
      <dgm:prSet/>
      <dgm:spPr/>
      <dgm:t>
        <a:bodyPr/>
        <a:lstStyle/>
        <a:p>
          <a:endParaRPr lang="ru-RU"/>
        </a:p>
      </dgm:t>
    </dgm:pt>
    <dgm:pt modelId="{253BA9DE-906D-4B47-BB8E-4CB3405B8705}" type="sibTrans" cxnId="{3EAD99E6-B39F-433E-8D6E-9274386C97C0}">
      <dgm:prSet/>
      <dgm:spPr/>
      <dgm:t>
        <a:bodyPr/>
        <a:lstStyle/>
        <a:p>
          <a:endParaRPr lang="ru-RU"/>
        </a:p>
      </dgm:t>
    </dgm:pt>
    <dgm:pt modelId="{50195BA5-2608-45C2-995A-71F93B5DA67B}">
      <dgm:prSet phldrT="[Текст]" custT="1"/>
      <dgm:spPr/>
      <dgm:t>
        <a:bodyPr/>
        <a:lstStyle/>
        <a:p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В </a:t>
          </a:r>
          <a:r>
            <a:rPr lang="ru-RU" sz="1100" b="1" dirty="0" err="1" smtClean="0">
              <a:latin typeface="Times New Roman" pitchFamily="18" charset="0"/>
              <a:cs typeface="Times New Roman" pitchFamily="18" charset="0"/>
            </a:rPr>
            <a:t>т.ч</a:t>
          </a:r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 в Иркутском– 66,57</a:t>
          </a:r>
          <a:endParaRPr lang="ru-RU" sz="1100" b="1" dirty="0">
            <a:latin typeface="Times New Roman" pitchFamily="18" charset="0"/>
            <a:cs typeface="Times New Roman" pitchFamily="18" charset="0"/>
          </a:endParaRPr>
        </a:p>
      </dgm:t>
    </dgm:pt>
    <dgm:pt modelId="{16DD1BFB-BC2A-4F95-9B3F-534F33FDAF2E}" type="parTrans" cxnId="{DD527ED7-E66C-4D40-884E-23E1DE4B60ED}">
      <dgm:prSet/>
      <dgm:spPr/>
      <dgm:t>
        <a:bodyPr/>
        <a:lstStyle/>
        <a:p>
          <a:endParaRPr lang="ru-RU"/>
        </a:p>
      </dgm:t>
    </dgm:pt>
    <dgm:pt modelId="{ADB12152-95C0-4967-B258-915440F42D82}" type="sibTrans" cxnId="{DD527ED7-E66C-4D40-884E-23E1DE4B60ED}">
      <dgm:prSet/>
      <dgm:spPr/>
      <dgm:t>
        <a:bodyPr/>
        <a:lstStyle/>
        <a:p>
          <a:endParaRPr lang="ru-RU"/>
        </a:p>
      </dgm:t>
    </dgm:pt>
    <dgm:pt modelId="{BFC916F6-6A02-4E11-88FF-652AF76D44DC}">
      <dgm:prSet phldrT="[Текст]" custT="1"/>
      <dgm:spPr/>
      <dgm:t>
        <a:bodyPr/>
        <a:lstStyle/>
        <a:p>
          <a:r>
            <a:rPr lang="ru-RU" sz="1100" b="1" dirty="0" err="1" smtClean="0">
              <a:latin typeface="Times New Roman" pitchFamily="18" charset="0"/>
              <a:cs typeface="Times New Roman" pitchFamily="18" charset="0"/>
            </a:rPr>
            <a:t>Ольхонском</a:t>
          </a:r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 – 5,77</a:t>
          </a:r>
          <a:endParaRPr lang="ru-RU" sz="1100" b="1" dirty="0">
            <a:latin typeface="Times New Roman" pitchFamily="18" charset="0"/>
            <a:cs typeface="Times New Roman" pitchFamily="18" charset="0"/>
          </a:endParaRPr>
        </a:p>
      </dgm:t>
    </dgm:pt>
    <dgm:pt modelId="{A6FE9BB0-2922-4E2D-9A7F-F4216B2133CB}" type="parTrans" cxnId="{73977018-5AEE-4CAC-BDBD-0803525CD146}">
      <dgm:prSet/>
      <dgm:spPr/>
      <dgm:t>
        <a:bodyPr/>
        <a:lstStyle/>
        <a:p>
          <a:endParaRPr lang="ru-RU"/>
        </a:p>
      </dgm:t>
    </dgm:pt>
    <dgm:pt modelId="{73254240-C0A7-437B-BD61-65EDF9F6EB50}" type="sibTrans" cxnId="{73977018-5AEE-4CAC-BDBD-0803525CD146}">
      <dgm:prSet/>
      <dgm:spPr/>
      <dgm:t>
        <a:bodyPr/>
        <a:lstStyle/>
        <a:p>
          <a:endParaRPr lang="ru-RU"/>
        </a:p>
      </dgm:t>
    </dgm:pt>
    <dgm:pt modelId="{DB5C5CB4-942F-4E73-A38C-F563DD425C62}">
      <dgm:prSet phldrT="[Текст]" custT="1"/>
      <dgm:spPr/>
      <dgm:t>
        <a:bodyPr/>
        <a:lstStyle/>
        <a:p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Из них не используется всего по области 706,35 </a:t>
          </a:r>
          <a:r>
            <a:rPr lang="ru-RU" sz="1100" b="1" dirty="0" err="1" smtClean="0">
              <a:latin typeface="Times New Roman" pitchFamily="18" charset="0"/>
              <a:cs typeface="Times New Roman" pitchFamily="18" charset="0"/>
            </a:rPr>
            <a:t>тыс.га</a:t>
          </a:r>
          <a:endParaRPr lang="ru-RU" sz="1100" b="1" dirty="0">
            <a:latin typeface="Times New Roman" pitchFamily="18" charset="0"/>
            <a:cs typeface="Times New Roman" pitchFamily="18" charset="0"/>
          </a:endParaRPr>
        </a:p>
      </dgm:t>
    </dgm:pt>
    <dgm:pt modelId="{BA2D1B70-B2AB-4977-85DA-F6850D88321D}" type="parTrans" cxnId="{3EEB275C-0DE3-4FDA-8B96-789D036CE66F}">
      <dgm:prSet/>
      <dgm:spPr/>
      <dgm:t>
        <a:bodyPr/>
        <a:lstStyle/>
        <a:p>
          <a:endParaRPr lang="ru-RU"/>
        </a:p>
      </dgm:t>
    </dgm:pt>
    <dgm:pt modelId="{8E9B4CAA-AC22-4534-9BE0-0181B3981F54}" type="sibTrans" cxnId="{3EEB275C-0DE3-4FDA-8B96-789D036CE66F}">
      <dgm:prSet/>
      <dgm:spPr/>
      <dgm:t>
        <a:bodyPr/>
        <a:lstStyle/>
        <a:p>
          <a:endParaRPr lang="ru-RU"/>
        </a:p>
      </dgm:t>
    </dgm:pt>
    <dgm:pt modelId="{4B7B4A89-4FFC-4019-A01E-555DF430A8C4}">
      <dgm:prSet phldrT="[Текст]" custT="1"/>
      <dgm:spPr/>
      <dgm:t>
        <a:bodyPr/>
        <a:lstStyle/>
        <a:p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В </a:t>
          </a:r>
          <a:r>
            <a:rPr lang="ru-RU" sz="1100" b="1" dirty="0" err="1" smtClean="0">
              <a:latin typeface="Times New Roman" pitchFamily="18" charset="0"/>
              <a:cs typeface="Times New Roman" pitchFamily="18" charset="0"/>
            </a:rPr>
            <a:t>т.ч</a:t>
          </a:r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. в Иркутском– 28,24</a:t>
          </a:r>
          <a:endParaRPr lang="ru-RU" sz="1100" b="1" dirty="0">
            <a:latin typeface="Times New Roman" pitchFamily="18" charset="0"/>
            <a:cs typeface="Times New Roman" pitchFamily="18" charset="0"/>
          </a:endParaRPr>
        </a:p>
      </dgm:t>
    </dgm:pt>
    <dgm:pt modelId="{082F5A17-A2A4-43A6-BF75-AC22E7FD28CD}" type="parTrans" cxnId="{E47F9DA5-8E02-40F2-BA90-DF914A5DBA4F}">
      <dgm:prSet/>
      <dgm:spPr/>
      <dgm:t>
        <a:bodyPr/>
        <a:lstStyle/>
        <a:p>
          <a:endParaRPr lang="ru-RU"/>
        </a:p>
      </dgm:t>
    </dgm:pt>
    <dgm:pt modelId="{02243054-AF6F-47D9-A148-23237E71FA0A}" type="sibTrans" cxnId="{E47F9DA5-8E02-40F2-BA90-DF914A5DBA4F}">
      <dgm:prSet/>
      <dgm:spPr/>
      <dgm:t>
        <a:bodyPr/>
        <a:lstStyle/>
        <a:p>
          <a:endParaRPr lang="ru-RU"/>
        </a:p>
      </dgm:t>
    </dgm:pt>
    <dgm:pt modelId="{17A390E7-7E46-4167-B725-EF78CF06DB9A}">
      <dgm:prSet phldrT="[Текст]" custT="1"/>
      <dgm:spPr/>
      <dgm:t>
        <a:bodyPr/>
        <a:lstStyle/>
        <a:p>
          <a:r>
            <a:rPr lang="ru-RU" sz="1100" b="1" dirty="0" err="1" smtClean="0">
              <a:latin typeface="Times New Roman" pitchFamily="18" charset="0"/>
              <a:cs typeface="Times New Roman" pitchFamily="18" charset="0"/>
            </a:rPr>
            <a:t>Ольхонском</a:t>
          </a:r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 – 5,46</a:t>
          </a:r>
          <a:endParaRPr lang="ru-RU" sz="1100" b="1" dirty="0">
            <a:latin typeface="Times New Roman" pitchFamily="18" charset="0"/>
            <a:cs typeface="Times New Roman" pitchFamily="18" charset="0"/>
          </a:endParaRPr>
        </a:p>
      </dgm:t>
    </dgm:pt>
    <dgm:pt modelId="{9B2C72F7-3992-40A3-ADFC-07E262FA4A04}" type="parTrans" cxnId="{37A9E7B5-D3F7-48B9-85B6-DA05B550D8F8}">
      <dgm:prSet/>
      <dgm:spPr/>
      <dgm:t>
        <a:bodyPr/>
        <a:lstStyle/>
        <a:p>
          <a:endParaRPr lang="ru-RU"/>
        </a:p>
      </dgm:t>
    </dgm:pt>
    <dgm:pt modelId="{74C9E7D1-8DBD-49EF-AE0E-29486597980E}" type="sibTrans" cxnId="{37A9E7B5-D3F7-48B9-85B6-DA05B550D8F8}">
      <dgm:prSet/>
      <dgm:spPr/>
      <dgm:t>
        <a:bodyPr/>
        <a:lstStyle/>
        <a:p>
          <a:endParaRPr lang="ru-RU"/>
        </a:p>
      </dgm:t>
    </dgm:pt>
    <dgm:pt modelId="{521239E5-8E5C-4B21-AE48-49EDE4F4AAA8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При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снижении общей численности населения области на 13,5 %, численность работающих в сельском хозяйстве снизилась в 3 раза. Причина этого противоречия- </a:t>
          </a:r>
          <a:r>
            <a:rPr lang="ru-RU" sz="1200" b="1" dirty="0" err="1" smtClean="0">
              <a:latin typeface="Times New Roman" pitchFamily="18" charset="0"/>
              <a:cs typeface="Times New Roman" pitchFamily="18" charset="0"/>
            </a:rPr>
            <a:t>отсутсвие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 рабочих мест, относительно низкая зарплата и снижение темпов строительства жилья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C89718D0-AA55-4B75-A1E3-87C721553C5D}" type="parTrans" cxnId="{5DA846E6-5E09-403E-8FF6-0BDD61ABEA36}">
      <dgm:prSet/>
      <dgm:spPr/>
      <dgm:t>
        <a:bodyPr/>
        <a:lstStyle/>
        <a:p>
          <a:endParaRPr lang="ru-RU"/>
        </a:p>
      </dgm:t>
    </dgm:pt>
    <dgm:pt modelId="{A4AA20EC-544B-4C9A-9F59-35D423B4ADA6}" type="sibTrans" cxnId="{5DA846E6-5E09-403E-8FF6-0BDD61ABEA36}">
      <dgm:prSet/>
      <dgm:spPr/>
      <dgm:t>
        <a:bodyPr/>
        <a:lstStyle/>
        <a:p>
          <a:endParaRPr lang="ru-RU"/>
        </a:p>
      </dgm:t>
    </dgm:pt>
    <dgm:pt modelId="{BF155991-F603-466C-940A-A0F3F6C2DC24}">
      <dgm:prSet custT="1"/>
      <dgm:spPr/>
      <dgm:t>
        <a:bodyPr/>
        <a:lstStyle/>
        <a:p>
          <a:pPr algn="ctr"/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РЫНКОВ СБЫТА</a:t>
          </a:r>
          <a:endParaRPr lang="ru-RU" sz="1000" b="1" dirty="0">
            <a:latin typeface="Times New Roman" pitchFamily="18" charset="0"/>
            <a:cs typeface="Times New Roman" pitchFamily="18" charset="0"/>
          </a:endParaRPr>
        </a:p>
      </dgm:t>
    </dgm:pt>
    <dgm:pt modelId="{338C6DE5-5196-472D-9DB9-E33F5670F771}" type="parTrans" cxnId="{BF389446-49C1-4B0B-96AB-16B6C63E21C9}">
      <dgm:prSet/>
      <dgm:spPr/>
      <dgm:t>
        <a:bodyPr/>
        <a:lstStyle/>
        <a:p>
          <a:endParaRPr lang="ru-RU"/>
        </a:p>
      </dgm:t>
    </dgm:pt>
    <dgm:pt modelId="{CFDA0747-63DA-429A-8FF5-D7F6B2A5A9DA}" type="sibTrans" cxnId="{BF389446-49C1-4B0B-96AB-16B6C63E21C9}">
      <dgm:prSet/>
      <dgm:spPr/>
      <dgm:t>
        <a:bodyPr/>
        <a:lstStyle/>
        <a:p>
          <a:endParaRPr lang="ru-RU"/>
        </a:p>
      </dgm:t>
    </dgm:pt>
    <dgm:pt modelId="{38ED4089-AD16-44A6-AD32-64F4439E080F}">
      <dgm:prSet custT="1"/>
      <dgm:spPr/>
      <dgm:t>
        <a:bodyPr/>
        <a:lstStyle/>
        <a:p>
          <a:pPr algn="just"/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а)Фирменная торговля (более 1400 фирменных магазинов, киосков, павильонов, мест на рынках, магазинах и т.д.)</a:t>
          </a:r>
          <a:endParaRPr lang="ru-RU" sz="1000" b="1" dirty="0">
            <a:latin typeface="Times New Roman" pitchFamily="18" charset="0"/>
            <a:cs typeface="Times New Roman" pitchFamily="18" charset="0"/>
          </a:endParaRPr>
        </a:p>
      </dgm:t>
    </dgm:pt>
    <dgm:pt modelId="{5DA2889E-913E-4429-869D-136B329D8504}" type="parTrans" cxnId="{53F664BC-5B25-4350-8DB1-411EACA16EA4}">
      <dgm:prSet/>
      <dgm:spPr/>
      <dgm:t>
        <a:bodyPr/>
        <a:lstStyle/>
        <a:p>
          <a:endParaRPr lang="ru-RU"/>
        </a:p>
      </dgm:t>
    </dgm:pt>
    <dgm:pt modelId="{9EFF95E7-41E6-430D-84F9-909FEAC3775C}" type="sibTrans" cxnId="{53F664BC-5B25-4350-8DB1-411EACA16EA4}">
      <dgm:prSet/>
      <dgm:spPr/>
      <dgm:t>
        <a:bodyPr/>
        <a:lstStyle/>
        <a:p>
          <a:endParaRPr lang="ru-RU"/>
        </a:p>
      </dgm:t>
    </dgm:pt>
    <dgm:pt modelId="{E564AFCC-3358-479D-B7C7-6D98B150EAD9}">
      <dgm:prSet custT="1"/>
      <dgm:spPr/>
      <dgm:t>
        <a:bodyPr/>
        <a:lstStyle/>
        <a:p>
          <a:pPr algn="ctr"/>
          <a:endParaRPr lang="ru-RU" sz="1000" b="1" dirty="0">
            <a:latin typeface="Times New Roman" pitchFamily="18" charset="0"/>
            <a:cs typeface="Times New Roman" pitchFamily="18" charset="0"/>
          </a:endParaRPr>
        </a:p>
      </dgm:t>
    </dgm:pt>
    <dgm:pt modelId="{77D23E0A-1313-42DA-9879-17EEEAC62FE7}" type="parTrans" cxnId="{08CC9E7B-82F7-42EE-82C4-43230A779BC9}">
      <dgm:prSet/>
      <dgm:spPr/>
      <dgm:t>
        <a:bodyPr/>
        <a:lstStyle/>
        <a:p>
          <a:endParaRPr lang="ru-RU"/>
        </a:p>
      </dgm:t>
    </dgm:pt>
    <dgm:pt modelId="{CEB24E12-2F81-42E8-950B-A56B51DEC12B}" type="sibTrans" cxnId="{08CC9E7B-82F7-42EE-82C4-43230A779BC9}">
      <dgm:prSet/>
      <dgm:spPr/>
      <dgm:t>
        <a:bodyPr/>
        <a:lstStyle/>
        <a:p>
          <a:endParaRPr lang="ru-RU"/>
        </a:p>
      </dgm:t>
    </dgm:pt>
    <dgm:pt modelId="{1686065B-8EFD-436B-9C60-DDE3AF354E8D}">
      <dgm:prSet custT="1"/>
      <dgm:spPr/>
      <dgm:t>
        <a:bodyPr/>
        <a:lstStyle/>
        <a:p>
          <a:pPr algn="just"/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б)Ярмарки (2007 ярмарок, в </a:t>
          </a:r>
          <a:r>
            <a:rPr lang="ru-RU" sz="1000" b="1" dirty="0" err="1" smtClean="0">
              <a:latin typeface="Times New Roman" pitchFamily="18" charset="0"/>
              <a:cs typeface="Times New Roman" pitchFamily="18" charset="0"/>
            </a:rPr>
            <a:t>т.ч</a:t>
          </a:r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. 694 сезонных, 324 праздничных, 989 «выходного дня»</a:t>
          </a:r>
          <a:endParaRPr lang="ru-RU" sz="1000" b="1" dirty="0">
            <a:latin typeface="Times New Roman" pitchFamily="18" charset="0"/>
            <a:cs typeface="Times New Roman" pitchFamily="18" charset="0"/>
          </a:endParaRPr>
        </a:p>
      </dgm:t>
    </dgm:pt>
    <dgm:pt modelId="{DDDA5C2E-3021-4C8C-9482-A98358151CCE}" type="parTrans" cxnId="{F831C7DD-2316-4261-84BF-C19942CFBFCF}">
      <dgm:prSet/>
      <dgm:spPr/>
      <dgm:t>
        <a:bodyPr/>
        <a:lstStyle/>
        <a:p>
          <a:endParaRPr lang="ru-RU"/>
        </a:p>
      </dgm:t>
    </dgm:pt>
    <dgm:pt modelId="{75405589-AC0B-488B-BE0E-176FBA2C53E6}" type="sibTrans" cxnId="{F831C7DD-2316-4261-84BF-C19942CFBFCF}">
      <dgm:prSet/>
      <dgm:spPr/>
      <dgm:t>
        <a:bodyPr/>
        <a:lstStyle/>
        <a:p>
          <a:endParaRPr lang="ru-RU"/>
        </a:p>
      </dgm:t>
    </dgm:pt>
    <dgm:pt modelId="{616A8EC0-3C55-4E1F-B4EB-1654514E9994}">
      <dgm:prSet custT="1"/>
      <dgm:spPr/>
      <dgm:t>
        <a:bodyPr/>
        <a:lstStyle/>
        <a:p>
          <a:pPr algn="just"/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в)Кооперация</a:t>
          </a:r>
          <a:endParaRPr lang="ru-RU" sz="1000" b="1" dirty="0">
            <a:latin typeface="Times New Roman" pitchFamily="18" charset="0"/>
            <a:cs typeface="Times New Roman" pitchFamily="18" charset="0"/>
          </a:endParaRPr>
        </a:p>
      </dgm:t>
    </dgm:pt>
    <dgm:pt modelId="{48F7402A-56F6-4D23-88B7-36E55E1F39C6}" type="parTrans" cxnId="{1D1274E6-9282-46A2-8FBB-70287EC724FB}">
      <dgm:prSet/>
      <dgm:spPr/>
      <dgm:t>
        <a:bodyPr/>
        <a:lstStyle/>
        <a:p>
          <a:endParaRPr lang="ru-RU"/>
        </a:p>
      </dgm:t>
    </dgm:pt>
    <dgm:pt modelId="{174430CE-6373-49C6-A95D-C18DDF3F79DA}" type="sibTrans" cxnId="{1D1274E6-9282-46A2-8FBB-70287EC724FB}">
      <dgm:prSet/>
      <dgm:spPr/>
      <dgm:t>
        <a:bodyPr/>
        <a:lstStyle/>
        <a:p>
          <a:endParaRPr lang="ru-RU"/>
        </a:p>
      </dgm:t>
    </dgm:pt>
    <dgm:pt modelId="{80033E83-2166-4683-B5E9-0F2B6E8AEBE0}">
      <dgm:prSet custT="1"/>
      <dgm:spPr/>
      <dgm:t>
        <a:bodyPr/>
        <a:lstStyle/>
        <a:p>
          <a:pPr algn="just"/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г)Мобильные торговые объекты( мясо в 14 объектах, молоко – в 18 объектах)</a:t>
          </a:r>
          <a:endParaRPr lang="ru-RU" sz="1000" b="1" dirty="0">
            <a:latin typeface="Times New Roman" pitchFamily="18" charset="0"/>
            <a:cs typeface="Times New Roman" pitchFamily="18" charset="0"/>
          </a:endParaRPr>
        </a:p>
      </dgm:t>
    </dgm:pt>
    <dgm:pt modelId="{6175DB89-E70A-45FE-9395-93FCB24BD5A1}" type="parTrans" cxnId="{E7295981-07AF-454F-AA93-24CB26303690}">
      <dgm:prSet/>
      <dgm:spPr/>
      <dgm:t>
        <a:bodyPr/>
        <a:lstStyle/>
        <a:p>
          <a:endParaRPr lang="ru-RU"/>
        </a:p>
      </dgm:t>
    </dgm:pt>
    <dgm:pt modelId="{2FCA548D-23F3-4E6C-AD3D-30464BCCFF29}" type="sibTrans" cxnId="{E7295981-07AF-454F-AA93-24CB26303690}">
      <dgm:prSet/>
      <dgm:spPr/>
      <dgm:t>
        <a:bodyPr/>
        <a:lstStyle/>
        <a:p>
          <a:endParaRPr lang="ru-RU"/>
        </a:p>
      </dgm:t>
    </dgm:pt>
    <dgm:pt modelId="{28E2C879-ACD3-439D-9E2C-332AADC4BAD7}">
      <dgm:prSet custT="1"/>
      <dgm:spPr/>
      <dgm:t>
        <a:bodyPr/>
        <a:lstStyle/>
        <a:p>
          <a:pPr algn="just"/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д)Муниципальный(государственный) заказ</a:t>
          </a:r>
          <a:endParaRPr lang="ru-RU" sz="1000" b="1" dirty="0">
            <a:latin typeface="Times New Roman" pitchFamily="18" charset="0"/>
            <a:cs typeface="Times New Roman" pitchFamily="18" charset="0"/>
          </a:endParaRPr>
        </a:p>
      </dgm:t>
    </dgm:pt>
    <dgm:pt modelId="{1A4B86D9-E242-4516-8372-E22E0F98AF3C}" type="parTrans" cxnId="{158BD02C-777C-4F86-A582-ACD1272CCD98}">
      <dgm:prSet/>
      <dgm:spPr/>
      <dgm:t>
        <a:bodyPr/>
        <a:lstStyle/>
        <a:p>
          <a:endParaRPr lang="ru-RU"/>
        </a:p>
      </dgm:t>
    </dgm:pt>
    <dgm:pt modelId="{50005CAC-8B4B-4C81-9229-EA00B9FA3653}" type="sibTrans" cxnId="{158BD02C-777C-4F86-A582-ACD1272CCD98}">
      <dgm:prSet/>
      <dgm:spPr/>
      <dgm:t>
        <a:bodyPr/>
        <a:lstStyle/>
        <a:p>
          <a:endParaRPr lang="ru-RU"/>
        </a:p>
      </dgm:t>
    </dgm:pt>
    <dgm:pt modelId="{762AD5C9-7C2B-404D-A4C0-A8DCEC81A623}">
      <dgm:prSet custT="1"/>
      <dgm:spPr/>
      <dgm:t>
        <a:bodyPr/>
        <a:lstStyle/>
        <a:p>
          <a:pPr algn="just"/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Всего по области 1895 </a:t>
          </a:r>
          <a:r>
            <a:rPr lang="ru-RU" sz="1000" b="1" dirty="0" err="1" smtClean="0">
              <a:latin typeface="Times New Roman" pitchFamily="18" charset="0"/>
              <a:cs typeface="Times New Roman" pitchFamily="18" charset="0"/>
            </a:rPr>
            <a:t>млн.руб</a:t>
          </a:r>
          <a:endParaRPr lang="ru-RU" sz="1000" b="1" dirty="0">
            <a:latin typeface="Times New Roman" pitchFamily="18" charset="0"/>
            <a:cs typeface="Times New Roman" pitchFamily="18" charset="0"/>
          </a:endParaRPr>
        </a:p>
      </dgm:t>
    </dgm:pt>
    <dgm:pt modelId="{3035DB5F-39B8-41AF-AACA-BAFEF5A719D2}" type="parTrans" cxnId="{96CDFFB5-95F4-4D20-AD6B-C03CCE788BF5}">
      <dgm:prSet/>
      <dgm:spPr/>
      <dgm:t>
        <a:bodyPr/>
        <a:lstStyle/>
        <a:p>
          <a:endParaRPr lang="ru-RU"/>
        </a:p>
      </dgm:t>
    </dgm:pt>
    <dgm:pt modelId="{92F7508E-DD72-4954-8A31-346DACB56804}" type="sibTrans" cxnId="{96CDFFB5-95F4-4D20-AD6B-C03CCE788BF5}">
      <dgm:prSet/>
      <dgm:spPr/>
      <dgm:t>
        <a:bodyPr/>
        <a:lstStyle/>
        <a:p>
          <a:endParaRPr lang="ru-RU"/>
        </a:p>
      </dgm:t>
    </dgm:pt>
    <dgm:pt modelId="{287079CC-AEA5-4234-8FA0-AFE1B8DE9F4C}">
      <dgm:prSet custT="1"/>
      <dgm:spPr/>
      <dgm:t>
        <a:bodyPr/>
        <a:lstStyle/>
        <a:p>
          <a:pPr algn="just"/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в </a:t>
          </a:r>
          <a:r>
            <a:rPr lang="ru-RU" sz="1000" b="1" dirty="0" err="1" smtClean="0">
              <a:latin typeface="Times New Roman" pitchFamily="18" charset="0"/>
              <a:cs typeface="Times New Roman" pitchFamily="18" charset="0"/>
            </a:rPr>
            <a:t>т.ч</a:t>
          </a:r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. в Иркутском – 41 </a:t>
          </a:r>
          <a:r>
            <a:rPr lang="ru-RU" sz="1000" b="1" dirty="0" err="1" smtClean="0">
              <a:latin typeface="Times New Roman" pitchFamily="18" charset="0"/>
              <a:cs typeface="Times New Roman" pitchFamily="18" charset="0"/>
            </a:rPr>
            <a:t>млн.руб,в</a:t>
          </a:r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1" dirty="0" err="1" smtClean="0">
              <a:latin typeface="Times New Roman" pitchFamily="18" charset="0"/>
              <a:cs typeface="Times New Roman" pitchFamily="18" charset="0"/>
            </a:rPr>
            <a:t>Ольхонском</a:t>
          </a:r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 –5млн.руб.,в </a:t>
          </a:r>
          <a:r>
            <a:rPr lang="ru-RU" sz="1000" b="1" dirty="0" err="1" smtClean="0">
              <a:latin typeface="Times New Roman" pitchFamily="18" charset="0"/>
              <a:cs typeface="Times New Roman" pitchFamily="18" charset="0"/>
            </a:rPr>
            <a:t>Слюдянском</a:t>
          </a:r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 42млн. </a:t>
          </a:r>
          <a:r>
            <a:rPr lang="ru-RU" sz="1000" b="1" dirty="0" err="1" smtClean="0">
              <a:latin typeface="Times New Roman" pitchFamily="18" charset="0"/>
              <a:cs typeface="Times New Roman" pitchFamily="18" charset="0"/>
            </a:rPr>
            <a:t>руб</a:t>
          </a:r>
          <a:endParaRPr lang="ru-RU" sz="1000" b="1" dirty="0">
            <a:latin typeface="Times New Roman" pitchFamily="18" charset="0"/>
            <a:cs typeface="Times New Roman" pitchFamily="18" charset="0"/>
          </a:endParaRPr>
        </a:p>
      </dgm:t>
    </dgm:pt>
    <dgm:pt modelId="{E38D850C-0A94-4CA2-B72B-DCA702EAEBD1}" type="parTrans" cxnId="{C1B3B1B5-EE11-441E-99FB-A7CE907B76AA}">
      <dgm:prSet/>
      <dgm:spPr/>
      <dgm:t>
        <a:bodyPr/>
        <a:lstStyle/>
        <a:p>
          <a:endParaRPr lang="ru-RU"/>
        </a:p>
      </dgm:t>
    </dgm:pt>
    <dgm:pt modelId="{AFEE670D-A93E-40C7-BB75-ABA23CC31977}" type="sibTrans" cxnId="{C1B3B1B5-EE11-441E-99FB-A7CE907B76AA}">
      <dgm:prSet/>
      <dgm:spPr/>
      <dgm:t>
        <a:bodyPr/>
        <a:lstStyle/>
        <a:p>
          <a:endParaRPr lang="ru-RU"/>
        </a:p>
      </dgm:t>
    </dgm:pt>
    <dgm:pt modelId="{9CE5C457-332F-4ACA-93C1-7D939B3F6F4F}">
      <dgm:prSet phldrT="[Текст]" custT="1"/>
      <dgm:spPr/>
      <dgm:t>
        <a:bodyPr/>
        <a:lstStyle/>
        <a:p>
          <a:pPr algn="l"/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Кандидатов наук</a:t>
          </a:r>
          <a:endParaRPr lang="ru-RU" sz="1050" dirty="0">
            <a:latin typeface="Times New Roman" pitchFamily="18" charset="0"/>
            <a:cs typeface="Times New Roman" pitchFamily="18" charset="0"/>
          </a:endParaRPr>
        </a:p>
      </dgm:t>
    </dgm:pt>
    <dgm:pt modelId="{C93ABC12-74F0-4E91-ABB8-F0CA8E8C62A2}" type="parTrans" cxnId="{5C4B7C02-6505-448B-9EBF-E1EC27FE0E2A}">
      <dgm:prSet/>
      <dgm:spPr/>
    </dgm:pt>
    <dgm:pt modelId="{8D85D649-B19F-4740-9056-CDAC0BC607CB}" type="sibTrans" cxnId="{5C4B7C02-6505-448B-9EBF-E1EC27FE0E2A}">
      <dgm:prSet/>
      <dgm:spPr/>
    </dgm:pt>
    <dgm:pt modelId="{A8783C08-9E05-4E49-BDDE-FCD99FA8E315}">
      <dgm:prSet phldrT="[Текст]" custT="1"/>
      <dgm:spPr/>
      <dgm:t>
        <a:bodyPr/>
        <a:lstStyle/>
        <a:p>
          <a:pPr algn="l"/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Докторов</a:t>
          </a:r>
          <a:endParaRPr lang="ru-RU" sz="1050" dirty="0">
            <a:latin typeface="Times New Roman" pitchFamily="18" charset="0"/>
            <a:cs typeface="Times New Roman" pitchFamily="18" charset="0"/>
          </a:endParaRPr>
        </a:p>
      </dgm:t>
    </dgm:pt>
    <dgm:pt modelId="{660E7417-35B5-4D5B-A525-31C8A8118ED8}" type="parTrans" cxnId="{7EDE0A2A-50E1-43CB-BB52-37F464EB32BF}">
      <dgm:prSet/>
      <dgm:spPr/>
    </dgm:pt>
    <dgm:pt modelId="{5802E7C4-CB59-4762-ACDA-E8A2710BC2D7}" type="sibTrans" cxnId="{7EDE0A2A-50E1-43CB-BB52-37F464EB32BF}">
      <dgm:prSet/>
      <dgm:spPr/>
    </dgm:pt>
    <dgm:pt modelId="{BD41559B-A077-46CC-A9DB-2D5E21C2117B}">
      <dgm:prSet phldrT="[Текст]" custT="1"/>
      <dgm:spPr/>
      <dgm:t>
        <a:bodyPr/>
        <a:lstStyle/>
        <a:p>
          <a:pPr algn="l"/>
          <a:r>
            <a:rPr lang="ru-RU" sz="1050" dirty="0" err="1" smtClean="0">
              <a:latin typeface="Times New Roman" pitchFamily="18" charset="0"/>
              <a:cs typeface="Times New Roman" pitchFamily="18" charset="0"/>
            </a:rPr>
            <a:t>ИрГАУ</a:t>
          </a:r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 им. А.А. </a:t>
          </a:r>
          <a:r>
            <a:rPr lang="ru-RU" sz="1050" dirty="0" err="1" smtClean="0">
              <a:latin typeface="Times New Roman" pitchFamily="18" charset="0"/>
              <a:cs typeface="Times New Roman" pitchFamily="18" charset="0"/>
            </a:rPr>
            <a:t>Ежевского</a:t>
          </a:r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– 280</a:t>
          </a:r>
          <a:endParaRPr lang="ru-RU" sz="1050" dirty="0">
            <a:latin typeface="Times New Roman" pitchFamily="18" charset="0"/>
            <a:cs typeface="Times New Roman" pitchFamily="18" charset="0"/>
          </a:endParaRPr>
        </a:p>
      </dgm:t>
    </dgm:pt>
    <dgm:pt modelId="{552F204E-1663-41AA-A66E-98E25AA01DB2}" type="parTrans" cxnId="{A0304BC1-41E4-43DD-A6E9-C24CBBAF0682}">
      <dgm:prSet/>
      <dgm:spPr/>
    </dgm:pt>
    <dgm:pt modelId="{8C22F731-7F7F-43BD-9592-83F8A0217BBB}" type="sibTrans" cxnId="{A0304BC1-41E4-43DD-A6E9-C24CBBAF0682}">
      <dgm:prSet/>
      <dgm:spPr/>
    </dgm:pt>
    <dgm:pt modelId="{45286A66-48A7-4027-A7A6-97BB093FC8E0}">
      <dgm:prSet phldrT="[Текст]" custT="1"/>
      <dgm:spPr/>
      <dgm:t>
        <a:bodyPr/>
        <a:lstStyle/>
        <a:p>
          <a:pPr algn="l"/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НИИСХ-6</a:t>
          </a:r>
          <a:endParaRPr lang="ru-RU" sz="1050" dirty="0">
            <a:latin typeface="Times New Roman" pitchFamily="18" charset="0"/>
            <a:cs typeface="Times New Roman" pitchFamily="18" charset="0"/>
          </a:endParaRPr>
        </a:p>
      </dgm:t>
    </dgm:pt>
    <dgm:pt modelId="{CB024132-53AC-4A6A-BFD7-0E16DB990DC2}" type="parTrans" cxnId="{88EC5D16-FAC8-42F1-B870-66DCE19F6779}">
      <dgm:prSet/>
      <dgm:spPr/>
    </dgm:pt>
    <dgm:pt modelId="{05C865CD-3B0F-4B42-91B8-CE6EAAB051FA}" type="sibTrans" cxnId="{88EC5D16-FAC8-42F1-B870-66DCE19F6779}">
      <dgm:prSet/>
      <dgm:spPr/>
    </dgm:pt>
    <dgm:pt modelId="{F220B356-5B53-44B5-B2DA-A567744AA323}">
      <dgm:prSet phldrT="[Текст]" custT="1"/>
      <dgm:spPr/>
      <dgm:t>
        <a:bodyPr/>
        <a:lstStyle/>
        <a:p>
          <a:pPr algn="l"/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НИИСХ-38</a:t>
          </a:r>
          <a:endParaRPr lang="ru-RU" sz="1050" dirty="0">
            <a:latin typeface="Times New Roman" pitchFamily="18" charset="0"/>
            <a:cs typeface="Times New Roman" pitchFamily="18" charset="0"/>
          </a:endParaRPr>
        </a:p>
      </dgm:t>
    </dgm:pt>
    <dgm:pt modelId="{868C62EA-098B-49E8-8F4D-198A0AECD9BE}" type="parTrans" cxnId="{86BE8D6D-8464-4294-AB0D-AA10120DDF8F}">
      <dgm:prSet/>
      <dgm:spPr/>
    </dgm:pt>
    <dgm:pt modelId="{42BD79C6-823E-4DC8-8D41-9245D556FF8E}" type="sibTrans" cxnId="{86BE8D6D-8464-4294-AB0D-AA10120DDF8F}">
      <dgm:prSet/>
      <dgm:spPr/>
    </dgm:pt>
    <dgm:pt modelId="{AD811407-24DA-4E45-B449-89DD12816106}">
      <dgm:prSet phldrT="[Текст]" custT="1"/>
      <dgm:spPr/>
      <dgm:t>
        <a:bodyPr/>
        <a:lstStyle/>
        <a:p>
          <a:pPr algn="l"/>
          <a:r>
            <a:rPr lang="ru-RU" sz="1050" dirty="0" err="1" smtClean="0">
              <a:latin typeface="Times New Roman" pitchFamily="18" charset="0"/>
              <a:cs typeface="Times New Roman" pitchFamily="18" charset="0"/>
            </a:rPr>
            <a:t>ИрГАУ</a:t>
          </a:r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 – 177</a:t>
          </a:r>
          <a:endParaRPr lang="ru-RU" sz="1050" dirty="0">
            <a:latin typeface="Times New Roman" pitchFamily="18" charset="0"/>
            <a:cs typeface="Times New Roman" pitchFamily="18" charset="0"/>
          </a:endParaRPr>
        </a:p>
      </dgm:t>
    </dgm:pt>
    <dgm:pt modelId="{5BF7C88D-4E04-4C0C-A47E-90B2DE72B1AD}" type="parTrans" cxnId="{BF073AF9-0F7B-40C7-B928-834DF0A1ECB7}">
      <dgm:prSet/>
      <dgm:spPr/>
    </dgm:pt>
    <dgm:pt modelId="{38472460-669C-410D-923F-08E5311CFAB7}" type="sibTrans" cxnId="{BF073AF9-0F7B-40C7-B928-834DF0A1ECB7}">
      <dgm:prSet/>
      <dgm:spPr/>
    </dgm:pt>
    <dgm:pt modelId="{22F93F4A-D33A-4178-9306-52E26D9369A8}">
      <dgm:prSet phldrT="[Текст]" custT="1"/>
      <dgm:spPr/>
      <dgm:t>
        <a:bodyPr/>
        <a:lstStyle/>
        <a:p>
          <a:pPr algn="l"/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НИИСХ - 11</a:t>
          </a:r>
          <a:endParaRPr lang="ru-RU" sz="1050" dirty="0">
            <a:latin typeface="Times New Roman" pitchFamily="18" charset="0"/>
            <a:cs typeface="Times New Roman" pitchFamily="18" charset="0"/>
          </a:endParaRPr>
        </a:p>
      </dgm:t>
    </dgm:pt>
    <dgm:pt modelId="{9F90736A-BBC7-419A-9E13-F943FCDE899A}" type="parTrans" cxnId="{1D5D9CE2-B0D5-4155-8144-A1C7D43B7636}">
      <dgm:prSet/>
      <dgm:spPr/>
    </dgm:pt>
    <dgm:pt modelId="{731655E5-B590-4E08-BE57-127F54474FD2}" type="sibTrans" cxnId="{1D5D9CE2-B0D5-4155-8144-A1C7D43B7636}">
      <dgm:prSet/>
      <dgm:spPr/>
    </dgm:pt>
    <dgm:pt modelId="{83ABD8D4-0DFC-46F8-89A1-CA7047C4DE4A}">
      <dgm:prSet phldrT="[Текст]" custT="1"/>
      <dgm:spPr/>
      <dgm:t>
        <a:bodyPr/>
        <a:lstStyle/>
        <a:p>
          <a:pPr algn="l"/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ИрГАУ-48</a:t>
          </a:r>
          <a:endParaRPr lang="ru-RU" sz="1050" dirty="0">
            <a:latin typeface="Times New Roman" pitchFamily="18" charset="0"/>
            <a:cs typeface="Times New Roman" pitchFamily="18" charset="0"/>
          </a:endParaRPr>
        </a:p>
      </dgm:t>
    </dgm:pt>
    <dgm:pt modelId="{15FEAB5D-623B-42E3-85D7-B304406FA67E}" type="parTrans" cxnId="{DEF29338-D3E7-46D1-B9D5-F0B65012931E}">
      <dgm:prSet/>
      <dgm:spPr/>
    </dgm:pt>
    <dgm:pt modelId="{773DBD28-A0E0-42F6-8F0C-4F54CF948761}" type="sibTrans" cxnId="{DEF29338-D3E7-46D1-B9D5-F0B65012931E}">
      <dgm:prSet/>
      <dgm:spPr/>
    </dgm:pt>
    <dgm:pt modelId="{110FEDD6-634D-48D8-9068-9B81BC90E6AB}" type="pres">
      <dgm:prSet presAssocID="{4FADF68C-7491-4236-82BD-5D41741BD2E9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22E9E46-D1AA-4546-810C-CE5F846FC887}" type="pres">
      <dgm:prSet presAssocID="{2C1E9B47-70F0-4073-BD2C-5FBDB2E6368F}" presName="compositeNode" presStyleCnt="0">
        <dgm:presLayoutVars>
          <dgm:bulletEnabled val="1"/>
        </dgm:presLayoutVars>
      </dgm:prSet>
      <dgm:spPr/>
    </dgm:pt>
    <dgm:pt modelId="{C2EACDEE-6965-4FCB-BC0A-35B61DB66678}" type="pres">
      <dgm:prSet presAssocID="{2C1E9B47-70F0-4073-BD2C-5FBDB2E6368F}" presName="image" presStyleLbl="fgImgPlace1" presStyleIdx="0" presStyleCnt="4" custLinFactNeighborX="-45497" custLinFactNeighborY="-3048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B14296E-1284-472E-B27C-226DDD6D1603}" type="pres">
      <dgm:prSet presAssocID="{2C1E9B47-70F0-4073-BD2C-5FBDB2E6368F}" presName="childNode" presStyleLbl="node1" presStyleIdx="0" presStyleCnt="4" custScaleX="141309" custScaleY="110069" custLinFactNeighborX="-3036" custLinFactNeighborY="-4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7E4976-F56B-45BF-BD27-32DD7072E101}" type="pres">
      <dgm:prSet presAssocID="{2C1E9B47-70F0-4073-BD2C-5FBDB2E6368F}" presName="parentNode" presStyleLbl="revTx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9077A2-2DDB-407E-AE9E-3C301745CF61}" type="pres">
      <dgm:prSet presAssocID="{8CBD35ED-C91F-4FF1-93A9-F1C1DFA07AB5}" presName="sibTrans" presStyleCnt="0"/>
      <dgm:spPr/>
    </dgm:pt>
    <dgm:pt modelId="{16DEF9A6-72A7-452E-93AC-F3B7FEF4AA54}" type="pres">
      <dgm:prSet presAssocID="{B2F567FF-DA86-4964-960B-F6EBF5E09021}" presName="compositeNode" presStyleCnt="0">
        <dgm:presLayoutVars>
          <dgm:bulletEnabled val="1"/>
        </dgm:presLayoutVars>
      </dgm:prSet>
      <dgm:spPr/>
    </dgm:pt>
    <dgm:pt modelId="{22DA3EAA-4A73-48AB-BE66-65857486F142}" type="pres">
      <dgm:prSet presAssocID="{B2F567FF-DA86-4964-960B-F6EBF5E09021}" presName="image" presStyleLbl="fgImgPlace1" presStyleIdx="1" presStyleCnt="4" custLinFactNeighborX="-42968" custLinFactNeighborY="-3048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16F09A2-D67B-4E13-A041-83929F9127E3}" type="pres">
      <dgm:prSet presAssocID="{B2F567FF-DA86-4964-960B-F6EBF5E09021}" presName="childNode" presStyleLbl="node1" presStyleIdx="1" presStyleCnt="4" custScaleX="135751" custScaleY="1090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63FC5C-0764-4E4D-965E-FFAE0008B978}" type="pres">
      <dgm:prSet presAssocID="{B2F567FF-DA86-4964-960B-F6EBF5E09021}" presName="parentNode" presStyleLbl="revTx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B5E88B-28B8-46E7-A54F-DADCB8BDF778}" type="pres">
      <dgm:prSet presAssocID="{ECBB63C3-8904-4192-A700-4ECBF1F29597}" presName="sibTrans" presStyleCnt="0"/>
      <dgm:spPr/>
    </dgm:pt>
    <dgm:pt modelId="{11F2A8ED-02A8-45CA-BAC7-166E5BD97B3B}" type="pres">
      <dgm:prSet presAssocID="{1BCA8852-231F-4BA6-9C9C-5C7A00A1E9BE}" presName="compositeNode" presStyleCnt="0">
        <dgm:presLayoutVars>
          <dgm:bulletEnabled val="1"/>
        </dgm:presLayoutVars>
      </dgm:prSet>
      <dgm:spPr/>
    </dgm:pt>
    <dgm:pt modelId="{E943D58F-55A9-4CEB-8104-A2F8B743D236}" type="pres">
      <dgm:prSet presAssocID="{1BCA8852-231F-4BA6-9C9C-5C7A00A1E9BE}" presName="image" presStyleLbl="fgImgPlace1" presStyleIdx="2" presStyleCnt="4" custLinFactNeighborX="-62307" custLinFactNeighborY="-2780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E4E26A9-DDE7-4301-B105-A2A4BC1B5750}" type="pres">
      <dgm:prSet presAssocID="{1BCA8852-231F-4BA6-9C9C-5C7A00A1E9BE}" presName="childNode" presStyleLbl="node1" presStyleIdx="2" presStyleCnt="4" custScaleX="123622" custScaleY="1220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826364-A521-4FF8-8BC3-E7E09F1DDFB1}" type="pres">
      <dgm:prSet presAssocID="{1BCA8852-231F-4BA6-9C9C-5C7A00A1E9BE}" presName="parentNode" presStyleLbl="revTx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9880E-AEA4-4152-AF70-482E9AA59582}" type="pres">
      <dgm:prSet presAssocID="{4A6EB7F0-F748-48C3-8EBC-5F026A510497}" presName="sibTrans" presStyleCnt="0"/>
      <dgm:spPr/>
    </dgm:pt>
    <dgm:pt modelId="{D24D29A5-287F-4A58-B814-FA3236F3FA80}" type="pres">
      <dgm:prSet presAssocID="{6C7C217B-4366-4321-9419-8B79D5ED6A61}" presName="compositeNode" presStyleCnt="0">
        <dgm:presLayoutVars>
          <dgm:bulletEnabled val="1"/>
        </dgm:presLayoutVars>
      </dgm:prSet>
      <dgm:spPr/>
    </dgm:pt>
    <dgm:pt modelId="{FFA04B4D-977D-4599-92D2-2AF1C1EB71FF}" type="pres">
      <dgm:prSet presAssocID="{6C7C217B-4366-4321-9419-8B79D5ED6A61}" presName="image" presStyleLbl="fgImgPlace1" presStyleIdx="3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B7DEAE1-AB7C-45B0-862D-96A50ACCF4C9}" type="pres">
      <dgm:prSet presAssocID="{6C7C217B-4366-4321-9419-8B79D5ED6A61}" presName="childNode" presStyleLbl="node1" presStyleIdx="3" presStyleCnt="4" custScaleX="129378" custScaleY="1057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64E220-D2A9-4534-8DD7-C7DF67A266FD}" type="pres">
      <dgm:prSet presAssocID="{6C7C217B-4366-4321-9419-8B79D5ED6A61}" presName="parentNode" presStyleLbl="revTx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A45C10-98E2-45F9-86BC-54DB82AB7B95}" type="presOf" srcId="{DB5C5CB4-942F-4E73-A38C-F563DD425C62}" destId="{4B14296E-1284-472E-B27C-226DDD6D1603}" srcOrd="0" destOrd="4" presId="urn:microsoft.com/office/officeart/2005/8/layout/hList2"/>
    <dgm:cxn modelId="{7EDE0A2A-50E1-43CB-BB52-37F464EB32BF}" srcId="{6C7C217B-4366-4321-9419-8B79D5ED6A61}" destId="{A8783C08-9E05-4E49-BDDE-FCD99FA8E315}" srcOrd="7" destOrd="0" parTransId="{660E7417-35B5-4D5B-A525-31C8A8118ED8}" sibTransId="{5802E7C4-CB59-4762-ACDA-E8A2710BC2D7}"/>
    <dgm:cxn modelId="{BF073AF9-0F7B-40C7-B928-834DF0A1ECB7}" srcId="{6C7C217B-4366-4321-9419-8B79D5ED6A61}" destId="{AD811407-24DA-4E45-B449-89DD12816106}" srcOrd="5" destOrd="0" parTransId="{5BF7C88D-4E04-4C0C-A47E-90B2DE72B1AD}" sibTransId="{38472460-669C-410D-923F-08E5311CFAB7}"/>
    <dgm:cxn modelId="{E7295981-07AF-454F-AA93-24CB26303690}" srcId="{1BCA8852-231F-4BA6-9C9C-5C7A00A1E9BE}" destId="{80033E83-2166-4683-B5E9-0F2B6E8AEBE0}" srcOrd="5" destOrd="0" parTransId="{6175DB89-E70A-45FE-9395-93FCB24BD5A1}" sibTransId="{2FCA548D-23F3-4E6C-AD3D-30464BCCFF29}"/>
    <dgm:cxn modelId="{2D7AFD68-F61E-4382-9567-7AA3BF668009}" type="presOf" srcId="{1686065B-8EFD-436B-9C60-DDE3AF354E8D}" destId="{BE4E26A9-DDE7-4301-B105-A2A4BC1B5750}" srcOrd="0" destOrd="3" presId="urn:microsoft.com/office/officeart/2005/8/layout/hList2"/>
    <dgm:cxn modelId="{96CDFFB5-95F4-4D20-AD6B-C03CCE788BF5}" srcId="{1BCA8852-231F-4BA6-9C9C-5C7A00A1E9BE}" destId="{762AD5C9-7C2B-404D-A4C0-A8DCEC81A623}" srcOrd="7" destOrd="0" parTransId="{3035DB5F-39B8-41AF-AACA-BAFEF5A719D2}" sibTransId="{92F7508E-DD72-4954-8A31-346DACB56804}"/>
    <dgm:cxn modelId="{37A9E7B5-D3F7-48B9-85B6-DA05B550D8F8}" srcId="{2C1E9B47-70F0-4073-BD2C-5FBDB2E6368F}" destId="{17A390E7-7E46-4167-B725-EF78CF06DB9A}" srcOrd="6" destOrd="0" parTransId="{9B2C72F7-3992-40A3-ADFC-07E262FA4A04}" sibTransId="{74C9E7D1-8DBD-49EF-AE0E-29486597980E}"/>
    <dgm:cxn modelId="{485F955C-5207-416B-86C9-AE34067FB898}" type="presOf" srcId="{762AD5C9-7C2B-404D-A4C0-A8DCEC81A623}" destId="{BE4E26A9-DDE7-4301-B105-A2A4BC1B5750}" srcOrd="0" destOrd="7" presId="urn:microsoft.com/office/officeart/2005/8/layout/hList2"/>
    <dgm:cxn modelId="{040B736A-0B32-4318-B6AF-62AB6FD93FEF}" srcId="{4FADF68C-7491-4236-82BD-5D41741BD2E9}" destId="{6C7C217B-4366-4321-9419-8B79D5ED6A61}" srcOrd="3" destOrd="0" parTransId="{8CD5FF07-678B-4AAC-AB63-8853529949B1}" sibTransId="{CCF9D773-E6E9-4B53-9D0E-AED6876BEBCC}"/>
    <dgm:cxn modelId="{DEF29338-D3E7-46D1-B9D5-F0B65012931E}" srcId="{6C7C217B-4366-4321-9419-8B79D5ED6A61}" destId="{83ABD8D4-0DFC-46F8-89A1-CA7047C4DE4A}" srcOrd="8" destOrd="0" parTransId="{15FEAB5D-623B-42E3-85D7-B304406FA67E}" sibTransId="{773DBD28-A0E0-42F6-8F0C-4F54CF948761}"/>
    <dgm:cxn modelId="{F0F1828A-4AEB-4693-9553-207861871DA0}" srcId="{2C1E9B47-70F0-4073-BD2C-5FBDB2E6368F}" destId="{496AD46D-3D80-4C56-BF1E-078311685BDE}" srcOrd="0" destOrd="0" parTransId="{A12822D7-7D0E-4DB3-95F0-115464EFB7E9}" sibTransId="{1509261D-9566-402A-A9D5-BF5F6F406EB9}"/>
    <dgm:cxn modelId="{E752FBBE-E7C7-4C2D-B5A0-2D32598233EE}" type="presOf" srcId="{A8783C08-9E05-4E49-BDDE-FCD99FA8E315}" destId="{2B7DEAE1-AB7C-45B0-862D-96A50ACCF4C9}" srcOrd="0" destOrd="7" presId="urn:microsoft.com/office/officeart/2005/8/layout/hList2"/>
    <dgm:cxn modelId="{FEF5F2AF-E444-49B1-B128-E02BFD5749A1}" type="presOf" srcId="{50195BA5-2608-45C2-995A-71F93B5DA67B}" destId="{4B14296E-1284-472E-B27C-226DDD6D1603}" srcOrd="0" destOrd="2" presId="urn:microsoft.com/office/officeart/2005/8/layout/hList2"/>
    <dgm:cxn modelId="{E5CD01D3-9F02-4C29-B55E-961FB2E53AEA}" type="presOf" srcId="{BFC916F6-6A02-4E11-88FF-652AF76D44DC}" destId="{4B14296E-1284-472E-B27C-226DDD6D1603}" srcOrd="0" destOrd="3" presId="urn:microsoft.com/office/officeart/2005/8/layout/hList2"/>
    <dgm:cxn modelId="{A21EF268-6202-477B-B4BC-D8402CCAEBB6}" type="presOf" srcId="{38ED4089-AD16-44A6-AD32-64F4439E080F}" destId="{BE4E26A9-DDE7-4301-B105-A2A4BC1B5750}" srcOrd="0" destOrd="2" presId="urn:microsoft.com/office/officeart/2005/8/layout/hList2"/>
    <dgm:cxn modelId="{A2872F37-32E6-47E9-AA84-76DB39CF531D}" type="presOf" srcId="{22F93F4A-D33A-4178-9306-52E26D9369A8}" destId="{2B7DEAE1-AB7C-45B0-862D-96A50ACCF4C9}" srcOrd="0" destOrd="6" presId="urn:microsoft.com/office/officeart/2005/8/layout/hList2"/>
    <dgm:cxn modelId="{DD527ED7-E66C-4D40-884E-23E1DE4B60ED}" srcId="{2C1E9B47-70F0-4073-BD2C-5FBDB2E6368F}" destId="{50195BA5-2608-45C2-995A-71F93B5DA67B}" srcOrd="2" destOrd="0" parTransId="{16DD1BFB-BC2A-4F95-9B3F-534F33FDAF2E}" sibTransId="{ADB12152-95C0-4967-B258-915440F42D82}"/>
    <dgm:cxn modelId="{7E45839C-EA85-49B1-B39E-BD6C36A09929}" srcId="{4FADF68C-7491-4236-82BD-5D41741BD2E9}" destId="{2C1E9B47-70F0-4073-BD2C-5FBDB2E6368F}" srcOrd="0" destOrd="0" parTransId="{25DD5FA7-2BBF-4C29-9466-BE0A1B80C08D}" sibTransId="{8CBD35ED-C91F-4FF1-93A9-F1C1DFA07AB5}"/>
    <dgm:cxn modelId="{158BD02C-777C-4F86-A582-ACD1272CCD98}" srcId="{1BCA8852-231F-4BA6-9C9C-5C7A00A1E9BE}" destId="{28E2C879-ACD3-439D-9E2C-332AADC4BAD7}" srcOrd="6" destOrd="0" parTransId="{1A4B86D9-E242-4516-8372-E22E0F98AF3C}" sibTransId="{50005CAC-8B4B-4C81-9229-EA00B9FA3653}"/>
    <dgm:cxn modelId="{548AADC0-8B93-4774-95CD-EBAB9F511617}" type="presOf" srcId="{BD41559B-A077-46CC-A9DB-2D5E21C2117B}" destId="{2B7DEAE1-AB7C-45B0-862D-96A50ACCF4C9}" srcOrd="0" destOrd="2" presId="urn:microsoft.com/office/officeart/2005/8/layout/hList2"/>
    <dgm:cxn modelId="{88EC5D16-FAC8-42F1-B870-66DCE19F6779}" srcId="{6C7C217B-4366-4321-9419-8B79D5ED6A61}" destId="{45286A66-48A7-4027-A7A6-97BB093FC8E0}" srcOrd="9" destOrd="0" parTransId="{CB024132-53AC-4A6A-BFD7-0E16DB990DC2}" sibTransId="{05C865CD-3B0F-4B42-91B8-CE6EAAB051FA}"/>
    <dgm:cxn modelId="{9BFDC663-483B-4EFD-B78B-6AE3B70AC510}" srcId="{4FADF68C-7491-4236-82BD-5D41741BD2E9}" destId="{1BCA8852-231F-4BA6-9C9C-5C7A00A1E9BE}" srcOrd="2" destOrd="0" parTransId="{25A50C13-3EF2-424D-BC0E-46414BAFAD4E}" sibTransId="{4A6EB7F0-F748-48C3-8EBC-5F026A510497}"/>
    <dgm:cxn modelId="{1D1274E6-9282-46A2-8FBB-70287EC724FB}" srcId="{1BCA8852-231F-4BA6-9C9C-5C7A00A1E9BE}" destId="{616A8EC0-3C55-4E1F-B4EB-1654514E9994}" srcOrd="4" destOrd="0" parTransId="{48F7402A-56F6-4D23-88B7-36E55E1F39C6}" sibTransId="{174430CE-6373-49C6-A95D-C18DDF3F79DA}"/>
    <dgm:cxn modelId="{A0304BC1-41E4-43DD-A6E9-C24CBBAF0682}" srcId="{6C7C217B-4366-4321-9419-8B79D5ED6A61}" destId="{BD41559B-A077-46CC-A9DB-2D5E21C2117B}" srcOrd="2" destOrd="0" parTransId="{552F204E-1663-41AA-A66E-98E25AA01DB2}" sibTransId="{8C22F731-7F7F-43BD-9592-83F8A0217BBB}"/>
    <dgm:cxn modelId="{0174FDF5-16ED-4E12-A7B1-748C86EE7A1A}" type="presOf" srcId="{BF155991-F603-466C-940A-A0F3F6C2DC24}" destId="{BE4E26A9-DDE7-4301-B105-A2A4BC1B5750}" srcOrd="0" destOrd="1" presId="urn:microsoft.com/office/officeart/2005/8/layout/hList2"/>
    <dgm:cxn modelId="{BB9EAF05-0B6A-4C1E-9C42-906E2B9C63B8}" type="presOf" srcId="{3E9E2B88-DAE1-48B4-95F1-3CA625B16754}" destId="{2B7DEAE1-AB7C-45B0-862D-96A50ACCF4C9}" srcOrd="0" destOrd="0" presId="urn:microsoft.com/office/officeart/2005/8/layout/hList2"/>
    <dgm:cxn modelId="{977F551B-4A0E-4F1F-99B5-CADAD0474342}" type="presOf" srcId="{AD811407-24DA-4E45-B449-89DD12816106}" destId="{2B7DEAE1-AB7C-45B0-862D-96A50ACCF4C9}" srcOrd="0" destOrd="5" presId="urn:microsoft.com/office/officeart/2005/8/layout/hList2"/>
    <dgm:cxn modelId="{CF1F0A22-A2FF-418A-AA4D-BA8C86656F45}" type="presOf" srcId="{9CE5C457-332F-4ACA-93C1-7D939B3F6F4F}" destId="{2B7DEAE1-AB7C-45B0-862D-96A50ACCF4C9}" srcOrd="0" destOrd="4" presId="urn:microsoft.com/office/officeart/2005/8/layout/hList2"/>
    <dgm:cxn modelId="{C8348E80-6873-4EB4-8F61-F78945BA5B93}" type="presOf" srcId="{B2F567FF-DA86-4964-960B-F6EBF5E09021}" destId="{B063FC5C-0764-4E4D-965E-FFAE0008B978}" srcOrd="0" destOrd="0" presId="urn:microsoft.com/office/officeart/2005/8/layout/hList2"/>
    <dgm:cxn modelId="{1D5D9CE2-B0D5-4155-8144-A1C7D43B7636}" srcId="{6C7C217B-4366-4321-9419-8B79D5ED6A61}" destId="{22F93F4A-D33A-4178-9306-52E26D9369A8}" srcOrd="6" destOrd="0" parTransId="{9F90736A-BBC7-419A-9E13-F943FCDE899A}" sibTransId="{731655E5-B590-4E08-BE57-127F54474FD2}"/>
    <dgm:cxn modelId="{57EA4776-51B9-411A-9F93-A248F1351318}" type="presOf" srcId="{1BCA8852-231F-4BA6-9C9C-5C7A00A1E9BE}" destId="{48826364-A521-4FF8-8BC3-E7E09F1DDFB1}" srcOrd="0" destOrd="0" presId="urn:microsoft.com/office/officeart/2005/8/layout/hList2"/>
    <dgm:cxn modelId="{BF389446-49C1-4B0B-96AB-16B6C63E21C9}" srcId="{1BCA8852-231F-4BA6-9C9C-5C7A00A1E9BE}" destId="{BF155991-F603-466C-940A-A0F3F6C2DC24}" srcOrd="1" destOrd="0" parTransId="{338C6DE5-5196-472D-9DB9-E33F5670F771}" sibTransId="{CFDA0747-63DA-429A-8FF5-D7F6B2A5A9DA}"/>
    <dgm:cxn modelId="{5DA846E6-5E09-403E-8FF6-0BDD61ABEA36}" srcId="{B2F567FF-DA86-4964-960B-F6EBF5E09021}" destId="{521239E5-8E5C-4B21-AE48-49EDE4F4AAA8}" srcOrd="1" destOrd="0" parTransId="{C89718D0-AA55-4B75-A1E3-87C721553C5D}" sibTransId="{A4AA20EC-544B-4C9A-9F59-35D423B4ADA6}"/>
    <dgm:cxn modelId="{C1B3B1B5-EE11-441E-99FB-A7CE907B76AA}" srcId="{1BCA8852-231F-4BA6-9C9C-5C7A00A1E9BE}" destId="{287079CC-AEA5-4234-8FA0-AFE1B8DE9F4C}" srcOrd="8" destOrd="0" parTransId="{E38D850C-0A94-4CA2-B72B-DCA702EAEBD1}" sibTransId="{AFEE670D-A93E-40C7-BB75-ABA23CC31977}"/>
    <dgm:cxn modelId="{11EEAD00-595A-42FD-9274-ACD71AC8FF07}" type="presOf" srcId="{F220B356-5B53-44B5-B2DA-A567744AA323}" destId="{2B7DEAE1-AB7C-45B0-862D-96A50ACCF4C9}" srcOrd="0" destOrd="3" presId="urn:microsoft.com/office/officeart/2005/8/layout/hList2"/>
    <dgm:cxn modelId="{08CC9E7B-82F7-42EE-82C4-43230A779BC9}" srcId="{1BCA8852-231F-4BA6-9C9C-5C7A00A1E9BE}" destId="{E564AFCC-3358-479D-B7C7-6D98B150EAD9}" srcOrd="9" destOrd="0" parTransId="{77D23E0A-1313-42DA-9879-17EEEAC62FE7}" sibTransId="{CEB24E12-2F81-42E8-950B-A56B51DEC12B}"/>
    <dgm:cxn modelId="{7E3619B9-B090-41C9-9553-764E2F3E2348}" type="presOf" srcId="{AA452CCD-11F9-43B5-A2C3-DC56D4202FCC}" destId="{116F09A2-D67B-4E13-A041-83929F9127E3}" srcOrd="0" destOrd="0" presId="urn:microsoft.com/office/officeart/2005/8/layout/hList2"/>
    <dgm:cxn modelId="{A3D929DB-9B4B-43E2-8640-2A49EA8BA21C}" type="presOf" srcId="{6C7C217B-4366-4321-9419-8B79D5ED6A61}" destId="{E064E220-D2A9-4534-8DD7-C7DF67A266FD}" srcOrd="0" destOrd="0" presId="urn:microsoft.com/office/officeart/2005/8/layout/hList2"/>
    <dgm:cxn modelId="{10AF3AF0-7DC5-4AAD-B059-3DF56EB4C1A5}" srcId="{1BCA8852-231F-4BA6-9C9C-5C7A00A1E9BE}" destId="{C8455CB2-F45A-4853-8EA8-929FA722C103}" srcOrd="0" destOrd="0" parTransId="{7FE6CB2B-1D09-47C1-88B6-3370AF442A1E}" sibTransId="{B6B53CA6-58B8-4FEB-A1C4-846C7C779FF4}"/>
    <dgm:cxn modelId="{E47F9DA5-8E02-40F2-BA90-DF914A5DBA4F}" srcId="{2C1E9B47-70F0-4073-BD2C-5FBDB2E6368F}" destId="{4B7B4A89-4FFC-4019-A01E-555DF430A8C4}" srcOrd="5" destOrd="0" parTransId="{082F5A17-A2A4-43A6-BF75-AC22E7FD28CD}" sibTransId="{02243054-AF6F-47D9-A148-23237E71FA0A}"/>
    <dgm:cxn modelId="{E63C60EE-9BB0-45A1-B52B-CCE19857DC9B}" type="presOf" srcId="{4CA1CA5F-ECD0-45EB-B5E4-C0226F2910CC}" destId="{4B14296E-1284-472E-B27C-226DDD6D1603}" srcOrd="0" destOrd="1" presId="urn:microsoft.com/office/officeart/2005/8/layout/hList2"/>
    <dgm:cxn modelId="{6C4B4621-5D65-4CCC-A9B1-B24BDF7D7A20}" type="presOf" srcId="{4FADF68C-7491-4236-82BD-5D41741BD2E9}" destId="{110FEDD6-634D-48D8-9068-9B81BC90E6AB}" srcOrd="0" destOrd="0" presId="urn:microsoft.com/office/officeart/2005/8/layout/hList2"/>
    <dgm:cxn modelId="{8C8AC25F-BE5A-4AF3-A9EA-C4265729DD4B}" type="presOf" srcId="{287079CC-AEA5-4234-8FA0-AFE1B8DE9F4C}" destId="{BE4E26A9-DDE7-4301-B105-A2A4BC1B5750}" srcOrd="0" destOrd="8" presId="urn:microsoft.com/office/officeart/2005/8/layout/hList2"/>
    <dgm:cxn modelId="{9F0D65FB-3B64-452C-8FDA-84ABAC0997F0}" type="presOf" srcId="{C8455CB2-F45A-4853-8EA8-929FA722C103}" destId="{BE4E26A9-DDE7-4301-B105-A2A4BC1B5750}" srcOrd="0" destOrd="0" presId="urn:microsoft.com/office/officeart/2005/8/layout/hList2"/>
    <dgm:cxn modelId="{53F664BC-5B25-4350-8DB1-411EACA16EA4}" srcId="{1BCA8852-231F-4BA6-9C9C-5C7A00A1E9BE}" destId="{38ED4089-AD16-44A6-AD32-64F4439E080F}" srcOrd="2" destOrd="0" parTransId="{5DA2889E-913E-4429-869D-136B329D8504}" sibTransId="{9EFF95E7-41E6-430D-84F9-909FEAC3775C}"/>
    <dgm:cxn modelId="{7D6E084B-58B9-4F37-B71F-04210737CC65}" type="presOf" srcId="{C3714053-34A1-46AA-8FD3-5AE397BB2C91}" destId="{2B7DEAE1-AB7C-45B0-862D-96A50ACCF4C9}" srcOrd="0" destOrd="1" presId="urn:microsoft.com/office/officeart/2005/8/layout/hList2"/>
    <dgm:cxn modelId="{3EAD99E6-B39F-433E-8D6E-9274386C97C0}" srcId="{2C1E9B47-70F0-4073-BD2C-5FBDB2E6368F}" destId="{4CA1CA5F-ECD0-45EB-B5E4-C0226F2910CC}" srcOrd="1" destOrd="0" parTransId="{3D9893FF-8549-4886-A585-BDEC4E9F9125}" sibTransId="{253BA9DE-906D-4B47-BB8E-4CB3405B8705}"/>
    <dgm:cxn modelId="{86BE8D6D-8464-4294-AB0D-AA10120DDF8F}" srcId="{6C7C217B-4366-4321-9419-8B79D5ED6A61}" destId="{F220B356-5B53-44B5-B2DA-A567744AA323}" srcOrd="3" destOrd="0" parTransId="{868C62EA-098B-49E8-8F4D-198A0AECD9BE}" sibTransId="{42BD79C6-823E-4DC8-8D41-9245D556FF8E}"/>
    <dgm:cxn modelId="{D2185B73-AD34-4293-8853-6A4DEB71B073}" type="presOf" srcId="{4B7B4A89-4FFC-4019-A01E-555DF430A8C4}" destId="{4B14296E-1284-472E-B27C-226DDD6D1603}" srcOrd="0" destOrd="5" presId="urn:microsoft.com/office/officeart/2005/8/layout/hList2"/>
    <dgm:cxn modelId="{2CE67BB4-0185-4EDD-9F38-8D8888148715}" type="presOf" srcId="{80033E83-2166-4683-B5E9-0F2B6E8AEBE0}" destId="{BE4E26A9-DDE7-4301-B105-A2A4BC1B5750}" srcOrd="0" destOrd="5" presId="urn:microsoft.com/office/officeart/2005/8/layout/hList2"/>
    <dgm:cxn modelId="{73977018-5AEE-4CAC-BDBD-0803525CD146}" srcId="{2C1E9B47-70F0-4073-BD2C-5FBDB2E6368F}" destId="{BFC916F6-6A02-4E11-88FF-652AF76D44DC}" srcOrd="3" destOrd="0" parTransId="{A6FE9BB0-2922-4E2D-9A7F-F4216B2133CB}" sibTransId="{73254240-C0A7-437B-BD61-65EDF9F6EB50}"/>
    <dgm:cxn modelId="{3EEB275C-0DE3-4FDA-8B96-789D036CE66F}" srcId="{2C1E9B47-70F0-4073-BD2C-5FBDB2E6368F}" destId="{DB5C5CB4-942F-4E73-A38C-F563DD425C62}" srcOrd="4" destOrd="0" parTransId="{BA2D1B70-B2AB-4977-85DA-F6850D88321D}" sibTransId="{8E9B4CAA-AC22-4534-9BE0-0181B3981F54}"/>
    <dgm:cxn modelId="{A64F5DB8-CF46-48FB-B229-2F46BD7DC266}" srcId="{6C7C217B-4366-4321-9419-8B79D5ED6A61}" destId="{C3714053-34A1-46AA-8FD3-5AE397BB2C91}" srcOrd="1" destOrd="0" parTransId="{57400388-BC87-4C74-A648-B259A44D5582}" sibTransId="{8E3DF65C-E824-4A35-96CE-E328971D4848}"/>
    <dgm:cxn modelId="{B67A9B62-FC0C-426E-83E2-7DB6F9575217}" type="presOf" srcId="{28E2C879-ACD3-439D-9E2C-332AADC4BAD7}" destId="{BE4E26A9-DDE7-4301-B105-A2A4BC1B5750}" srcOrd="0" destOrd="6" presId="urn:microsoft.com/office/officeart/2005/8/layout/hList2"/>
    <dgm:cxn modelId="{F72CDD14-CFB3-44AA-85B9-ED8786630B23}" srcId="{6C7C217B-4366-4321-9419-8B79D5ED6A61}" destId="{3E9E2B88-DAE1-48B4-95F1-3CA625B16754}" srcOrd="0" destOrd="0" parTransId="{40C0DC2F-6542-47E1-87A8-7F669B3F7612}" sibTransId="{E91CA5ED-F9DC-4E24-B0CA-C47A41809B0C}"/>
    <dgm:cxn modelId="{575DEF77-D90B-42FD-A2AA-6E2B5CC37F31}" type="presOf" srcId="{496AD46D-3D80-4C56-BF1E-078311685BDE}" destId="{4B14296E-1284-472E-B27C-226DDD6D1603}" srcOrd="0" destOrd="0" presId="urn:microsoft.com/office/officeart/2005/8/layout/hList2"/>
    <dgm:cxn modelId="{135412EC-47E0-4D00-A4EC-D45121651AD3}" type="presOf" srcId="{521239E5-8E5C-4B21-AE48-49EDE4F4AAA8}" destId="{116F09A2-D67B-4E13-A041-83929F9127E3}" srcOrd="0" destOrd="1" presId="urn:microsoft.com/office/officeart/2005/8/layout/hList2"/>
    <dgm:cxn modelId="{671539D3-95E9-4CF8-B244-CD459C6C8F1D}" type="presOf" srcId="{17A390E7-7E46-4167-B725-EF78CF06DB9A}" destId="{4B14296E-1284-472E-B27C-226DDD6D1603}" srcOrd="0" destOrd="6" presId="urn:microsoft.com/office/officeart/2005/8/layout/hList2"/>
    <dgm:cxn modelId="{F6BC8368-F59E-403C-BA53-38160289ED6C}" type="presOf" srcId="{2C1E9B47-70F0-4073-BD2C-5FBDB2E6368F}" destId="{DE7E4976-F56B-45BF-BD27-32DD7072E101}" srcOrd="0" destOrd="0" presId="urn:microsoft.com/office/officeart/2005/8/layout/hList2"/>
    <dgm:cxn modelId="{9E36E770-888B-4474-B9ED-04497EA5D418}" type="presOf" srcId="{83ABD8D4-0DFC-46F8-89A1-CA7047C4DE4A}" destId="{2B7DEAE1-AB7C-45B0-862D-96A50ACCF4C9}" srcOrd="0" destOrd="8" presId="urn:microsoft.com/office/officeart/2005/8/layout/hList2"/>
    <dgm:cxn modelId="{19FA5E1D-97E7-417F-80FB-656CBA618729}" srcId="{4FADF68C-7491-4236-82BD-5D41741BD2E9}" destId="{B2F567FF-DA86-4964-960B-F6EBF5E09021}" srcOrd="1" destOrd="0" parTransId="{45E86461-F5DD-49D8-A017-83C12299D347}" sibTransId="{ECBB63C3-8904-4192-A700-4ECBF1F29597}"/>
    <dgm:cxn modelId="{D1A58759-91E1-4B7E-BFB4-97731BAE6CC7}" type="presOf" srcId="{616A8EC0-3C55-4E1F-B4EB-1654514E9994}" destId="{BE4E26A9-DDE7-4301-B105-A2A4BC1B5750}" srcOrd="0" destOrd="4" presId="urn:microsoft.com/office/officeart/2005/8/layout/hList2"/>
    <dgm:cxn modelId="{F831C7DD-2316-4261-84BF-C19942CFBFCF}" srcId="{1BCA8852-231F-4BA6-9C9C-5C7A00A1E9BE}" destId="{1686065B-8EFD-436B-9C60-DDE3AF354E8D}" srcOrd="3" destOrd="0" parTransId="{DDDA5C2E-3021-4C8C-9482-A98358151CCE}" sibTransId="{75405589-AC0B-488B-BE0E-176FBA2C53E6}"/>
    <dgm:cxn modelId="{5C4B7C02-6505-448B-9EBF-E1EC27FE0E2A}" srcId="{6C7C217B-4366-4321-9419-8B79D5ED6A61}" destId="{9CE5C457-332F-4ACA-93C1-7D939B3F6F4F}" srcOrd="4" destOrd="0" parTransId="{C93ABC12-74F0-4E91-ABB8-F0CA8E8C62A2}" sibTransId="{8D85D649-B19F-4740-9056-CDAC0BC607CB}"/>
    <dgm:cxn modelId="{FAD04A6F-AB40-416D-B449-0BE781586BCB}" srcId="{B2F567FF-DA86-4964-960B-F6EBF5E09021}" destId="{AA452CCD-11F9-43B5-A2C3-DC56D4202FCC}" srcOrd="0" destOrd="0" parTransId="{02635587-972F-431D-8079-501DA733B540}" sibTransId="{BBEC8D15-E812-4910-A5C0-28352F93FECC}"/>
    <dgm:cxn modelId="{DCB506EB-3771-489B-9A0C-732062D614ED}" type="presOf" srcId="{E564AFCC-3358-479D-B7C7-6D98B150EAD9}" destId="{BE4E26A9-DDE7-4301-B105-A2A4BC1B5750}" srcOrd="0" destOrd="9" presId="urn:microsoft.com/office/officeart/2005/8/layout/hList2"/>
    <dgm:cxn modelId="{25C5133D-414F-4D01-A69D-A86465CC4978}" type="presOf" srcId="{45286A66-48A7-4027-A7A6-97BB093FC8E0}" destId="{2B7DEAE1-AB7C-45B0-862D-96A50ACCF4C9}" srcOrd="0" destOrd="9" presId="urn:microsoft.com/office/officeart/2005/8/layout/hList2"/>
    <dgm:cxn modelId="{F04A1E37-BF65-46E4-A7DF-C0F50D803B5B}" type="presParOf" srcId="{110FEDD6-634D-48D8-9068-9B81BC90E6AB}" destId="{D22E9E46-D1AA-4546-810C-CE5F846FC887}" srcOrd="0" destOrd="0" presId="urn:microsoft.com/office/officeart/2005/8/layout/hList2"/>
    <dgm:cxn modelId="{D24BC39E-9E06-4D58-A8CE-51B46F76F30F}" type="presParOf" srcId="{D22E9E46-D1AA-4546-810C-CE5F846FC887}" destId="{C2EACDEE-6965-4FCB-BC0A-35B61DB66678}" srcOrd="0" destOrd="0" presId="urn:microsoft.com/office/officeart/2005/8/layout/hList2"/>
    <dgm:cxn modelId="{CA874380-2055-4602-BC5A-EB67DC5E5B3E}" type="presParOf" srcId="{D22E9E46-D1AA-4546-810C-CE5F846FC887}" destId="{4B14296E-1284-472E-B27C-226DDD6D1603}" srcOrd="1" destOrd="0" presId="urn:microsoft.com/office/officeart/2005/8/layout/hList2"/>
    <dgm:cxn modelId="{F27C72EB-DF2D-405D-94E1-18B57F66F4F0}" type="presParOf" srcId="{D22E9E46-D1AA-4546-810C-CE5F846FC887}" destId="{DE7E4976-F56B-45BF-BD27-32DD7072E101}" srcOrd="2" destOrd="0" presId="urn:microsoft.com/office/officeart/2005/8/layout/hList2"/>
    <dgm:cxn modelId="{EB17A235-F47C-431B-8CE1-3156DF28B9D5}" type="presParOf" srcId="{110FEDD6-634D-48D8-9068-9B81BC90E6AB}" destId="{BA9077A2-2DDB-407E-AE9E-3C301745CF61}" srcOrd="1" destOrd="0" presId="urn:microsoft.com/office/officeart/2005/8/layout/hList2"/>
    <dgm:cxn modelId="{DFC6F998-EA00-4D99-8DCD-A0BD6092BFCD}" type="presParOf" srcId="{110FEDD6-634D-48D8-9068-9B81BC90E6AB}" destId="{16DEF9A6-72A7-452E-93AC-F3B7FEF4AA54}" srcOrd="2" destOrd="0" presId="urn:microsoft.com/office/officeart/2005/8/layout/hList2"/>
    <dgm:cxn modelId="{F5D8B755-3FE8-4495-BBF6-91F1E9D150D7}" type="presParOf" srcId="{16DEF9A6-72A7-452E-93AC-F3B7FEF4AA54}" destId="{22DA3EAA-4A73-48AB-BE66-65857486F142}" srcOrd="0" destOrd="0" presId="urn:microsoft.com/office/officeart/2005/8/layout/hList2"/>
    <dgm:cxn modelId="{EFB69602-6263-4760-84C2-E50286063DA9}" type="presParOf" srcId="{16DEF9A6-72A7-452E-93AC-F3B7FEF4AA54}" destId="{116F09A2-D67B-4E13-A041-83929F9127E3}" srcOrd="1" destOrd="0" presId="urn:microsoft.com/office/officeart/2005/8/layout/hList2"/>
    <dgm:cxn modelId="{ECA8EF9B-D906-44CC-B65E-9A44EB773030}" type="presParOf" srcId="{16DEF9A6-72A7-452E-93AC-F3B7FEF4AA54}" destId="{B063FC5C-0764-4E4D-965E-FFAE0008B978}" srcOrd="2" destOrd="0" presId="urn:microsoft.com/office/officeart/2005/8/layout/hList2"/>
    <dgm:cxn modelId="{4E967C70-48AB-447B-856E-39F4FFF814F0}" type="presParOf" srcId="{110FEDD6-634D-48D8-9068-9B81BC90E6AB}" destId="{0AB5E88B-28B8-46E7-A54F-DADCB8BDF778}" srcOrd="3" destOrd="0" presId="urn:microsoft.com/office/officeart/2005/8/layout/hList2"/>
    <dgm:cxn modelId="{AEAF8B9F-1E7C-457F-B51F-F1F320A997DC}" type="presParOf" srcId="{110FEDD6-634D-48D8-9068-9B81BC90E6AB}" destId="{11F2A8ED-02A8-45CA-BAC7-166E5BD97B3B}" srcOrd="4" destOrd="0" presId="urn:microsoft.com/office/officeart/2005/8/layout/hList2"/>
    <dgm:cxn modelId="{AABBE92F-B145-4D08-8579-091AED0EC47C}" type="presParOf" srcId="{11F2A8ED-02A8-45CA-BAC7-166E5BD97B3B}" destId="{E943D58F-55A9-4CEB-8104-A2F8B743D236}" srcOrd="0" destOrd="0" presId="urn:microsoft.com/office/officeart/2005/8/layout/hList2"/>
    <dgm:cxn modelId="{AB958E5B-387D-416F-AE11-DA9D2AF26B1C}" type="presParOf" srcId="{11F2A8ED-02A8-45CA-BAC7-166E5BD97B3B}" destId="{BE4E26A9-DDE7-4301-B105-A2A4BC1B5750}" srcOrd="1" destOrd="0" presId="urn:microsoft.com/office/officeart/2005/8/layout/hList2"/>
    <dgm:cxn modelId="{DC59487B-2BCB-4FA5-B16B-B7ADB7896726}" type="presParOf" srcId="{11F2A8ED-02A8-45CA-BAC7-166E5BD97B3B}" destId="{48826364-A521-4FF8-8BC3-E7E09F1DDFB1}" srcOrd="2" destOrd="0" presId="urn:microsoft.com/office/officeart/2005/8/layout/hList2"/>
    <dgm:cxn modelId="{23B6AAAF-ED35-412B-83AA-8E40E6F4F0E8}" type="presParOf" srcId="{110FEDD6-634D-48D8-9068-9B81BC90E6AB}" destId="{4A99880E-AEA4-4152-AF70-482E9AA59582}" srcOrd="5" destOrd="0" presId="urn:microsoft.com/office/officeart/2005/8/layout/hList2"/>
    <dgm:cxn modelId="{9CE1F54C-8052-4405-9455-1213C00FA721}" type="presParOf" srcId="{110FEDD6-634D-48D8-9068-9B81BC90E6AB}" destId="{D24D29A5-287F-4A58-B814-FA3236F3FA80}" srcOrd="6" destOrd="0" presId="urn:microsoft.com/office/officeart/2005/8/layout/hList2"/>
    <dgm:cxn modelId="{ED926124-02DD-44E8-868E-A07BD7E9DF8B}" type="presParOf" srcId="{D24D29A5-287F-4A58-B814-FA3236F3FA80}" destId="{FFA04B4D-977D-4599-92D2-2AF1C1EB71FF}" srcOrd="0" destOrd="0" presId="urn:microsoft.com/office/officeart/2005/8/layout/hList2"/>
    <dgm:cxn modelId="{36F53A13-0091-47B8-AE0C-D2095282BB7E}" type="presParOf" srcId="{D24D29A5-287F-4A58-B814-FA3236F3FA80}" destId="{2B7DEAE1-AB7C-45B0-862D-96A50ACCF4C9}" srcOrd="1" destOrd="0" presId="urn:microsoft.com/office/officeart/2005/8/layout/hList2"/>
    <dgm:cxn modelId="{82D18DEF-BF5F-4AA3-BAE7-7F4C5E76C2B8}" type="presParOf" srcId="{D24D29A5-287F-4A58-B814-FA3236F3FA80}" destId="{E064E220-D2A9-4534-8DD7-C7DF67A266FD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4B0BC7-1EB0-4290-B0E4-E0851B064152}">
      <dsp:nvSpPr>
        <dsp:cNvPr id="0" name=""/>
        <dsp:cNvSpPr/>
      </dsp:nvSpPr>
      <dsp:spPr>
        <a:xfrm>
          <a:off x="0" y="0"/>
          <a:ext cx="6502400" cy="40640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647047-E514-4CBF-90AC-5CB385105608}">
      <dsp:nvSpPr>
        <dsp:cNvPr id="0" name=""/>
        <dsp:cNvSpPr/>
      </dsp:nvSpPr>
      <dsp:spPr>
        <a:xfrm>
          <a:off x="1572976" y="2214879"/>
          <a:ext cx="227584" cy="2275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0D978C-CC8C-4C79-B0BB-56D68DC6DCE9}">
      <dsp:nvSpPr>
        <dsp:cNvPr id="0" name=""/>
        <dsp:cNvSpPr/>
      </dsp:nvSpPr>
      <dsp:spPr>
        <a:xfrm>
          <a:off x="1585224" y="2328671"/>
          <a:ext cx="2316366" cy="1735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592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Укрепление производственной базы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85224" y="2328671"/>
        <a:ext cx="2316366" cy="1735328"/>
      </dsp:txXfrm>
    </dsp:sp>
    <dsp:sp modelId="{55E0BB00-543A-4E43-B8EF-86B8F286C949}">
      <dsp:nvSpPr>
        <dsp:cNvPr id="0" name=""/>
        <dsp:cNvSpPr/>
      </dsp:nvSpPr>
      <dsp:spPr>
        <a:xfrm>
          <a:off x="3670000" y="1178559"/>
          <a:ext cx="390144" cy="3901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2EDC25-6FF9-4567-8D5D-F2B194B75E19}">
      <dsp:nvSpPr>
        <dsp:cNvPr id="0" name=""/>
        <dsp:cNvSpPr/>
      </dsp:nvSpPr>
      <dsp:spPr>
        <a:xfrm>
          <a:off x="3865072" y="1373631"/>
          <a:ext cx="2113280" cy="2690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729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Создание условий для работников</a:t>
          </a:r>
          <a:endParaRPr lang="ru-RU" sz="1800" b="1" kern="1200" dirty="0"/>
        </a:p>
      </dsp:txBody>
      <dsp:txXfrm>
        <a:off x="3865072" y="1373631"/>
        <a:ext cx="2113280" cy="26903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7E4976-F56B-45BF-BD27-32DD7072E101}">
      <dsp:nvSpPr>
        <dsp:cNvPr id="0" name=""/>
        <dsp:cNvSpPr/>
      </dsp:nvSpPr>
      <dsp:spPr>
        <a:xfrm rot="16200000">
          <a:off x="-1402128" y="2079310"/>
          <a:ext cx="3530251" cy="250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20592" bIns="0" numCol="1" spcCol="1270" anchor="t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-1402128" y="2079310"/>
        <a:ext cx="3530251" cy="250119"/>
      </dsp:txXfrm>
    </dsp:sp>
    <dsp:sp modelId="{4B14296E-1284-472E-B27C-226DDD6D1603}">
      <dsp:nvSpPr>
        <dsp:cNvPr id="0" name=""/>
        <dsp:cNvSpPr/>
      </dsp:nvSpPr>
      <dsp:spPr>
        <a:xfrm>
          <a:off x="192905" y="247252"/>
          <a:ext cx="1760516" cy="38857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220592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ЗЕМЛЯ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НАЛИЧИЕ ПАШНИ ВСЕГО ПО ОБЛАСТИ – 1611,29 ТЫС.ГА</a:t>
          </a:r>
          <a:endParaRPr lang="ru-RU" sz="1100" b="1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В </a:t>
          </a:r>
          <a:r>
            <a:rPr lang="ru-RU" sz="1100" b="1" kern="1200" dirty="0" err="1" smtClean="0">
              <a:latin typeface="Times New Roman" pitchFamily="18" charset="0"/>
              <a:cs typeface="Times New Roman" pitchFamily="18" charset="0"/>
            </a:rPr>
            <a:t>т.ч</a:t>
          </a: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 в Иркутском– 66,57</a:t>
          </a:r>
          <a:endParaRPr lang="ru-RU" sz="1100" b="1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err="1" smtClean="0">
              <a:latin typeface="Times New Roman" pitchFamily="18" charset="0"/>
              <a:cs typeface="Times New Roman" pitchFamily="18" charset="0"/>
            </a:rPr>
            <a:t>Ольхонском</a:t>
          </a: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 – 5,77</a:t>
          </a:r>
          <a:endParaRPr lang="ru-RU" sz="1100" b="1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Из них не используется всего по области 706,35 </a:t>
          </a:r>
          <a:r>
            <a:rPr lang="ru-RU" sz="1100" b="1" kern="1200" dirty="0" err="1" smtClean="0">
              <a:latin typeface="Times New Roman" pitchFamily="18" charset="0"/>
              <a:cs typeface="Times New Roman" pitchFamily="18" charset="0"/>
            </a:rPr>
            <a:t>тыс.га</a:t>
          </a:r>
          <a:endParaRPr lang="ru-RU" sz="1100" b="1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В </a:t>
          </a:r>
          <a:r>
            <a:rPr lang="ru-RU" sz="1100" b="1" kern="1200" dirty="0" err="1" smtClean="0">
              <a:latin typeface="Times New Roman" pitchFamily="18" charset="0"/>
              <a:cs typeface="Times New Roman" pitchFamily="18" charset="0"/>
            </a:rPr>
            <a:t>т.ч</a:t>
          </a: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. в Иркутском– 28,24</a:t>
          </a:r>
          <a:endParaRPr lang="ru-RU" sz="1100" b="1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err="1" smtClean="0">
              <a:latin typeface="Times New Roman" pitchFamily="18" charset="0"/>
              <a:cs typeface="Times New Roman" pitchFamily="18" charset="0"/>
            </a:rPr>
            <a:t>Ольхонском</a:t>
          </a: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 – 5,46</a:t>
          </a:r>
          <a:endParaRPr lang="ru-RU" sz="1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2905" y="247252"/>
        <a:ext cx="1760516" cy="3885712"/>
      </dsp:txXfrm>
    </dsp:sp>
    <dsp:sp modelId="{C2EACDEE-6965-4FCB-BC0A-35B61DB66678}">
      <dsp:nvSpPr>
        <dsp:cNvPr id="0" name=""/>
        <dsp:cNvSpPr/>
      </dsp:nvSpPr>
      <dsp:spPr>
        <a:xfrm>
          <a:off x="10342" y="0"/>
          <a:ext cx="500239" cy="50023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63FC5C-0764-4E4D-965E-FFAE0008B978}">
      <dsp:nvSpPr>
        <dsp:cNvPr id="0" name=""/>
        <dsp:cNvSpPr/>
      </dsp:nvSpPr>
      <dsp:spPr>
        <a:xfrm rot="16200000">
          <a:off x="673453" y="2079310"/>
          <a:ext cx="3530251" cy="250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20592" bIns="0" numCol="1" spcCol="1270" anchor="t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673453" y="2079310"/>
        <a:ext cx="3530251" cy="250119"/>
      </dsp:txXfrm>
    </dsp:sp>
    <dsp:sp modelId="{116F09A2-D67B-4E13-A041-83929F9127E3}">
      <dsp:nvSpPr>
        <dsp:cNvPr id="0" name=""/>
        <dsp:cNvSpPr/>
      </dsp:nvSpPr>
      <dsp:spPr>
        <a:xfrm>
          <a:off x="2340934" y="280084"/>
          <a:ext cx="1691271" cy="38485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220592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КАДРЫ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При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снижении общей численности населения области на 13,5 %, численность работающих в сельском хозяйстве снизилась в 3 раза. Причина этого противоречия- </a:t>
          </a:r>
          <a:r>
            <a:rPr lang="ru-RU" sz="1200" b="1" kern="1200" dirty="0" err="1" smtClean="0">
              <a:latin typeface="Times New Roman" pitchFamily="18" charset="0"/>
              <a:cs typeface="Times New Roman" pitchFamily="18" charset="0"/>
            </a:rPr>
            <a:t>отсутсвие</a:t>
          </a: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 рабочих мест, относительно низкая зарплата и снижение темпов строительства жилья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40934" y="280084"/>
        <a:ext cx="1691271" cy="3848573"/>
      </dsp:txXfrm>
    </dsp:sp>
    <dsp:sp modelId="{22DA3EAA-4A73-48AB-BE66-65857486F142}">
      <dsp:nvSpPr>
        <dsp:cNvPr id="0" name=""/>
        <dsp:cNvSpPr/>
      </dsp:nvSpPr>
      <dsp:spPr>
        <a:xfrm>
          <a:off x="2098575" y="0"/>
          <a:ext cx="500239" cy="50023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826364-A521-4FF8-8BC3-E7E09F1DDFB1}">
      <dsp:nvSpPr>
        <dsp:cNvPr id="0" name=""/>
        <dsp:cNvSpPr/>
      </dsp:nvSpPr>
      <dsp:spPr>
        <a:xfrm rot="16200000">
          <a:off x="2714412" y="2137921"/>
          <a:ext cx="3530251" cy="250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20592" bIns="0" numCol="1" spcCol="1270" anchor="t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2714412" y="2137921"/>
        <a:ext cx="3530251" cy="250119"/>
      </dsp:txXfrm>
    </dsp:sp>
    <dsp:sp modelId="{BE4E26A9-DDE7-4301-B105-A2A4BC1B5750}">
      <dsp:nvSpPr>
        <dsp:cNvPr id="0" name=""/>
        <dsp:cNvSpPr/>
      </dsp:nvSpPr>
      <dsp:spPr>
        <a:xfrm>
          <a:off x="4457449" y="109087"/>
          <a:ext cx="1540160" cy="43077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220592" rIns="71120" bIns="71120" numCol="1" spcCol="1270" anchor="t" anchorCtr="0">
          <a:noAutofit/>
        </a:bodyPr>
        <a:lstStyle/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>
              <a:latin typeface="Times New Roman" pitchFamily="18" charset="0"/>
              <a:cs typeface="Times New Roman" pitchFamily="18" charset="0"/>
            </a:rPr>
            <a:t>НЕСОВЕРШЕНСТВО</a:t>
          </a:r>
          <a:endParaRPr lang="ru-RU" sz="1000" b="1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>
              <a:latin typeface="Times New Roman" pitchFamily="18" charset="0"/>
              <a:cs typeface="Times New Roman" pitchFamily="18" charset="0"/>
            </a:rPr>
            <a:t>РЫНКОВ СБЫТА</a:t>
          </a:r>
          <a:endParaRPr lang="ru-RU" sz="1000" b="1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>
              <a:latin typeface="Times New Roman" pitchFamily="18" charset="0"/>
              <a:cs typeface="Times New Roman" pitchFamily="18" charset="0"/>
            </a:rPr>
            <a:t>а)Фирменная торговля (более 1400 фирменных магазинов, киосков, павильонов, мест на рынках, магазинах и т.д.)</a:t>
          </a:r>
          <a:endParaRPr lang="ru-RU" sz="1000" b="1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>
              <a:latin typeface="Times New Roman" pitchFamily="18" charset="0"/>
              <a:cs typeface="Times New Roman" pitchFamily="18" charset="0"/>
            </a:rPr>
            <a:t>б)Ярмарки (2007 ярмарок, в </a:t>
          </a:r>
          <a:r>
            <a:rPr lang="ru-RU" sz="1000" b="1" kern="1200" dirty="0" err="1" smtClean="0">
              <a:latin typeface="Times New Roman" pitchFamily="18" charset="0"/>
              <a:cs typeface="Times New Roman" pitchFamily="18" charset="0"/>
            </a:rPr>
            <a:t>т.ч</a:t>
          </a:r>
          <a:r>
            <a:rPr lang="ru-RU" sz="1000" b="1" kern="1200" dirty="0" smtClean="0">
              <a:latin typeface="Times New Roman" pitchFamily="18" charset="0"/>
              <a:cs typeface="Times New Roman" pitchFamily="18" charset="0"/>
            </a:rPr>
            <a:t>. 694 сезонных, 324 праздничных, 989 «выходного дня»</a:t>
          </a:r>
          <a:endParaRPr lang="ru-RU" sz="1000" b="1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>
              <a:latin typeface="Times New Roman" pitchFamily="18" charset="0"/>
              <a:cs typeface="Times New Roman" pitchFamily="18" charset="0"/>
            </a:rPr>
            <a:t>в)Кооперация</a:t>
          </a:r>
          <a:endParaRPr lang="ru-RU" sz="1000" b="1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>
              <a:latin typeface="Times New Roman" pitchFamily="18" charset="0"/>
              <a:cs typeface="Times New Roman" pitchFamily="18" charset="0"/>
            </a:rPr>
            <a:t>г)Мобильные торговые объекты( мясо в 14 объектах, молоко – в 18 объектах)</a:t>
          </a:r>
          <a:endParaRPr lang="ru-RU" sz="1000" b="1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>
              <a:latin typeface="Times New Roman" pitchFamily="18" charset="0"/>
              <a:cs typeface="Times New Roman" pitchFamily="18" charset="0"/>
            </a:rPr>
            <a:t>д)Муниципальный(государственный) заказ</a:t>
          </a:r>
          <a:endParaRPr lang="ru-RU" sz="1000" b="1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>
              <a:latin typeface="Times New Roman" pitchFamily="18" charset="0"/>
              <a:cs typeface="Times New Roman" pitchFamily="18" charset="0"/>
            </a:rPr>
            <a:t>Всего по области 1895 </a:t>
          </a:r>
          <a:r>
            <a:rPr lang="ru-RU" sz="1000" b="1" kern="1200" dirty="0" err="1" smtClean="0">
              <a:latin typeface="Times New Roman" pitchFamily="18" charset="0"/>
              <a:cs typeface="Times New Roman" pitchFamily="18" charset="0"/>
            </a:rPr>
            <a:t>млн.руб</a:t>
          </a:r>
          <a:endParaRPr lang="ru-RU" sz="1000" b="1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>
              <a:latin typeface="Times New Roman" pitchFamily="18" charset="0"/>
              <a:cs typeface="Times New Roman" pitchFamily="18" charset="0"/>
            </a:rPr>
            <a:t>в </a:t>
          </a:r>
          <a:r>
            <a:rPr lang="ru-RU" sz="1000" b="1" kern="1200" dirty="0" err="1" smtClean="0">
              <a:latin typeface="Times New Roman" pitchFamily="18" charset="0"/>
              <a:cs typeface="Times New Roman" pitchFamily="18" charset="0"/>
            </a:rPr>
            <a:t>т.ч</a:t>
          </a:r>
          <a:r>
            <a:rPr lang="ru-RU" sz="1000" b="1" kern="1200" dirty="0" smtClean="0">
              <a:latin typeface="Times New Roman" pitchFamily="18" charset="0"/>
              <a:cs typeface="Times New Roman" pitchFamily="18" charset="0"/>
            </a:rPr>
            <a:t>. в Иркутском – 41 </a:t>
          </a:r>
          <a:r>
            <a:rPr lang="ru-RU" sz="1000" b="1" kern="1200" dirty="0" err="1" smtClean="0">
              <a:latin typeface="Times New Roman" pitchFamily="18" charset="0"/>
              <a:cs typeface="Times New Roman" pitchFamily="18" charset="0"/>
            </a:rPr>
            <a:t>млн.руб,в</a:t>
          </a:r>
          <a:r>
            <a:rPr lang="ru-RU" sz="1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1" kern="1200" dirty="0" err="1" smtClean="0">
              <a:latin typeface="Times New Roman" pitchFamily="18" charset="0"/>
              <a:cs typeface="Times New Roman" pitchFamily="18" charset="0"/>
            </a:rPr>
            <a:t>Ольхонском</a:t>
          </a:r>
          <a:r>
            <a:rPr lang="ru-RU" sz="1000" b="1" kern="1200" dirty="0" smtClean="0">
              <a:latin typeface="Times New Roman" pitchFamily="18" charset="0"/>
              <a:cs typeface="Times New Roman" pitchFamily="18" charset="0"/>
            </a:rPr>
            <a:t> –5млн.руб.,в </a:t>
          </a:r>
          <a:r>
            <a:rPr lang="ru-RU" sz="1000" b="1" kern="1200" dirty="0" err="1" smtClean="0">
              <a:latin typeface="Times New Roman" pitchFamily="18" charset="0"/>
              <a:cs typeface="Times New Roman" pitchFamily="18" charset="0"/>
            </a:rPr>
            <a:t>Слюдянском</a:t>
          </a:r>
          <a:r>
            <a:rPr lang="ru-RU" sz="1000" b="1" kern="1200" dirty="0" smtClean="0">
              <a:latin typeface="Times New Roman" pitchFamily="18" charset="0"/>
              <a:cs typeface="Times New Roman" pitchFamily="18" charset="0"/>
            </a:rPr>
            <a:t> 42млн. </a:t>
          </a:r>
          <a:r>
            <a:rPr lang="ru-RU" sz="1000" b="1" kern="1200" dirty="0" err="1" smtClean="0">
              <a:latin typeface="Times New Roman" pitchFamily="18" charset="0"/>
              <a:cs typeface="Times New Roman" pitchFamily="18" charset="0"/>
            </a:rPr>
            <a:t>руб</a:t>
          </a:r>
          <a:endParaRPr lang="ru-RU" sz="1000" b="1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57449" y="109087"/>
        <a:ext cx="1540160" cy="4307788"/>
      </dsp:txXfrm>
    </dsp:sp>
    <dsp:sp modelId="{E943D58F-55A9-4CEB-8104-A2F8B743D236}">
      <dsp:nvSpPr>
        <dsp:cNvPr id="0" name=""/>
        <dsp:cNvSpPr/>
      </dsp:nvSpPr>
      <dsp:spPr>
        <a:xfrm>
          <a:off x="4042793" y="28600"/>
          <a:ext cx="500239" cy="50023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64E220-D2A9-4534-8DD7-C7DF67A266FD}">
      <dsp:nvSpPr>
        <dsp:cNvPr id="0" name=""/>
        <dsp:cNvSpPr/>
      </dsp:nvSpPr>
      <dsp:spPr>
        <a:xfrm rot="16200000">
          <a:off x="4679816" y="2079310"/>
          <a:ext cx="3530251" cy="250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20592" bIns="0" numCol="1" spcCol="1270" anchor="t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4679816" y="2079310"/>
        <a:ext cx="3530251" cy="250119"/>
      </dsp:txXfrm>
    </dsp:sp>
    <dsp:sp modelId="{2B7DEAE1-AB7C-45B0-862D-96A50ACCF4C9}">
      <dsp:nvSpPr>
        <dsp:cNvPr id="0" name=""/>
        <dsp:cNvSpPr/>
      </dsp:nvSpPr>
      <dsp:spPr>
        <a:xfrm>
          <a:off x="6386997" y="338509"/>
          <a:ext cx="1611872" cy="37317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220592" rIns="99568" bIns="99568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НАУКА</a:t>
          </a:r>
          <a:endParaRPr lang="ru-RU" sz="14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>
              <a:latin typeface="Times New Roman" pitchFamily="18" charset="0"/>
              <a:cs typeface="Times New Roman" pitchFamily="18" charset="0"/>
            </a:rPr>
            <a:t>Численность  научно-педагогических работников</a:t>
          </a:r>
          <a:endParaRPr lang="ru-RU" sz="105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err="1" smtClean="0">
              <a:latin typeface="Times New Roman" pitchFamily="18" charset="0"/>
              <a:cs typeface="Times New Roman" pitchFamily="18" charset="0"/>
            </a:rPr>
            <a:t>ИрГАУ</a:t>
          </a:r>
          <a:r>
            <a:rPr lang="ru-RU" sz="1050" kern="1200" dirty="0" smtClean="0">
              <a:latin typeface="Times New Roman" pitchFamily="18" charset="0"/>
              <a:cs typeface="Times New Roman" pitchFamily="18" charset="0"/>
            </a:rPr>
            <a:t> им. А.А. </a:t>
          </a:r>
          <a:r>
            <a:rPr lang="ru-RU" sz="1050" kern="1200" dirty="0" err="1" smtClean="0">
              <a:latin typeface="Times New Roman" pitchFamily="18" charset="0"/>
              <a:cs typeface="Times New Roman" pitchFamily="18" charset="0"/>
            </a:rPr>
            <a:t>Ежевского</a:t>
          </a:r>
          <a:r>
            <a:rPr lang="ru-RU" sz="1050" kern="1200" dirty="0" smtClean="0">
              <a:latin typeface="Times New Roman" pitchFamily="18" charset="0"/>
              <a:cs typeface="Times New Roman" pitchFamily="18" charset="0"/>
            </a:rPr>
            <a:t>– 280</a:t>
          </a:r>
          <a:endParaRPr lang="ru-RU" sz="105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>
              <a:latin typeface="Times New Roman" pitchFamily="18" charset="0"/>
              <a:cs typeface="Times New Roman" pitchFamily="18" charset="0"/>
            </a:rPr>
            <a:t>НИИСХ-38</a:t>
          </a:r>
          <a:endParaRPr lang="ru-RU" sz="105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>
              <a:latin typeface="Times New Roman" pitchFamily="18" charset="0"/>
              <a:cs typeface="Times New Roman" pitchFamily="18" charset="0"/>
            </a:rPr>
            <a:t>Кандидатов наук</a:t>
          </a:r>
          <a:endParaRPr lang="ru-RU" sz="105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err="1" smtClean="0">
              <a:latin typeface="Times New Roman" pitchFamily="18" charset="0"/>
              <a:cs typeface="Times New Roman" pitchFamily="18" charset="0"/>
            </a:rPr>
            <a:t>ИрГАУ</a:t>
          </a:r>
          <a:r>
            <a:rPr lang="ru-RU" sz="1050" kern="1200" dirty="0" smtClean="0">
              <a:latin typeface="Times New Roman" pitchFamily="18" charset="0"/>
              <a:cs typeface="Times New Roman" pitchFamily="18" charset="0"/>
            </a:rPr>
            <a:t> – 177</a:t>
          </a:r>
          <a:endParaRPr lang="ru-RU" sz="105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>
              <a:latin typeface="Times New Roman" pitchFamily="18" charset="0"/>
              <a:cs typeface="Times New Roman" pitchFamily="18" charset="0"/>
            </a:rPr>
            <a:t>НИИСХ - 11</a:t>
          </a:r>
          <a:endParaRPr lang="ru-RU" sz="105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>
              <a:latin typeface="Times New Roman" pitchFamily="18" charset="0"/>
              <a:cs typeface="Times New Roman" pitchFamily="18" charset="0"/>
            </a:rPr>
            <a:t>Докторов</a:t>
          </a:r>
          <a:endParaRPr lang="ru-RU" sz="105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>
              <a:latin typeface="Times New Roman" pitchFamily="18" charset="0"/>
              <a:cs typeface="Times New Roman" pitchFamily="18" charset="0"/>
            </a:rPr>
            <a:t>ИрГАУ-48</a:t>
          </a:r>
          <a:endParaRPr lang="ru-RU" sz="105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>
              <a:latin typeface="Times New Roman" pitchFamily="18" charset="0"/>
              <a:cs typeface="Times New Roman" pitchFamily="18" charset="0"/>
            </a:rPr>
            <a:t>НИИСХ-6</a:t>
          </a:r>
          <a:endParaRPr lang="ru-RU" sz="105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386997" y="338509"/>
        <a:ext cx="1611872" cy="3731722"/>
      </dsp:txXfrm>
    </dsp:sp>
    <dsp:sp modelId="{FFA04B4D-977D-4599-92D2-2AF1C1EB71FF}">
      <dsp:nvSpPr>
        <dsp:cNvPr id="0" name=""/>
        <dsp:cNvSpPr/>
      </dsp:nvSpPr>
      <dsp:spPr>
        <a:xfrm>
          <a:off x="6319882" y="109087"/>
          <a:ext cx="500239" cy="50023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7F1BC-BDB8-4098-8306-CD184D1E8D01}" type="datetimeFigureOut">
              <a:rPr lang="ru-RU" smtClean="0"/>
              <a:t>02.06.2016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54D38-860B-48EC-A669-E8E59D007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79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7F1BC-BDB8-4098-8306-CD184D1E8D01}" type="datetimeFigureOut">
              <a:rPr lang="ru-RU" smtClean="0"/>
              <a:t>02.06.2016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54D38-860B-48EC-A669-E8E59D007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344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7F1BC-BDB8-4098-8306-CD184D1E8D01}" type="datetimeFigureOut">
              <a:rPr lang="ru-RU" smtClean="0"/>
              <a:t>02.06.2016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54D38-860B-48EC-A669-E8E59D007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649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7F1BC-BDB8-4098-8306-CD184D1E8D01}" type="datetimeFigureOut">
              <a:rPr lang="ru-RU" smtClean="0"/>
              <a:t>02.06.2016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54D38-860B-48EC-A669-E8E59D007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810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7F1BC-BDB8-4098-8306-CD184D1E8D01}" type="datetimeFigureOut">
              <a:rPr lang="ru-RU" smtClean="0"/>
              <a:t>02.06.2016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54D38-860B-48EC-A669-E8E59D007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944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7F1BC-BDB8-4098-8306-CD184D1E8D01}" type="datetimeFigureOut">
              <a:rPr lang="ru-RU" smtClean="0"/>
              <a:t>02.06.2016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54D38-860B-48EC-A669-E8E59D007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025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7F1BC-BDB8-4098-8306-CD184D1E8D01}" type="datetimeFigureOut">
              <a:rPr lang="ru-RU" smtClean="0"/>
              <a:t>02.06.2016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54D38-860B-48EC-A669-E8E59D007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297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7F1BC-BDB8-4098-8306-CD184D1E8D01}" type="datetimeFigureOut">
              <a:rPr lang="ru-RU" smtClean="0"/>
              <a:t>02.06.2016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54D38-860B-48EC-A669-E8E59D007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32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7F1BC-BDB8-4098-8306-CD184D1E8D01}" type="datetimeFigureOut">
              <a:rPr lang="ru-RU" smtClean="0"/>
              <a:t>02.06.2016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54D38-860B-48EC-A669-E8E59D007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663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7F1BC-BDB8-4098-8306-CD184D1E8D01}" type="datetimeFigureOut">
              <a:rPr lang="ru-RU" smtClean="0"/>
              <a:t>02.06.2016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54D38-860B-48EC-A669-E8E59D007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67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7F1BC-BDB8-4098-8306-CD184D1E8D01}" type="datetimeFigureOut">
              <a:rPr lang="ru-RU" smtClean="0"/>
              <a:t>02.06.2016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54D38-860B-48EC-A669-E8E59D007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49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7F1BC-BDB8-4098-8306-CD184D1E8D01}" type="datetimeFigureOut">
              <a:rPr lang="ru-RU" smtClean="0"/>
              <a:t>02.06.2016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54D38-860B-48EC-A669-E8E59D007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582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1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«Развитие сельского хозяйства и регулирование рынков сельскохозяйственной продукции, сырья и продовольствия» на 2014-2020 годы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293096"/>
            <a:ext cx="6400800" cy="1752600"/>
          </a:xfrm>
        </p:spPr>
        <p:txBody>
          <a:bodyPr>
            <a:normAutofit/>
          </a:bodyPr>
          <a:lstStyle/>
          <a:p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Кириленко Александр Степанович –</a:t>
            </a:r>
          </a:p>
          <a:p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ервый заместитель министра сельского хозяйства Иркутской области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26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КОЛИЧЕСТВО РЕАЛИЗУЕМЫХ ИНВЕСТИЦИОННЫХ ПРОЕКТОВ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422394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7212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ОСНОВНЫЕ ПОКАЗАТЕЛИ РЕАЛИЗАЦИИ ИНВЕСТИЦИОННЫХ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ПРОЕКТОВ В 2011-2015гг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3894686"/>
              </p:ext>
            </p:extLst>
          </p:nvPr>
        </p:nvGraphicFramePr>
        <p:xfrm>
          <a:off x="1403648" y="1700808"/>
          <a:ext cx="7056784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62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822885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793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043881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498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931501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3563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77497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876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ОСНОВНЫЕ ПОКАЗАТЕЛИ РЕАЛИЗАЦИИ ИНВЕСТИЦИОННЫХ ПРОЕКТОВ В 2011-2015гг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647760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062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Плановый объем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финансирования Подпрограммы «Устойчивое развитие сельских территорий Иркутской области» на 2014-2020 годы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5172561"/>
              </p:ext>
            </p:extLst>
          </p:nvPr>
        </p:nvGraphicFramePr>
        <p:xfrm>
          <a:off x="395536" y="1772816"/>
          <a:ext cx="8496942" cy="2952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6157"/>
                <a:gridCol w="1416157"/>
                <a:gridCol w="1416157"/>
                <a:gridCol w="1416157"/>
                <a:gridCol w="1416157"/>
                <a:gridCol w="1416157"/>
              </a:tblGrid>
              <a:tr h="8285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Период реализации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7782" marR="87782" marT="43891" marB="4389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7782" marR="87782" marT="43891" marB="4389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Обл. бюджет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7782" marR="87782" marT="43891" marB="4389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Фед. бюджет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7782" marR="87782" marT="43891" marB="4389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МО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7782" marR="87782" marT="43891" marB="4389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Внебюдж.  средства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7782" marR="87782" marT="43891" marB="43891"/>
                </a:tc>
              </a:tr>
              <a:tr h="1190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весь период реализации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7782" marR="87782" marT="43891" marB="4389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13 769 512,9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7782" marR="87782" marT="43891" marB="4389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5 742 865,7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7782" marR="87782" marT="43891" marB="4389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6 873 537,3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7782" marR="87782" marT="43891" marB="4389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280 330,1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7782" marR="87782" marT="43891" marB="4389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872 096,2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7782" marR="87782" marT="43891" marB="43891"/>
                </a:tc>
              </a:tr>
              <a:tr h="466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2015 год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7782" marR="87782" marT="43891" marB="4389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1 003 329,4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7782" marR="87782" marT="43891" marB="4389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569 345,9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7782" marR="87782" marT="43891" marB="4389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329 292,2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7782" marR="87782" marT="43891" marB="4389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22 117,2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7782" marR="87782" marT="43891" marB="4389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81 890,5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7782" marR="87782" marT="43891" marB="43891"/>
                </a:tc>
              </a:tr>
              <a:tr h="466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2016 год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7782" marR="87782" marT="43891" marB="4389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1319239,6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7782" marR="87782" marT="43891" marB="4389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708063,7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7782" marR="87782" marT="43891" marB="4389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255142,3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7782" marR="87782" marT="43891" marB="4389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27125,5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7782" marR="87782" marT="43891" marB="4389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84908,1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7782" marR="87782" marT="43891" marB="4389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558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реализации мероприятия по улучшению жилищных условий граждан </a:t>
            </a:r>
            <a:endParaRPr lang="ru-RU" dirty="0"/>
          </a:p>
        </p:txBody>
      </p:sp>
      <p:graphicFrame>
        <p:nvGraphicFramePr>
          <p:cNvPr id="4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2290546"/>
              </p:ext>
            </p:extLst>
          </p:nvPr>
        </p:nvGraphicFramePr>
        <p:xfrm>
          <a:off x="457200" y="1600200"/>
          <a:ext cx="4042792" cy="4565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788024" y="2204864"/>
            <a:ext cx="3923928" cy="3471720"/>
          </a:xfrm>
          <a:prstGeom prst="rect">
            <a:avLst/>
          </a:prstGeom>
          <a:gradFill>
            <a:gsLst>
              <a:gs pos="25000">
                <a:srgbClr val="1F497D">
                  <a:lumMod val="60000"/>
                  <a:lumOff val="40000"/>
                </a:srgbClr>
              </a:gs>
              <a:gs pos="39000">
                <a:srgbClr val="4F81BD">
                  <a:tint val="44500"/>
                  <a:satMod val="160000"/>
                </a:srgbClr>
              </a:gs>
              <a:gs pos="8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marL="45720" lvl="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2015</a:t>
            </a:r>
            <a:r>
              <a:rPr lang="ru-RU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 году выдано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169 </a:t>
            </a:r>
            <a:r>
              <a:rPr lang="ru-RU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свидетельств о предоставлении социальной выплаты на строительство жилья в сельской местности, в том числе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120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свидетельств для молодых семей и молодых специалистов</a:t>
            </a:r>
          </a:p>
          <a:p>
            <a:pPr marL="45720" lvl="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Отчитались по Подпрограмме: 131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семья</a:t>
            </a:r>
            <a:r>
              <a:rPr lang="ru-RU" b="1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– введено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13,1 тыс. кв. метров</a:t>
            </a:r>
            <a:r>
              <a:rPr lang="ru-RU" b="1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жилых помещений, в </a:t>
            </a:r>
            <a:r>
              <a:rPr lang="ru-RU" dirty="0" err="1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89 молодых семей и молодых специалистов</a:t>
            </a:r>
            <a:r>
              <a:rPr lang="ru-RU" b="1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– введено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9,2 тыс. кв. метров</a:t>
            </a:r>
          </a:p>
        </p:txBody>
      </p:sp>
    </p:spTree>
    <p:extLst>
      <p:ext uri="{BB962C8B-B14F-4D97-AF65-F5344CB8AC3E}">
        <p14:creationId xmlns:p14="http://schemas.microsoft.com/office/powerpoint/2010/main" val="65430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Предоставление субсидий на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софинансирование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расходных обязательств муниципальных образований по строительству (приобретению) жилья, предоставляемого молодым семьям и молодым специалистам по договору найма жилого помещения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564905"/>
            <a:ext cx="3391669" cy="3168351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quarter" idx="4294967295"/>
          </p:nvPr>
        </p:nvSpPr>
        <p:spPr>
          <a:xfrm>
            <a:off x="4572000" y="2348880"/>
            <a:ext cx="3822192" cy="3663312"/>
          </a:xfrm>
          <a:prstGeom prst="rect">
            <a:avLst/>
          </a:prstGeom>
          <a:gradFill>
            <a:gsLst>
              <a:gs pos="25000">
                <a:srgbClr val="1F497D">
                  <a:lumMod val="60000"/>
                  <a:lumOff val="40000"/>
                </a:srgbClr>
              </a:gs>
              <a:gs pos="39000">
                <a:srgbClr val="4F81BD">
                  <a:tint val="44500"/>
                  <a:satMod val="160000"/>
                </a:srgbClr>
              </a:gs>
              <a:gs pos="8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</p:spPr>
        <p:txBody>
          <a:bodyPr>
            <a:normAutofit fontScale="85000" lnSpcReduction="2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2015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году данная субсидия предоставлена: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МО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Боханский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р-н –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семей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МО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Заларинский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р-н –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семьи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МО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Нукутский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р-н –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семей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МО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Осинский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р-н –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семьи.             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2015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году профинансировано за счет средств федерального бюджета 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8 016,6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тыс. руб. и за счет средств областного бюджета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7 997,5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ru-RU" sz="2100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ведено </a:t>
            </a:r>
            <a:r>
              <a:rPr lang="ru-RU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164,3</a:t>
            </a:r>
            <a:r>
              <a:rPr lang="ru-RU" sz="2100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кв. м. жилья  (МО </a:t>
            </a:r>
            <a:r>
              <a:rPr lang="ru-RU" sz="2100" dirty="0" err="1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Ольхонский</a:t>
            </a:r>
            <a:r>
              <a:rPr lang="ru-RU" sz="2100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 err="1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Осинский</a:t>
            </a:r>
            <a:r>
              <a:rPr lang="ru-RU" sz="2100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 р-ны, ).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823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5536" y="47667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ПУТИ РЕШЕНИЯ ПРОДОВОЛЬСТВЕННОЙ ПРОБЛЕМЫ</a:t>
            </a:r>
          </a:p>
          <a:p>
            <a:pPr marL="0" indent="0" algn="ctr">
              <a:buNone/>
            </a:pPr>
            <a:endParaRPr lang="ru-RU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905278816"/>
              </p:ext>
            </p:extLst>
          </p:nvPr>
        </p:nvGraphicFramePr>
        <p:xfrm>
          <a:off x="1475656" y="1772816"/>
          <a:ext cx="662473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456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сети общеобразовательных организаций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539552" y="2060848"/>
            <a:ext cx="3822192" cy="3447288"/>
          </a:xfrm>
          <a:prstGeom prst="rect">
            <a:avLst/>
          </a:prstGeom>
          <a:gradFill>
            <a:gsLst>
              <a:gs pos="25000">
                <a:srgbClr val="1F497D">
                  <a:lumMod val="60000"/>
                  <a:lumOff val="40000"/>
                </a:srgbClr>
              </a:gs>
              <a:gs pos="39000">
                <a:srgbClr val="4F81BD">
                  <a:tint val="44500"/>
                  <a:satMod val="160000"/>
                </a:srgbClr>
              </a:gs>
              <a:gs pos="8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2015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году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завершено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строительство школы на 350 учащихся в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Качуг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Качугского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района. Продолжается строительство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школы на 520 мест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Усть-Уда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Усть-Удинского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района и на 350 учащихся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Новочунка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Чунского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района.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988840"/>
            <a:ext cx="3528392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60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298584"/>
          </a:xfrm>
          <a:gradFill>
            <a:gsLst>
              <a:gs pos="25000">
                <a:srgbClr val="1F497D">
                  <a:lumMod val="60000"/>
                  <a:lumOff val="40000"/>
                </a:srgbClr>
              </a:gs>
              <a:gs pos="39000">
                <a:srgbClr val="4F81BD">
                  <a:tint val="44500"/>
                  <a:satMod val="160000"/>
                </a:srgbClr>
              </a:gs>
              <a:gs pos="8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сети </a:t>
            </a: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ФАПов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(или) офисов врачей общей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практики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2015</a:t>
            </a:r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году 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завершено </a:t>
            </a:r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ФАПов</a:t>
            </a:r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 Балаганском р-не, 6 в </a:t>
            </a:r>
            <a:r>
              <a:rPr lang="ru-RU" sz="1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Заларинском</a:t>
            </a:r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р-не, а </a:t>
            </a:r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также 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оформлено путем приобретения в областную собственность 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ФАПА в </a:t>
            </a:r>
            <a:r>
              <a:rPr lang="ru-RU" sz="1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Усть-Удинском</a:t>
            </a:r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р-не).</a:t>
            </a:r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3212976"/>
            <a:ext cx="3822700" cy="3024336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212976"/>
            <a:ext cx="3822700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90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154568"/>
          </a:xfrm>
          <a:gradFill>
            <a:gsLst>
              <a:gs pos="25000">
                <a:srgbClr val="1F497D">
                  <a:lumMod val="60000"/>
                  <a:lumOff val="40000"/>
                </a:srgbClr>
              </a:gs>
              <a:gs pos="39000">
                <a:srgbClr val="4F81BD">
                  <a:tint val="44500"/>
                  <a:satMod val="160000"/>
                </a:srgbClr>
              </a:gs>
              <a:gs pos="8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Строительство,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реконструкция,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капитальный ремонт и ремонт автомобильных дорог общего пользования в сельской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местности</a:t>
            </a:r>
            <a:b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2015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году введено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7,54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км.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969419"/>
            <a:ext cx="3822700" cy="2867025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69419"/>
            <a:ext cx="382270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0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Информация о запрашиваемом и предоставленном объеме субсидий из федерального бюджета в 2016 году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92116"/>
            <a:ext cx="8640960" cy="5184576"/>
          </a:xfrm>
          <a:prstGeom prst="rect">
            <a:avLst/>
          </a:prstGeom>
          <a:gradFill>
            <a:gsLst>
              <a:gs pos="4000">
                <a:schemeClr val="tx2">
                  <a:lumMod val="60000"/>
                  <a:lumOff val="40000"/>
                </a:schemeClr>
              </a:gs>
              <a:gs pos="1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47333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32" y="260648"/>
            <a:ext cx="7772400" cy="144016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объектов социально-инженерного обустройства населенных пунктов, расположенных в сельской местности, и проектов комплексного обустройства площадок под компактную жилищную застройку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2016 год</a:t>
            </a: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2060848"/>
            <a:ext cx="8136904" cy="4608512"/>
          </a:xfrm>
        </p:spPr>
        <p:txBody>
          <a:bodyPr>
            <a:normAutofit lnSpcReduction="10000"/>
          </a:bodyPr>
          <a:lstStyle/>
          <a:p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сети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общеообразовательных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организаций в сельской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местности (4 объекта):</a:t>
            </a:r>
          </a:p>
          <a:p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Строительство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 на 520 мест в п. Усть-Уда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Усть-Удинского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района; </a:t>
            </a:r>
          </a:p>
          <a:p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Строительство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 на 350 учащихся в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п.Новочунка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Чунского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района;</a:t>
            </a:r>
          </a:p>
          <a:p>
            <a:pPr marL="285750" indent="-285750">
              <a:buFontTx/>
              <a:buChar char="-"/>
            </a:pPr>
            <a:endPara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сети фельдшерско-акушерских пунктов и (или) офисов врачей общей практики в сельской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местности (9 объектов):</a:t>
            </a:r>
          </a:p>
          <a:p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Усть-Удинский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 строительство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ФАПа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с.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Аносово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Тулунский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ФАПа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п. 4-ое отделение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ГСС;</a:t>
            </a:r>
          </a:p>
          <a:p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Тайшетский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ФАПа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с.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Талая;</a:t>
            </a:r>
          </a:p>
          <a:p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Чунский район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ФАПов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Изыкан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п.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Бидога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                    </a:t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п.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Хоняки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</a:p>
          <a:p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Зиминский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строительство 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ФАПа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с.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Басалаевка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с. Услон, д.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Масляногорск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Перевоз, с.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Новолетники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78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259024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сети плоскостных спортивных сооружений в сельской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местности                                                                      (8 объектов):</a:t>
            </a:r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</a:t>
            </a:r>
            <a:r>
              <a:rPr lang="ru-RU" sz="13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многофункциональный спортивных площадок:</a:t>
            </a:r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Ангарское городское </a:t>
            </a:r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 с. </a:t>
            </a:r>
            <a:r>
              <a:rPr lang="ru-RU" sz="135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Саватеевка</a:t>
            </a:r>
            <a:r>
              <a:rPr lang="ru-RU" sz="13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Братский район </a:t>
            </a:r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sz="13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Покосное.</a:t>
            </a:r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</a:t>
            </a:r>
            <a:r>
              <a:rPr lang="ru-RU" sz="13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хоккейных кортов:</a:t>
            </a:r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Черемховский район п</a:t>
            </a:r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5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Бельск</a:t>
            </a:r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35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Осинский</a:t>
            </a:r>
            <a:r>
              <a:rPr lang="ru-RU" sz="13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 с</a:t>
            </a:r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Оса; </a:t>
            </a:r>
            <a:r>
              <a:rPr lang="ru-RU" sz="135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Боханский</a:t>
            </a:r>
            <a:r>
              <a:rPr lang="ru-RU" sz="13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 с</a:t>
            </a:r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Новая </a:t>
            </a:r>
            <a:r>
              <a:rPr lang="ru-RU" sz="135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Ида</a:t>
            </a:r>
            <a:r>
              <a:rPr lang="ru-RU" sz="13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5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Усольский</a:t>
            </a:r>
            <a:r>
              <a:rPr lang="ru-RU" sz="13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 с</a:t>
            </a:r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Сосновка; Ангарское городское </a:t>
            </a:r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 с. </a:t>
            </a:r>
            <a:r>
              <a:rPr lang="ru-RU" sz="135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Саватеевка</a:t>
            </a:r>
            <a:r>
              <a:rPr lang="ru-RU" sz="13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Иркутский район п</a:t>
            </a:r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5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Урик</a:t>
            </a:r>
            <a:r>
              <a:rPr lang="ru-RU" sz="13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3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сети учреждений культурно-досугового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типа (1 объект):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Дома культуры п. Железнодорожный </a:t>
            </a:r>
            <a:r>
              <a:rPr lang="ru-RU" sz="13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Усольский</a:t>
            </a:r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район.</a:t>
            </a:r>
            <a:br>
              <a:rPr lang="ru-RU" sz="13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газификации в сельской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местности (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объект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газоснабжения пос. Жигалово </a:t>
            </a:r>
            <a:r>
              <a:rPr lang="ru-RU" sz="13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Жигаловского</a:t>
            </a:r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района. Газопроводы низкого давления. 2-я </a:t>
            </a:r>
            <a:r>
              <a:rPr lang="ru-RU" sz="13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очередь.</a:t>
            </a:r>
            <a:br>
              <a:rPr lang="ru-RU" sz="13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водоснабжения в сельской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местности (3 объекта):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Система </a:t>
            </a:r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наружного водоснабжения центральной части </a:t>
            </a:r>
            <a:r>
              <a:rPr lang="ru-RU" sz="13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</a:t>
            </a:r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Веселый </a:t>
            </a:r>
            <a:r>
              <a:rPr lang="ru-RU" sz="13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Чунский район;</a:t>
            </a:r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Строительство </a:t>
            </a:r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локального водопровода в п. </a:t>
            </a:r>
            <a:r>
              <a:rPr lang="ru-RU" sz="13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Новонукутский</a:t>
            </a:r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Нукутский</a:t>
            </a:r>
            <a:r>
              <a:rPr lang="ru-RU" sz="13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район; </a:t>
            </a:r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Строительство </a:t>
            </a:r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локального водопровода в </a:t>
            </a:r>
            <a:r>
              <a:rPr lang="ru-RU" sz="13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мкр</a:t>
            </a:r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Московский п. </a:t>
            </a:r>
            <a:r>
              <a:rPr lang="ru-RU" sz="13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Залари</a:t>
            </a:r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Заларинский</a:t>
            </a:r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r>
              <a:rPr lang="ru-RU" sz="13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3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и реконструкция автомобильных дорог общего пользования с твердым покрытием, ведущих от сети автомобильных дорог общего пользования к ближайшим общественно значимым объектам сельских населенных пунктов, а также к объектам производства и переработки сельскохозяйственной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продукции (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объекта):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Строительство </a:t>
            </a:r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автомобильной дороги Подъезд к д. </a:t>
            </a:r>
            <a:r>
              <a:rPr lang="ru-RU" sz="13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Киркей</a:t>
            </a:r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3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Аларском</a:t>
            </a:r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районе; </a:t>
            </a:r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Реконструкция </a:t>
            </a:r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автомобильной дороги Подъезд к д. Красный брод на территории Черемховского </a:t>
            </a:r>
            <a:r>
              <a:rPr lang="ru-RU" sz="13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района;</a:t>
            </a:r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Реконструкция </a:t>
            </a:r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автомобильной дороги Подъезд к д. </a:t>
            </a:r>
            <a:r>
              <a:rPr lang="ru-RU" sz="13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Бархатова</a:t>
            </a:r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территории Черемховского </a:t>
            </a:r>
            <a:r>
              <a:rPr lang="ru-RU" sz="13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района; </a:t>
            </a:r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Реконструкция </a:t>
            </a:r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автомобильной дороги Подъезд к д. </a:t>
            </a:r>
            <a:r>
              <a:rPr lang="ru-RU" sz="13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Мейеровка</a:t>
            </a:r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территории </a:t>
            </a:r>
            <a:r>
              <a:rPr lang="ru-RU" sz="13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Заларинского</a:t>
            </a:r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  <a:r>
              <a:rPr lang="ru-RU" sz="135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35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38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ПРОБЛЕМЫ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98975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521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Схема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агро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-образовательного центра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08720"/>
            <a:ext cx="6768752" cy="55446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3" name="Двойные фигурные скобки 2"/>
          <p:cNvSpPr/>
          <p:nvPr/>
        </p:nvSpPr>
        <p:spPr>
          <a:xfrm>
            <a:off x="755576" y="1124744"/>
            <a:ext cx="504056" cy="4824536"/>
          </a:xfrm>
          <a:prstGeom prst="brace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 rot="16200000">
            <a:off x="-1404664" y="3352346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Сельскохозяйственные предприятия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27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ПРОИЗВОДСТВО ЗЕРНА, ТОНН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092938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8429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ПОГОЛОВЬЕ КРС, гол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198658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828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РУБЕЖИ ОБЕСПЕЧЕННОСТИ НАСЕЛЕНИЯ ИРКУТСКОЙ ОБЛАСТИ СОБСТВЕННОЙ ПРОДУКЦИЕЙ НА ДУШУ НАСЕЛЕНИЯ</a:t>
            </a:r>
            <a:endParaRPr 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8785046"/>
              </p:ext>
            </p:extLst>
          </p:nvPr>
        </p:nvGraphicFramePr>
        <p:xfrm>
          <a:off x="971600" y="1772817"/>
          <a:ext cx="7416825" cy="4156280"/>
        </p:xfrm>
        <a:graphic>
          <a:graphicData uri="http://schemas.openxmlformats.org/drawingml/2006/table">
            <a:tbl>
              <a:tblPr/>
              <a:tblGrid>
                <a:gridCol w="1420909"/>
                <a:gridCol w="1100812"/>
                <a:gridCol w="1355849"/>
                <a:gridCol w="1269968"/>
                <a:gridCol w="1453437"/>
                <a:gridCol w="815850"/>
              </a:tblGrid>
              <a:tr h="19496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Виды продукции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9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Мед.норма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кг/душу населения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9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Фактическое производство на душу в год, кг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9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 обеспеченности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9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на 2020 г (по программе) на душу в год, кг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9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Рубежи на душу населения в год, кг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9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877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Зерно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9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9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354,6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9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9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348,7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9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9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7676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картофель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9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9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248,2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9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2,5 раза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9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254,6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9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</a:t>
                      </a:r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9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877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овощи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9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9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9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9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9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9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877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молоко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9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9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9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9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208,3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9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9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877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мясо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9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9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9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9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9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9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877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яйцо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9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9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401,8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9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2 раза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9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9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9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636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УРОЖАЙНОСТЬ ЗЕРНОВЫХ, ц/га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638374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2969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ПРОДУКТИВНОСТЬ КОРОВ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531634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003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СРЕДНЕМЕСЯЧНАЯ ЗАРАБОТНАЯ ПЛАТА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336679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932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Доля районов в производстве и бюджете области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702719"/>
              </p:ext>
            </p:extLst>
          </p:nvPr>
        </p:nvGraphicFramePr>
        <p:xfrm>
          <a:off x="179512" y="1484784"/>
          <a:ext cx="4176464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087762233"/>
              </p:ext>
            </p:extLst>
          </p:nvPr>
        </p:nvGraphicFramePr>
        <p:xfrm>
          <a:off x="3995936" y="1556792"/>
          <a:ext cx="2376264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098954269"/>
              </p:ext>
            </p:extLst>
          </p:nvPr>
        </p:nvGraphicFramePr>
        <p:xfrm>
          <a:off x="6660232" y="1412776"/>
          <a:ext cx="2592288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581659842"/>
              </p:ext>
            </p:extLst>
          </p:nvPr>
        </p:nvGraphicFramePr>
        <p:xfrm>
          <a:off x="4860032" y="3861048"/>
          <a:ext cx="3744416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4114588"/>
              </p:ext>
            </p:extLst>
          </p:nvPr>
        </p:nvGraphicFramePr>
        <p:xfrm>
          <a:off x="251520" y="4005065"/>
          <a:ext cx="3240360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30170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РУБЕЖИ ПРОИЗВОДСТВА ОСНОВНЫХ ВИДОВ ПРОДОВОЛЬСТВИЯ В ИРКУТСКОЙ ОБЛАСТИ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0781392"/>
              </p:ext>
            </p:extLst>
          </p:nvPr>
        </p:nvGraphicFramePr>
        <p:xfrm>
          <a:off x="467544" y="2060848"/>
          <a:ext cx="8352928" cy="4176464"/>
        </p:xfrm>
        <a:graphic>
          <a:graphicData uri="http://schemas.openxmlformats.org/drawingml/2006/table">
            <a:tbl>
              <a:tblPr/>
              <a:tblGrid>
                <a:gridCol w="1586450"/>
                <a:gridCol w="1149854"/>
                <a:gridCol w="1593020"/>
                <a:gridCol w="1417926"/>
                <a:gridCol w="1417926"/>
                <a:gridCol w="1187752"/>
              </a:tblGrid>
              <a:tr h="17174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продукции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Мед.норма,тыс.тонн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Факт,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тыс.тонн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обеспеченности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по программе на 2020 г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Рубежи, тыс.тонн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529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Зерно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857,5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941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картофель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600,3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529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овощи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529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молоко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467,4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529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мясо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529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яйцо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014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ПОДДЕРЖКА СЕЛЬСКОХОЗЯЙСТВЕННОГО ПРОИЗВОДСТВА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9389942"/>
              </p:ext>
            </p:extLst>
          </p:nvPr>
        </p:nvGraphicFramePr>
        <p:xfrm>
          <a:off x="683568" y="1556792"/>
          <a:ext cx="7416824" cy="4392489"/>
        </p:xfrm>
        <a:graphic>
          <a:graphicData uri="http://schemas.openxmlformats.org/drawingml/2006/table">
            <a:tbl>
              <a:tblPr/>
              <a:tblGrid>
                <a:gridCol w="2852624"/>
                <a:gridCol w="1521400"/>
                <a:gridCol w="1521400"/>
                <a:gridCol w="1521400"/>
              </a:tblGrid>
              <a:tr h="3441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5000">
                          <a:schemeClr val="tx2">
                            <a:lumMod val="60000"/>
                            <a:lumOff val="40000"/>
                          </a:schemeClr>
                        </a:gs>
                        <a:gs pos="39000">
                          <a:schemeClr val="accent1">
                            <a:tint val="44500"/>
                            <a:satMod val="160000"/>
                          </a:schemeClr>
                        </a:gs>
                        <a:gs pos="8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1990*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5000">
                          <a:schemeClr val="tx2">
                            <a:lumMod val="60000"/>
                            <a:lumOff val="40000"/>
                          </a:schemeClr>
                        </a:gs>
                        <a:gs pos="39000">
                          <a:schemeClr val="accent1">
                            <a:tint val="44500"/>
                            <a:satMod val="160000"/>
                          </a:schemeClr>
                        </a:gs>
                        <a:gs pos="8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5000">
                          <a:schemeClr val="tx2">
                            <a:lumMod val="60000"/>
                            <a:lumOff val="40000"/>
                          </a:schemeClr>
                        </a:gs>
                        <a:gs pos="39000">
                          <a:schemeClr val="accent1">
                            <a:tint val="44500"/>
                            <a:satMod val="160000"/>
                          </a:schemeClr>
                        </a:gs>
                        <a:gs pos="8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5000">
                          <a:schemeClr val="tx2">
                            <a:lumMod val="60000"/>
                            <a:lumOff val="40000"/>
                          </a:schemeClr>
                        </a:gs>
                        <a:gs pos="39000">
                          <a:schemeClr val="accent1">
                            <a:tint val="44500"/>
                            <a:satMod val="160000"/>
                          </a:schemeClr>
                        </a:gs>
                        <a:gs pos="8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7665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Всего, тыс. рублей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5000">
                          <a:schemeClr val="tx2">
                            <a:lumMod val="60000"/>
                            <a:lumOff val="40000"/>
                          </a:schemeClr>
                        </a:gs>
                        <a:gs pos="39000">
                          <a:schemeClr val="accent1">
                            <a:tint val="44500"/>
                            <a:satMod val="160000"/>
                          </a:schemeClr>
                        </a:gs>
                        <a:gs pos="8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298640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5000">
                          <a:schemeClr val="tx2">
                            <a:lumMod val="60000"/>
                            <a:lumOff val="40000"/>
                          </a:schemeClr>
                        </a:gs>
                        <a:gs pos="39000">
                          <a:schemeClr val="accent1">
                            <a:tint val="44500"/>
                            <a:satMod val="160000"/>
                          </a:schemeClr>
                        </a:gs>
                        <a:gs pos="8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1026956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5000">
                          <a:schemeClr val="tx2">
                            <a:lumMod val="60000"/>
                            <a:lumOff val="40000"/>
                          </a:schemeClr>
                        </a:gs>
                        <a:gs pos="39000">
                          <a:schemeClr val="accent1">
                            <a:tint val="44500"/>
                            <a:satMod val="160000"/>
                          </a:schemeClr>
                        </a:gs>
                        <a:gs pos="8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2360193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5000">
                          <a:schemeClr val="tx2">
                            <a:lumMod val="60000"/>
                            <a:lumOff val="40000"/>
                          </a:schemeClr>
                        </a:gs>
                        <a:gs pos="39000">
                          <a:schemeClr val="accent1">
                            <a:tint val="44500"/>
                            <a:satMod val="160000"/>
                          </a:schemeClr>
                        </a:gs>
                        <a:gs pos="8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00921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том числе на 1 га посева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5000">
                          <a:schemeClr val="tx2">
                            <a:lumMod val="60000"/>
                            <a:lumOff val="40000"/>
                          </a:schemeClr>
                        </a:gs>
                        <a:gs pos="39000">
                          <a:schemeClr val="accent1">
                            <a:tint val="44500"/>
                            <a:satMod val="160000"/>
                          </a:schemeClr>
                        </a:gs>
                        <a:gs pos="8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5000">
                          <a:schemeClr val="tx2">
                            <a:lumMod val="60000"/>
                            <a:lumOff val="40000"/>
                          </a:schemeClr>
                        </a:gs>
                        <a:gs pos="39000">
                          <a:schemeClr val="accent1">
                            <a:tint val="44500"/>
                            <a:satMod val="160000"/>
                          </a:schemeClr>
                        </a:gs>
                        <a:gs pos="8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5000">
                          <a:schemeClr val="tx2">
                            <a:lumMod val="60000"/>
                            <a:lumOff val="40000"/>
                          </a:schemeClr>
                        </a:gs>
                        <a:gs pos="39000">
                          <a:schemeClr val="accent1">
                            <a:tint val="44500"/>
                            <a:satMod val="160000"/>
                          </a:schemeClr>
                        </a:gs>
                        <a:gs pos="8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5000">
                          <a:schemeClr val="tx2">
                            <a:lumMod val="60000"/>
                            <a:lumOff val="40000"/>
                          </a:schemeClr>
                        </a:gs>
                        <a:gs pos="39000">
                          <a:schemeClr val="accent1">
                            <a:tint val="44500"/>
                            <a:satMod val="160000"/>
                          </a:schemeClr>
                        </a:gs>
                        <a:gs pos="8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7665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курс доллара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5000">
                          <a:schemeClr val="tx2">
                            <a:lumMod val="60000"/>
                            <a:lumOff val="40000"/>
                          </a:schemeClr>
                        </a:gs>
                        <a:gs pos="39000">
                          <a:schemeClr val="accent1">
                            <a:tint val="44500"/>
                            <a:satMod val="160000"/>
                          </a:schemeClr>
                        </a:gs>
                        <a:gs pos="8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5000">
                          <a:schemeClr val="tx2">
                            <a:lumMod val="60000"/>
                            <a:lumOff val="40000"/>
                          </a:schemeClr>
                        </a:gs>
                        <a:gs pos="39000">
                          <a:schemeClr val="accent1">
                            <a:tint val="44500"/>
                            <a:satMod val="160000"/>
                          </a:schemeClr>
                        </a:gs>
                        <a:gs pos="8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30,48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5000">
                          <a:schemeClr val="tx2">
                            <a:lumMod val="60000"/>
                            <a:lumOff val="40000"/>
                          </a:schemeClr>
                        </a:gs>
                        <a:gs pos="39000">
                          <a:schemeClr val="accent1">
                            <a:tint val="44500"/>
                            <a:satMod val="160000"/>
                          </a:schemeClr>
                        </a:gs>
                        <a:gs pos="8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5000">
                          <a:schemeClr val="tx2">
                            <a:lumMod val="60000"/>
                            <a:lumOff val="40000"/>
                          </a:schemeClr>
                        </a:gs>
                        <a:gs pos="39000">
                          <a:schemeClr val="accent1">
                            <a:tint val="44500"/>
                            <a:satMod val="160000"/>
                          </a:schemeClr>
                        </a:gs>
                        <a:gs pos="8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7665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Всего, $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5000">
                          <a:schemeClr val="tx2">
                            <a:lumMod val="60000"/>
                            <a:lumOff val="40000"/>
                          </a:schemeClr>
                        </a:gs>
                        <a:gs pos="39000">
                          <a:schemeClr val="accent1">
                            <a:tint val="44500"/>
                            <a:satMod val="160000"/>
                          </a:schemeClr>
                        </a:gs>
                        <a:gs pos="8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474032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5000">
                          <a:schemeClr val="tx2">
                            <a:lumMod val="60000"/>
                            <a:lumOff val="40000"/>
                          </a:schemeClr>
                        </a:gs>
                        <a:gs pos="39000">
                          <a:schemeClr val="accent1">
                            <a:tint val="44500"/>
                            <a:satMod val="160000"/>
                          </a:schemeClr>
                        </a:gs>
                        <a:gs pos="8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33693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5000">
                          <a:schemeClr val="tx2">
                            <a:lumMod val="60000"/>
                            <a:lumOff val="40000"/>
                          </a:schemeClr>
                        </a:gs>
                        <a:gs pos="39000">
                          <a:schemeClr val="accent1">
                            <a:tint val="44500"/>
                            <a:satMod val="160000"/>
                          </a:schemeClr>
                        </a:gs>
                        <a:gs pos="8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34571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5000">
                          <a:schemeClr val="tx2">
                            <a:lumMod val="60000"/>
                            <a:lumOff val="40000"/>
                          </a:schemeClr>
                        </a:gs>
                        <a:gs pos="39000">
                          <a:schemeClr val="accent1">
                            <a:tint val="44500"/>
                            <a:satMod val="160000"/>
                          </a:schemeClr>
                        </a:gs>
                        <a:gs pos="8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00921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том числе на 1 га посева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5000">
                          <a:schemeClr val="tx2">
                            <a:lumMod val="60000"/>
                            <a:lumOff val="40000"/>
                          </a:schemeClr>
                        </a:gs>
                        <a:gs pos="39000">
                          <a:schemeClr val="accent1">
                            <a:tint val="44500"/>
                            <a:satMod val="160000"/>
                          </a:schemeClr>
                        </a:gs>
                        <a:gs pos="8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5000">
                          <a:schemeClr val="tx2">
                            <a:lumMod val="60000"/>
                            <a:lumOff val="40000"/>
                          </a:schemeClr>
                        </a:gs>
                        <a:gs pos="39000">
                          <a:schemeClr val="accent1">
                            <a:tint val="44500"/>
                            <a:satMod val="160000"/>
                          </a:schemeClr>
                        </a:gs>
                        <a:gs pos="8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5000">
                          <a:schemeClr val="tx2">
                            <a:lumMod val="60000"/>
                            <a:lumOff val="40000"/>
                          </a:schemeClr>
                        </a:gs>
                        <a:gs pos="39000">
                          <a:schemeClr val="accent1">
                            <a:tint val="44500"/>
                            <a:satMod val="160000"/>
                          </a:schemeClr>
                        </a:gs>
                        <a:gs pos="8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25000">
                          <a:schemeClr val="tx2">
                            <a:lumMod val="60000"/>
                            <a:lumOff val="40000"/>
                          </a:schemeClr>
                        </a:gs>
                        <a:gs pos="39000">
                          <a:schemeClr val="accent1">
                            <a:tint val="44500"/>
                            <a:satMod val="160000"/>
                          </a:schemeClr>
                        </a:gs>
                        <a:gs pos="8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493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ПОДДЕРЖКА СЕЛЬСКОХОЗЯЙСТВЕННОГО ПРОИЗВОДСТВА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5860953"/>
              </p:ext>
            </p:extLst>
          </p:nvPr>
        </p:nvGraphicFramePr>
        <p:xfrm>
          <a:off x="251520" y="1600201"/>
          <a:ext cx="4248472" cy="2548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633823967"/>
              </p:ext>
            </p:extLst>
          </p:nvPr>
        </p:nvGraphicFramePr>
        <p:xfrm>
          <a:off x="4644008" y="3717032"/>
          <a:ext cx="4367808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0310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СРАВНИТЕЛЬНАЯ ОЦЕНКА МАТЕРИАЛЬНО-ТЕХНИЧЕСКОЙ БАЗЫ СЕЛЬСКОХОЗЯЙСТВЕННОГО ПРОИЗВОДСТВА ЗА 1990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2015 год</a:t>
            </a:r>
            <a:endParaRPr 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0831892"/>
              </p:ext>
            </p:extLst>
          </p:nvPr>
        </p:nvGraphicFramePr>
        <p:xfrm>
          <a:off x="539552" y="1412776"/>
          <a:ext cx="8280917" cy="4896544"/>
        </p:xfrm>
        <a:graphic>
          <a:graphicData uri="http://schemas.openxmlformats.org/drawingml/2006/table">
            <a:tbl>
              <a:tblPr/>
              <a:tblGrid>
                <a:gridCol w="1337966"/>
                <a:gridCol w="771439"/>
                <a:gridCol w="771439"/>
                <a:gridCol w="771439"/>
                <a:gridCol w="771439"/>
                <a:gridCol w="771439"/>
                <a:gridCol w="771439"/>
                <a:gridCol w="771439"/>
                <a:gridCol w="771439"/>
                <a:gridCol w="771439"/>
              </a:tblGrid>
              <a:tr h="61206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Тракторы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2015 в % к 1990 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Зерноуборочные комбайны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2015 в % к 1990 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Кормоуборочные комбайны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2015 г в % к 1990 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118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1990г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2015г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1990 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2015 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1990г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2015г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20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Наличие, штук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12910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120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Нагрузка на 1 ед, га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120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Приобретено, штук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120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err="1">
                          <a:solidFill>
                            <a:srgbClr val="FFFF00"/>
                          </a:solidFill>
                          <a:effectLst/>
                          <a:latin typeface="Times New Roman"/>
                        </a:rPr>
                        <a:t>Коэф.обновления</a:t>
                      </a:r>
                      <a:r>
                        <a:rPr lang="ru-RU" sz="1600" b="0" i="0" u="none" strike="noStrike" dirty="0">
                          <a:solidFill>
                            <a:srgbClr val="FFFF00"/>
                          </a:solidFill>
                          <a:effectLst/>
                          <a:latin typeface="Times New Roman"/>
                        </a:rPr>
                        <a:t>,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FFFF00"/>
                          </a:solidFill>
                          <a:effectLst/>
                          <a:latin typeface="Times New Roman"/>
                        </a:rPr>
                        <a:t>12,2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FFFF00"/>
                          </a:solidFill>
                          <a:effectLst/>
                          <a:latin typeface="Times New Roman"/>
                        </a:rPr>
                        <a:t>5,6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FFFF00"/>
                          </a:solidFill>
                          <a:effectLst/>
                          <a:latin typeface="Times New Roman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FFFF00"/>
                          </a:solidFill>
                          <a:effectLst/>
                          <a:latin typeface="Times New Roman"/>
                        </a:rPr>
                        <a:t>13,8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FFFF00"/>
                          </a:solidFill>
                          <a:effectLst/>
                          <a:latin typeface="Times New Roman"/>
                        </a:rPr>
                        <a:t>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FFFF00"/>
                          </a:solidFill>
                          <a:effectLst/>
                          <a:latin typeface="Times New Roman"/>
                        </a:rPr>
                        <a:t>22,4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FFFF00"/>
                          </a:solidFill>
                          <a:effectLst/>
                          <a:latin typeface="Times New Roman"/>
                        </a:rPr>
                        <a:t>14,2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FFFF00"/>
                          </a:solidFill>
                          <a:effectLst/>
                          <a:latin typeface="Times New Roman"/>
                        </a:rPr>
                        <a:t>6,5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FFFF00"/>
                          </a:solidFill>
                          <a:effectLst/>
                          <a:latin typeface="Times New Roman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120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Обеспеченность,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9122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*Цена за ед., тыс.руб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20,6(Кировец)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6414,5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311,4 раз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12,4(Енисей)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387,3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8,1 КСК-100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450 раз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tx2">
                            <a:lumMod val="60000"/>
                            <a:lumOff val="40000"/>
                          </a:schemeClr>
                        </a:gs>
                        <a:gs pos="1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916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СРАВНИТЕЛЬНАЯ ОЦЕНКА СТОИМОСТИ ТЕХНИКИ</a:t>
            </a:r>
            <a:endParaRPr lang="ru-RU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9226237"/>
              </p:ext>
            </p:extLst>
          </p:nvPr>
        </p:nvGraphicFramePr>
        <p:xfrm>
          <a:off x="539552" y="1124744"/>
          <a:ext cx="8136903" cy="4829845"/>
        </p:xfrm>
        <a:graphic>
          <a:graphicData uri="http://schemas.openxmlformats.org/drawingml/2006/table">
            <a:tbl>
              <a:tblPr/>
              <a:tblGrid>
                <a:gridCol w="2376263"/>
                <a:gridCol w="1152128"/>
                <a:gridCol w="1152128"/>
                <a:gridCol w="1152128"/>
                <a:gridCol w="1152128"/>
                <a:gridCol w="1152128"/>
              </a:tblGrid>
              <a:tr h="56542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Марка техники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5000">
                          <a:schemeClr val="tx2">
                            <a:lumMod val="60000"/>
                            <a:lumOff val="40000"/>
                          </a:schemeClr>
                        </a:gs>
                        <a:gs pos="3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Вид продукции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5000">
                          <a:schemeClr val="tx2">
                            <a:lumMod val="60000"/>
                            <a:lumOff val="40000"/>
                          </a:schemeClr>
                        </a:gs>
                        <a:gs pos="3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1990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4000">
                          <a:schemeClr val="tx2">
                            <a:lumMod val="60000"/>
                            <a:lumOff val="40000"/>
                          </a:schemeClr>
                        </a:gs>
                        <a:gs pos="69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2015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34000">
                          <a:schemeClr val="tx2">
                            <a:lumMod val="60000"/>
                            <a:lumOff val="40000"/>
                          </a:schemeClr>
                        </a:gs>
                        <a:gs pos="69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759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Цена за единицу техники,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5000">
                          <a:schemeClr val="tx2">
                            <a:lumMod val="60000"/>
                            <a:lumOff val="40000"/>
                          </a:schemeClr>
                        </a:gs>
                        <a:gs pos="3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Кол.продукции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за ед. техники, тонн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5000">
                          <a:schemeClr val="tx2">
                            <a:lumMod val="60000"/>
                            <a:lumOff val="40000"/>
                          </a:schemeClr>
                        </a:gs>
                        <a:gs pos="3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Цена за единицу техники,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5000">
                          <a:schemeClr val="tx2">
                            <a:lumMod val="60000"/>
                            <a:lumOff val="40000"/>
                          </a:schemeClr>
                        </a:gs>
                        <a:gs pos="3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Кол.продукции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за ед. техники, тонн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5000">
                          <a:schemeClr val="tx2">
                            <a:lumMod val="60000"/>
                            <a:lumOff val="40000"/>
                          </a:schemeClr>
                        </a:gs>
                        <a:gs pos="3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426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Трактор "Кировец" типа К-701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5000">
                          <a:schemeClr val="tx2">
                            <a:lumMod val="60000"/>
                            <a:lumOff val="40000"/>
                          </a:schemeClr>
                        </a:gs>
                        <a:gs pos="3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трактор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5000">
                          <a:schemeClr val="tx2">
                            <a:lumMod val="60000"/>
                            <a:lumOff val="40000"/>
                          </a:schemeClr>
                        </a:gs>
                        <a:gs pos="3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5000">
                          <a:schemeClr val="tx2">
                            <a:lumMod val="60000"/>
                            <a:lumOff val="40000"/>
                          </a:schemeClr>
                        </a:gs>
                        <a:gs pos="3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5000">
                          <a:schemeClr val="tx2">
                            <a:lumMod val="60000"/>
                            <a:lumOff val="40000"/>
                          </a:schemeClr>
                        </a:gs>
                        <a:gs pos="3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6414,5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5000">
                          <a:schemeClr val="tx2">
                            <a:lumMod val="60000"/>
                            <a:lumOff val="40000"/>
                          </a:schemeClr>
                        </a:gs>
                        <a:gs pos="3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5000">
                          <a:schemeClr val="tx2">
                            <a:lumMod val="60000"/>
                            <a:lumOff val="40000"/>
                          </a:schemeClr>
                        </a:gs>
                        <a:gs pos="3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462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5000">
                          <a:schemeClr val="tx2">
                            <a:lumMod val="60000"/>
                            <a:lumOff val="40000"/>
                          </a:schemeClr>
                        </a:gs>
                        <a:gs pos="3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зерно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5000">
                          <a:schemeClr val="tx2">
                            <a:lumMod val="60000"/>
                            <a:lumOff val="40000"/>
                          </a:schemeClr>
                        </a:gs>
                        <a:gs pos="3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5000">
                          <a:schemeClr val="tx2">
                            <a:lumMod val="60000"/>
                            <a:lumOff val="40000"/>
                          </a:schemeClr>
                        </a:gs>
                        <a:gs pos="3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108,4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5000">
                          <a:schemeClr val="tx2">
                            <a:lumMod val="60000"/>
                            <a:lumOff val="40000"/>
                          </a:schemeClr>
                        </a:gs>
                        <a:gs pos="3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5000">
                          <a:schemeClr val="tx2">
                            <a:lumMod val="60000"/>
                            <a:lumOff val="40000"/>
                          </a:schemeClr>
                        </a:gs>
                        <a:gs pos="3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856,4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5000">
                          <a:schemeClr val="tx2">
                            <a:lumMod val="60000"/>
                            <a:lumOff val="40000"/>
                          </a:schemeClr>
                        </a:gs>
                        <a:gs pos="3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462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5000">
                          <a:schemeClr val="tx2">
                            <a:lumMod val="60000"/>
                            <a:lumOff val="40000"/>
                          </a:schemeClr>
                        </a:gs>
                        <a:gs pos="3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молоко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5000">
                          <a:schemeClr val="tx2">
                            <a:lumMod val="60000"/>
                            <a:lumOff val="40000"/>
                          </a:schemeClr>
                        </a:gs>
                        <a:gs pos="3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5000">
                          <a:schemeClr val="tx2">
                            <a:lumMod val="60000"/>
                            <a:lumOff val="40000"/>
                          </a:schemeClr>
                        </a:gs>
                        <a:gs pos="3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24,8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5000">
                          <a:schemeClr val="tx2">
                            <a:lumMod val="60000"/>
                            <a:lumOff val="40000"/>
                          </a:schemeClr>
                        </a:gs>
                        <a:gs pos="3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5000">
                          <a:schemeClr val="tx2">
                            <a:lumMod val="60000"/>
                            <a:lumOff val="40000"/>
                          </a:schemeClr>
                        </a:gs>
                        <a:gs pos="3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270,1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5000">
                          <a:schemeClr val="tx2">
                            <a:lumMod val="60000"/>
                            <a:lumOff val="40000"/>
                          </a:schemeClr>
                        </a:gs>
                        <a:gs pos="3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462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5000">
                          <a:schemeClr val="tx2">
                            <a:lumMod val="60000"/>
                            <a:lumOff val="40000"/>
                          </a:schemeClr>
                        </a:gs>
                        <a:gs pos="3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мясо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5000">
                          <a:schemeClr val="tx2">
                            <a:lumMod val="60000"/>
                            <a:lumOff val="40000"/>
                          </a:schemeClr>
                        </a:gs>
                        <a:gs pos="3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5000">
                          <a:schemeClr val="tx2">
                            <a:lumMod val="60000"/>
                            <a:lumOff val="40000"/>
                          </a:schemeClr>
                        </a:gs>
                        <a:gs pos="3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4,6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5000">
                          <a:schemeClr val="tx2">
                            <a:lumMod val="60000"/>
                            <a:lumOff val="40000"/>
                          </a:schemeClr>
                        </a:gs>
                        <a:gs pos="3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5000">
                          <a:schemeClr val="tx2">
                            <a:lumMod val="60000"/>
                            <a:lumOff val="40000"/>
                          </a:schemeClr>
                        </a:gs>
                        <a:gs pos="3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58,6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5000">
                          <a:schemeClr val="tx2">
                            <a:lumMod val="60000"/>
                            <a:lumOff val="40000"/>
                          </a:schemeClr>
                        </a:gs>
                        <a:gs pos="3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426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Зерноуборочный комбайн "Енисей-1200"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5000">
                          <a:schemeClr val="tx2">
                            <a:lumMod val="60000"/>
                            <a:lumOff val="40000"/>
                          </a:schemeClr>
                        </a:gs>
                        <a:gs pos="3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Зернокомбайн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5000">
                          <a:schemeClr val="tx2">
                            <a:lumMod val="60000"/>
                            <a:lumOff val="40000"/>
                          </a:schemeClr>
                        </a:gs>
                        <a:gs pos="3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5000">
                          <a:schemeClr val="tx2">
                            <a:lumMod val="60000"/>
                            <a:lumOff val="40000"/>
                          </a:schemeClr>
                        </a:gs>
                        <a:gs pos="3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5000">
                          <a:schemeClr val="tx2">
                            <a:lumMod val="60000"/>
                            <a:lumOff val="40000"/>
                          </a:schemeClr>
                        </a:gs>
                        <a:gs pos="3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5000">
                          <a:schemeClr val="tx2">
                            <a:lumMod val="60000"/>
                            <a:lumOff val="40000"/>
                          </a:schemeClr>
                        </a:gs>
                        <a:gs pos="3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5000">
                          <a:schemeClr val="tx2">
                            <a:lumMod val="60000"/>
                            <a:lumOff val="40000"/>
                          </a:schemeClr>
                        </a:gs>
                        <a:gs pos="3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462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5000">
                          <a:schemeClr val="tx2">
                            <a:lumMod val="60000"/>
                            <a:lumOff val="40000"/>
                          </a:schemeClr>
                        </a:gs>
                        <a:gs pos="3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зерно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5000">
                          <a:schemeClr val="tx2">
                            <a:lumMod val="60000"/>
                            <a:lumOff val="40000"/>
                          </a:schemeClr>
                        </a:gs>
                        <a:gs pos="3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5000">
                          <a:schemeClr val="tx2">
                            <a:lumMod val="60000"/>
                            <a:lumOff val="40000"/>
                          </a:schemeClr>
                        </a:gs>
                        <a:gs pos="3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65,2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5000">
                          <a:schemeClr val="tx2">
                            <a:lumMod val="60000"/>
                            <a:lumOff val="40000"/>
                          </a:schemeClr>
                        </a:gs>
                        <a:gs pos="3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5000">
                          <a:schemeClr val="tx2">
                            <a:lumMod val="60000"/>
                            <a:lumOff val="40000"/>
                          </a:schemeClr>
                        </a:gs>
                        <a:gs pos="3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641,1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5000">
                          <a:schemeClr val="tx2">
                            <a:lumMod val="60000"/>
                            <a:lumOff val="40000"/>
                          </a:schemeClr>
                        </a:gs>
                        <a:gs pos="3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462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5000">
                          <a:schemeClr val="tx2">
                            <a:lumMod val="60000"/>
                            <a:lumOff val="40000"/>
                          </a:schemeClr>
                        </a:gs>
                        <a:gs pos="3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молоко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5000">
                          <a:schemeClr val="tx2">
                            <a:lumMod val="60000"/>
                            <a:lumOff val="40000"/>
                          </a:schemeClr>
                        </a:gs>
                        <a:gs pos="3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5000">
                          <a:schemeClr val="tx2">
                            <a:lumMod val="60000"/>
                            <a:lumOff val="40000"/>
                          </a:schemeClr>
                        </a:gs>
                        <a:gs pos="3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14,9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5000">
                          <a:schemeClr val="tx2">
                            <a:lumMod val="60000"/>
                            <a:lumOff val="40000"/>
                          </a:schemeClr>
                        </a:gs>
                        <a:gs pos="3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5000">
                          <a:schemeClr val="tx2">
                            <a:lumMod val="60000"/>
                            <a:lumOff val="40000"/>
                          </a:schemeClr>
                        </a:gs>
                        <a:gs pos="3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202,18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5000">
                          <a:schemeClr val="tx2">
                            <a:lumMod val="60000"/>
                            <a:lumOff val="40000"/>
                          </a:schemeClr>
                        </a:gs>
                        <a:gs pos="3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462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5000">
                          <a:schemeClr val="tx2">
                            <a:lumMod val="60000"/>
                            <a:lumOff val="40000"/>
                          </a:schemeClr>
                        </a:gs>
                        <a:gs pos="3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мясо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5000">
                          <a:schemeClr val="tx2">
                            <a:lumMod val="60000"/>
                            <a:lumOff val="40000"/>
                          </a:schemeClr>
                        </a:gs>
                        <a:gs pos="3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5000">
                          <a:schemeClr val="tx2">
                            <a:lumMod val="60000"/>
                            <a:lumOff val="40000"/>
                          </a:schemeClr>
                        </a:gs>
                        <a:gs pos="3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2,8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5000">
                          <a:schemeClr val="tx2">
                            <a:lumMod val="60000"/>
                            <a:lumOff val="40000"/>
                          </a:schemeClr>
                        </a:gs>
                        <a:gs pos="3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5000">
                          <a:schemeClr val="tx2">
                            <a:lumMod val="60000"/>
                            <a:lumOff val="40000"/>
                          </a:schemeClr>
                        </a:gs>
                        <a:gs pos="3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43,85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5000">
                          <a:schemeClr val="tx2">
                            <a:lumMod val="60000"/>
                            <a:lumOff val="40000"/>
                          </a:schemeClr>
                        </a:gs>
                        <a:gs pos="3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778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КОЛИЧЕСТВО РЕАЛИЗУЕМЫХ ИНВЕСТИЦИОННЫХ ПРОЕКТОВ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180674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4805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1913</TotalTime>
  <Words>1178</Words>
  <Application>Microsoft Office PowerPoint</Application>
  <PresentationFormat>Экран (4:3)</PresentationFormat>
  <Paragraphs>377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«Развитие сельского хозяйства и регулирование рынков сельскохозяйственной продукции, сырья и продовольствия» на 2014-2020 годы</vt:lpstr>
      <vt:lpstr>Презентация PowerPoint</vt:lpstr>
      <vt:lpstr>РУБЕЖИ ОБЕСПЕЧЕННОСТИ НАСЕЛЕНИЯ ИРКУТСКОЙ ОБЛАСТИ СОБСТВЕННОЙ ПРОДУКЦИЕЙ НА ДУШУ НАСЕЛЕНИЯ</vt:lpstr>
      <vt:lpstr>РУБЕЖИ ПРОИЗВОДСТВА ОСНОВНЫХ ВИДОВ ПРОДОВОЛЬСТВИЯ В ИРКУТСКОЙ ОБЛАСТИ</vt:lpstr>
      <vt:lpstr>ПОДДЕРЖКА СЕЛЬСКОХОЗЯЙСТВЕННОГО ПРОИЗВОДСТВА</vt:lpstr>
      <vt:lpstr>ПОДДЕРЖКА СЕЛЬСКОХОЗЯЙСТВЕННОГО ПРОИЗВОДСТВА</vt:lpstr>
      <vt:lpstr>СРАВНИТЕЛЬНАЯ ОЦЕНКА МАТЕРИАЛЬНО-ТЕХНИЧЕСКОЙ БАЗЫ СЕЛЬСКОХОЗЯЙСТВЕННОГО ПРОИЗВОДСТВА ЗА 1990 и 2015 год</vt:lpstr>
      <vt:lpstr>СРАВНИТЕЛЬНАЯ ОЦЕНКА СТОИМОСТИ ТЕХНИКИ</vt:lpstr>
      <vt:lpstr>КОЛИЧЕСТВО РЕАЛИЗУЕМЫХ ИНВЕСТИЦИОННЫХ ПРОЕКТОВ</vt:lpstr>
      <vt:lpstr>КОЛИЧЕСТВО РЕАЛИЗУЕМЫХ ИНВЕСТИЦИОННЫХ ПРОЕКТОВ</vt:lpstr>
      <vt:lpstr>ОСНОВНЫЕ ПОКАЗАТЕЛИ РЕАЛИЗАЦИИ ИНВЕСТИЦИОННЫХ ПРОЕКТОВ В 2011-2015гг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ПОКАЗАТЕЛИ РЕАЛИЗАЦИИ ИНВЕСТИЦИОННЫХ ПРОЕКТОВ В 2011-2015гг</vt:lpstr>
      <vt:lpstr>Плановый объем финансирования Подпрограммы «Устойчивое развитие сельских территорий Иркутской области» на 2014-2020 годы</vt:lpstr>
      <vt:lpstr>Результаты реализации мероприятия по улучшению жилищных условий граждан </vt:lpstr>
      <vt:lpstr>Предоставление субсидий на софинансирование расходных обязательств муниципальных образований по строительству (приобретению) жилья, предоставляемого молодым семьям и молодым специалистам по договору найма жилого помещения</vt:lpstr>
      <vt:lpstr>Развитие сети общеобразовательных организаций</vt:lpstr>
      <vt:lpstr> Развитие сети ФАПов и (или) офисов врачей общей практики     В 2015 году завершено строительство 13 ФАПов  (3 в Балаганском р-не, 6 в Заларинском р-не, а также оформлено путем приобретения в областную собственность 4 ФАПА в Усть-Удинском р-не). </vt:lpstr>
      <vt:lpstr>Строительство, реконструкция, капитальный ремонт и ремонт автомобильных дорог общего пользования в сельской местности  В2015 году введено 7,54 км.</vt:lpstr>
      <vt:lpstr>Информация о запрашиваемом и предоставленном объеме субсидий из федерального бюджета в 2016 году</vt:lpstr>
      <vt:lpstr>Перечень объектов социально-инженерного обустройства населенных пунктов, расположенных в сельской местности, и проектов комплексного обустройства площадок под компактную жилищную застройку  на 2016 год</vt:lpstr>
      <vt:lpstr>Развитие сети плоскостных спортивных сооружений в сельской местности                                                                      (8 объектов): Строительство многофункциональный спортивных площадок: Ангарское городское МО с. Саватеевка; Братский район с. Покосное. Строительство хоккейных кортов: Черемховский район п. Бельск; Осинский район с. Оса; Боханский район с. Новая Ида;  Усольский район с. Сосновка; Ангарское городское МО с. Саватеевка; Иркутский район п. Урик.  Развитие сети учреждений культурно-досугового типа (1 объект): Строительство Дома культуры п. Железнодорожный Усольский район.  Развитие газификации в сельской местности (1 объект): Система газоснабжения пос. Жигалово Жигаловского района. Газопроводы низкого давления. 2-я очередь.  Развитие водоснабжения в сельской местности (3 объекта): - Система наружного водоснабжения центральной части п. Веселый Чунский район; - Строительство локального водопровода в п. Новонукутский Нукутский район;  - Строительство локального водопровода в мкр. Московский п. Залари Заларинский район.  Строительство и реконструкция автомобильных дорог общего пользования с твердым покрытием, ведущих от сети автомобильных дорог общего пользования к ближайшим общественно значимым объектам сельских населенных пунктов, а также к объектам производства и переработки сельскохозяйственной продукции (4 объекта): - Строительство автомобильной дороги Подъезд к д. Киркей в Аларском районе;  - Реконструкция автомобильной дороги Подъезд к д. Красный брод на территории Черемховского района; - Реконструкция автомобильной дороги Подъезд к д. Бархатова на территории Черемховского района;  - Реконструкция автомобильной дороги Подъезд к д. Мейеровка на территории Заларинского района.</vt:lpstr>
      <vt:lpstr>ПРОБЛЕМЫ</vt:lpstr>
      <vt:lpstr>Схема агро-образовательного центра</vt:lpstr>
      <vt:lpstr>ПРОИЗВОДСТВО ЗЕРНА, ТОНН</vt:lpstr>
      <vt:lpstr>ПОГОЛОВЬЕ КРС, гол</vt:lpstr>
      <vt:lpstr>УРОЖАЙНОСТЬ ЗЕРНОВЫХ, ц/га</vt:lpstr>
      <vt:lpstr>ПРОДУКТИВНОСТЬ КОРОВ</vt:lpstr>
      <vt:lpstr>СРЕДНЕМЕСЯЧНАЯ ЗАРАБОТНАЯ ПЛАТА</vt:lpstr>
      <vt:lpstr>Доля районов в производстве и бюджете области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AOL</cp:lastModifiedBy>
  <cp:revision>173</cp:revision>
  <dcterms:created xsi:type="dcterms:W3CDTF">2016-04-25T14:54:38Z</dcterms:created>
  <dcterms:modified xsi:type="dcterms:W3CDTF">2016-06-02T09:09:03Z</dcterms:modified>
</cp:coreProperties>
</file>