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2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  <p:sldMasterId id="2147483705" r:id="rId2"/>
  </p:sldMasterIdLst>
  <p:notesMasterIdLst>
    <p:notesMasterId r:id="rId21"/>
  </p:notesMasterIdLst>
  <p:handoutMasterIdLst>
    <p:handoutMasterId r:id="rId22"/>
  </p:handoutMasterIdLst>
  <p:sldIdLst>
    <p:sldId id="291" r:id="rId3"/>
    <p:sldId id="292" r:id="rId4"/>
    <p:sldId id="296" r:id="rId5"/>
    <p:sldId id="305" r:id="rId6"/>
    <p:sldId id="331" r:id="rId7"/>
    <p:sldId id="314" r:id="rId8"/>
    <p:sldId id="269" r:id="rId9"/>
    <p:sldId id="268" r:id="rId10"/>
    <p:sldId id="297" r:id="rId11"/>
    <p:sldId id="271" r:id="rId12"/>
    <p:sldId id="272" r:id="rId13"/>
    <p:sldId id="328" r:id="rId14"/>
    <p:sldId id="321" r:id="rId15"/>
    <p:sldId id="274" r:id="rId16"/>
    <p:sldId id="275" r:id="rId17"/>
    <p:sldId id="322" r:id="rId18"/>
    <p:sldId id="317" r:id="rId19"/>
    <p:sldId id="333" r:id="rId20"/>
  </p:sldIdLst>
  <p:sldSz cx="6858000" cy="5143500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030"/>
    <a:srgbClr val="448A18"/>
    <a:srgbClr val="195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75" autoAdjust="0"/>
    <p:restoredTop sz="95609" autoAdjust="0"/>
  </p:normalViewPr>
  <p:slideViewPr>
    <p:cSldViewPr snapToGrid="0" snapToObjects="1" showGuides="1">
      <p:cViewPr varScale="1">
        <p:scale>
          <a:sx n="145" d="100"/>
          <a:sy n="145" d="100"/>
        </p:scale>
        <p:origin x="2172" y="12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943EBBE-20EF-DC40-8A4C-30DA4184FA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672BC8-BB81-4C4E-A5C8-6B427D1B25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BBB41-83CA-8B45-99C1-C54194700C9C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490C54-D6DF-F041-B1A8-FFB3738BF7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823D97-30DC-FB44-9DAA-D965BF16E5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55D98-DEC0-D04C-8FC5-8797FD0C6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142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3275F-DFBB-C343-936E-756399944BA3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7D19C-22E1-614D-8758-777E8F653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2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0192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416" y="1231751"/>
            <a:ext cx="2143385" cy="1183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ЗАКРЫВАЮЩИЙ СЛАЙД ПРЕЗЕНТАЦИИ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C349F7-831E-4E42-A4CF-7076093525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8416" y="2518562"/>
            <a:ext cx="2143385" cy="1404000"/>
          </a:xfrm>
        </p:spPr>
        <p:txBody>
          <a:bodyPr anchor="t" anchorCtr="0">
            <a:normAutofit/>
          </a:bodyPr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accent4"/>
              </a:buClr>
              <a:buSzPct val="110000"/>
              <a:buFontTx/>
              <a:buNone/>
              <a:tabLst/>
              <a:defRPr sz="788" b="0">
                <a:solidFill>
                  <a:schemeClr val="tx1"/>
                </a:solidFill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accent4"/>
              </a:buClr>
              <a:buSzPct val="110000"/>
              <a:buFontTx/>
              <a:buNone/>
              <a:tabLst/>
              <a:defRPr/>
            </a:pPr>
            <a:r>
              <a:rPr lang="ru-RU" dirty="0"/>
              <a:t>Текст закрывающего слайда, реквизиты, контактная информация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E749C80-3A0D-1940-96E7-176D23C6081B}"/>
              </a:ext>
            </a:extLst>
          </p:cNvPr>
          <p:cNvSpPr/>
          <p:nvPr userDrawn="1"/>
        </p:nvSpPr>
        <p:spPr bwMode="auto">
          <a:xfrm>
            <a:off x="300273" y="1231750"/>
            <a:ext cx="35169" cy="269081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3974" y="4767705"/>
            <a:ext cx="524670" cy="273844"/>
          </a:xfrm>
          <a:prstGeom prst="rect">
            <a:avLst/>
          </a:prstGeom>
        </p:spPr>
        <p:txBody>
          <a:bodyPr/>
          <a:lstStyle/>
          <a:p>
            <a:pPr defTabSz="257175"/>
            <a:fld id="{51036E43-BD2F-D44D-850A-5FFB25242708}" type="slidenum">
              <a:rPr lang="ru-RU" sz="1013" smtClean="0">
                <a:solidFill>
                  <a:srgbClr val="000000"/>
                </a:solidFill>
              </a:rPr>
              <a:pPr defTabSz="257175"/>
              <a:t>‹#›</a:t>
            </a:fld>
            <a:endParaRPr lang="ru-RU" sz="1013" dirty="0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53" y="4620447"/>
            <a:ext cx="1002154" cy="3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3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4E40E-960F-084C-87BC-767853133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3974" y="4767705"/>
            <a:ext cx="524670" cy="273844"/>
          </a:xfrm>
          <a:prstGeom prst="rect">
            <a:avLst/>
          </a:prstGeom>
        </p:spPr>
        <p:txBody>
          <a:bodyPr/>
          <a:lstStyle/>
          <a:p>
            <a:pPr defTabSz="257175"/>
            <a:fld id="{51036E43-BD2F-D44D-850A-5FFB25242708}" type="slidenum">
              <a:rPr lang="ru-RU" sz="1013" smtClean="0">
                <a:solidFill>
                  <a:srgbClr val="000000"/>
                </a:solidFill>
              </a:rPr>
              <a:pPr defTabSz="257175"/>
              <a:t>‹#›</a:t>
            </a:fld>
            <a:endParaRPr lang="ru-RU" sz="1013" dirty="0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53" y="4620447"/>
            <a:ext cx="1002154" cy="3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22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3728" y="1884185"/>
            <a:ext cx="5373000" cy="1016872"/>
          </a:xfrm>
        </p:spPr>
        <p:txBody>
          <a:bodyPr anchor="ctr" anchorCtr="0">
            <a:normAutofit/>
          </a:bodyPr>
          <a:lstStyle>
            <a:lvl1pPr algn="just">
              <a:lnSpc>
                <a:spcPct val="100000"/>
              </a:lnSpc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EF3F938-9A83-0349-9CF8-BCFC628FE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064" y="4414288"/>
            <a:ext cx="2109512" cy="61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525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3728" y="1863312"/>
            <a:ext cx="5373000" cy="1037747"/>
          </a:xfrm>
        </p:spPr>
        <p:txBody>
          <a:bodyPr anchor="ctr" anchorCtr="0">
            <a:normAutofit/>
          </a:bodyPr>
          <a:lstStyle>
            <a:lvl1pPr algn="just">
              <a:lnSpc>
                <a:spcPct val="100000"/>
              </a:lnSpc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EF3F938-9A83-0349-9CF8-BCFC628FE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306350" y="4825830"/>
            <a:ext cx="52467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316506" y="1863311"/>
            <a:ext cx="6236085" cy="1045369"/>
            <a:chOff x="316506" y="1863313"/>
            <a:chExt cx="6236085" cy="1037747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D674CA2C-3094-0C4C-BAA0-3522F3FEA32A}"/>
                </a:ext>
              </a:extLst>
            </p:cNvPr>
            <p:cNvSpPr/>
            <p:nvPr userDrawn="1"/>
          </p:nvSpPr>
          <p:spPr bwMode="auto">
            <a:xfrm>
              <a:off x="316506" y="1871357"/>
              <a:ext cx="45498" cy="1029700"/>
            </a:xfrm>
            <a:prstGeom prst="rect">
              <a:avLst/>
            </a:prstGeom>
            <a:solidFill>
              <a:srgbClr val="FFD10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1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1505A451-2A3C-614A-8FB4-1AE1487A7A7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7767" y="1863313"/>
              <a:ext cx="744824" cy="103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064" y="4414288"/>
            <a:ext cx="2109512" cy="61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728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СОДЕРЖАНИЯ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ACC17A53-BB3F-F044-85B4-0B04A0DAB1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306350" y="4825830"/>
            <a:ext cx="52467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1AA4CCA-D2D7-C144-90D5-DDE5B1A857A7}"/>
              </a:ext>
            </a:extLst>
          </p:cNvPr>
          <p:cNvSpPr/>
          <p:nvPr userDrawn="1"/>
        </p:nvSpPr>
        <p:spPr bwMode="auto">
          <a:xfrm>
            <a:off x="300274" y="1284502"/>
            <a:ext cx="35169" cy="269081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1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873158-6BC8-DF48-AA1D-D839F33533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9371" y="1284502"/>
            <a:ext cx="4932249" cy="28828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7EC98726-7861-1141-87C8-C7563E9097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54980" y="1302973"/>
            <a:ext cx="982872" cy="269818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</a:t>
            </a:r>
            <a:r>
              <a:rPr lang="ru-RU" dirty="0" smtClean="0"/>
              <a:t>слайда</a:t>
            </a:r>
            <a:endParaRPr lang="ru-RU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1E86C81-962A-4B42-83A0-8C9FB8E8E96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9371" y="1622830"/>
            <a:ext cx="4932249" cy="28828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7F8A5168-FF42-1A49-9B92-DFECFEA752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4980" y="1641301"/>
            <a:ext cx="982872" cy="269818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9CC1C63-9920-7E46-BF0E-225D47DFAD0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09371" y="1961158"/>
            <a:ext cx="4932249" cy="28828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5" name="Текст 12">
            <a:extLst>
              <a:ext uri="{FF2B5EF4-FFF2-40B4-BE49-F238E27FC236}">
                <a16:creationId xmlns:a16="http://schemas.microsoft.com/office/drawing/2014/main" id="{35D809A9-9076-F848-AED4-7E8C2B30EC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54980" y="1979629"/>
            <a:ext cx="982872" cy="269818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F62101C-0936-3C49-950D-95BD4FD6397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09371" y="2299486"/>
            <a:ext cx="4932249" cy="28828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7" name="Текст 12">
            <a:extLst>
              <a:ext uri="{FF2B5EF4-FFF2-40B4-BE49-F238E27FC236}">
                <a16:creationId xmlns:a16="http://schemas.microsoft.com/office/drawing/2014/main" id="{3711E826-681F-0248-BC39-B6E52B37F0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54980" y="2317957"/>
            <a:ext cx="982872" cy="269818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D0FED89-1D7E-1B44-8FE5-9A88BF02E83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9371" y="2637814"/>
            <a:ext cx="4932249" cy="28828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9" name="Текст 12">
            <a:extLst>
              <a:ext uri="{FF2B5EF4-FFF2-40B4-BE49-F238E27FC236}">
                <a16:creationId xmlns:a16="http://schemas.microsoft.com/office/drawing/2014/main" id="{EA06C912-321A-4740-BF63-17220AE6A6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54980" y="2656285"/>
            <a:ext cx="982872" cy="269818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C2DDB87-FC18-E345-8440-62C03DAB5E77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09371" y="2976142"/>
            <a:ext cx="4932249" cy="28828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id="{CA8C38B0-6F30-B24D-A624-AC4A0CE6D6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54980" y="2994613"/>
            <a:ext cx="982872" cy="269818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A9D8326-1941-994C-83A0-87DBF0BF788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09371" y="3314469"/>
            <a:ext cx="4932249" cy="28828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23" name="Текст 12">
            <a:extLst>
              <a:ext uri="{FF2B5EF4-FFF2-40B4-BE49-F238E27FC236}">
                <a16:creationId xmlns:a16="http://schemas.microsoft.com/office/drawing/2014/main" id="{303E90E1-1DB0-FA47-8A8A-36889E1E7C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54980" y="3332941"/>
            <a:ext cx="982872" cy="269818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B04E9D5-8F58-254F-8737-550E7EC105D1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09371" y="3652798"/>
            <a:ext cx="4932249" cy="28828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25" name="Текст 12">
            <a:extLst>
              <a:ext uri="{FF2B5EF4-FFF2-40B4-BE49-F238E27FC236}">
                <a16:creationId xmlns:a16="http://schemas.microsoft.com/office/drawing/2014/main" id="{816697AE-D1C4-4345-8DAC-36D1860E00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54980" y="3671269"/>
            <a:ext cx="982872" cy="269818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pic>
        <p:nvPicPr>
          <p:cNvPr id="29" name="Picture 5">
            <a:extLst>
              <a:ext uri="{FF2B5EF4-FFF2-40B4-BE49-F238E27FC236}">
                <a16:creationId xmlns:a16="http://schemas.microsoft.com/office/drawing/2014/main" id="{CB890430-4F5C-C24B-98DC-DD7474DBA18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59484"/>
            <a:ext cx="6885647" cy="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274" y="4564070"/>
            <a:ext cx="1703890" cy="49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135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здел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4204" y="2623853"/>
            <a:ext cx="5181508" cy="270000"/>
          </a:xfrm>
        </p:spPr>
        <p:txBody>
          <a:bodyPr>
            <a:norm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100" b="1">
                <a:solidFill>
                  <a:schemeClr val="tx1"/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/>
            </a:pPr>
            <a:r>
              <a:rPr lang="ru-RU" dirty="0"/>
              <a:t>ВРЕЗКА ИЛИ ПОДЗАГОЛОВОК ВТОРОГО УРОВНЯ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780073A-20CC-FB41-9AF5-73723C3726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306350" y="4825830"/>
            <a:ext cx="52467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3E397EC-729F-714E-9BBC-6CA1A5DF9CD2}"/>
              </a:ext>
            </a:extLst>
          </p:cNvPr>
          <p:cNvSpPr/>
          <p:nvPr userDrawn="1"/>
        </p:nvSpPr>
        <p:spPr>
          <a:xfrm>
            <a:off x="304712" y="1986787"/>
            <a:ext cx="35169" cy="91797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936" tIns="32969" rIns="65936" bIns="3296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1">
              <a:solidFill>
                <a:srgbClr val="FFD105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ED49B8E-535C-3041-B222-C6F7FDEA61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203" y="1977749"/>
            <a:ext cx="5181507" cy="6035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РАЗДЕЛА ПРЕЗЕНТАЦИИ ИЛИ ПОДЗАГОЛОВОК ПЕРВОГО УРОВНЯ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274" y="4564070"/>
            <a:ext cx="1703890" cy="49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9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336" y="888267"/>
            <a:ext cx="6309440" cy="352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306350" y="4825830"/>
            <a:ext cx="52467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3CF06EB-5EE3-8949-8FAA-E6C367FD7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C9FEC551-C54B-3D48-92BB-DD4BECE2A838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59484"/>
            <a:ext cx="6885647" cy="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274" y="4564070"/>
            <a:ext cx="1703890" cy="49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78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 (с источникам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336" y="888267"/>
            <a:ext cx="6309440" cy="352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306350" y="4825830"/>
            <a:ext cx="52467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FD7CE1A9-368B-D54E-AF20-B53F69BF23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7300" y="4563400"/>
            <a:ext cx="4824392" cy="148500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ru-RU" dirty="0"/>
              <a:t>Примечания: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BE4DE22B-CCA5-F04B-875F-3A35BDEAC5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300" y="4753735"/>
            <a:ext cx="4824392" cy="143100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ru-RU" dirty="0"/>
              <a:t>Источники: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3CF06EB-5EE3-8949-8FAA-E6C367FD7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3C3D5E-1C95-9944-9F89-E643E865A32E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59484"/>
            <a:ext cx="6885647" cy="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274" y="4564070"/>
            <a:ext cx="1703890" cy="49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26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625" y="888266"/>
            <a:ext cx="6134150" cy="352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306350" y="4825830"/>
            <a:ext cx="52467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404567D-0537-3349-B064-47A44D45230A}"/>
              </a:ext>
            </a:extLst>
          </p:cNvPr>
          <p:cNvSpPr/>
          <p:nvPr userDrawn="1"/>
        </p:nvSpPr>
        <p:spPr bwMode="auto">
          <a:xfrm>
            <a:off x="300274" y="884052"/>
            <a:ext cx="35169" cy="35280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1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3A83459-25CE-A945-8632-738B87031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031FA568-DBA6-504E-A3FA-905D83C1DE0A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59484"/>
            <a:ext cx="6885647" cy="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274" y="4564070"/>
            <a:ext cx="1703890" cy="49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72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725" y="1152604"/>
            <a:ext cx="3051000" cy="327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306350" y="4825830"/>
            <a:ext cx="52467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C349F7-831E-4E42-A4CF-7076093525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197" y="785042"/>
            <a:ext cx="3051000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48CC32A-3869-7549-AFD3-B40554F494F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494520" y="1152604"/>
            <a:ext cx="3051000" cy="327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38740FF3-CF42-454B-9F45-EFEA5B9ECF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3992" y="785042"/>
            <a:ext cx="3051000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DAB250A-92E2-3743-9FE8-4279AB567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CF684F6D-8452-A049-8464-256DA563D6AC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59484"/>
            <a:ext cx="6885647" cy="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274" y="4564070"/>
            <a:ext cx="1703890" cy="49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750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СОДЕРЖАНИЯ</a:t>
            </a:r>
            <a:endParaRPr lang="en-US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1AA4CCA-D2D7-C144-90D5-DDE5B1A857A7}"/>
              </a:ext>
            </a:extLst>
          </p:cNvPr>
          <p:cNvSpPr/>
          <p:nvPr userDrawn="1"/>
        </p:nvSpPr>
        <p:spPr bwMode="auto">
          <a:xfrm>
            <a:off x="300273" y="1284502"/>
            <a:ext cx="35169" cy="269081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873158-6BC8-DF48-AA1D-D839F33533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9370" y="1302791"/>
            <a:ext cx="5166554" cy="2700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7EC98726-7861-1141-87C8-C7563E9097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0160" y="1302973"/>
            <a:ext cx="747692" cy="270000"/>
          </a:xfrm>
        </p:spPr>
        <p:txBody>
          <a:bodyPr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1E86C81-962A-4B42-83A0-8C9FB8E8E96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9370" y="1641119"/>
            <a:ext cx="5166554" cy="2700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7F8A5168-FF42-1A49-9B92-DFECFEA752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90160" y="1641301"/>
            <a:ext cx="747692" cy="270000"/>
          </a:xfrm>
        </p:spPr>
        <p:txBody>
          <a:bodyPr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9CC1C63-9920-7E46-BF0E-225D47DFAD0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09370" y="1979447"/>
            <a:ext cx="5166554" cy="2700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5" name="Текст 12">
            <a:extLst>
              <a:ext uri="{FF2B5EF4-FFF2-40B4-BE49-F238E27FC236}">
                <a16:creationId xmlns:a16="http://schemas.microsoft.com/office/drawing/2014/main" id="{35D809A9-9076-F848-AED4-7E8C2B30EC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90160" y="1979629"/>
            <a:ext cx="747692" cy="270000"/>
          </a:xfrm>
        </p:spPr>
        <p:txBody>
          <a:bodyPr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F62101C-0936-3C49-950D-95BD4FD6397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09370" y="2317775"/>
            <a:ext cx="5166554" cy="2700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7" name="Текст 12">
            <a:extLst>
              <a:ext uri="{FF2B5EF4-FFF2-40B4-BE49-F238E27FC236}">
                <a16:creationId xmlns:a16="http://schemas.microsoft.com/office/drawing/2014/main" id="{3711E826-681F-0248-BC39-B6E52B37F0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0160" y="2317957"/>
            <a:ext cx="747692" cy="270000"/>
          </a:xfrm>
        </p:spPr>
        <p:txBody>
          <a:bodyPr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D0FED89-1D7E-1B44-8FE5-9A88BF02E83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9370" y="2656103"/>
            <a:ext cx="5166554" cy="2700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9" name="Текст 12">
            <a:extLst>
              <a:ext uri="{FF2B5EF4-FFF2-40B4-BE49-F238E27FC236}">
                <a16:creationId xmlns:a16="http://schemas.microsoft.com/office/drawing/2014/main" id="{EA06C912-321A-4740-BF63-17220AE6A6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90160" y="2656285"/>
            <a:ext cx="747692" cy="270000"/>
          </a:xfrm>
        </p:spPr>
        <p:txBody>
          <a:bodyPr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C2DDB87-FC18-E345-8440-62C03DAB5E77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09370" y="2994431"/>
            <a:ext cx="5166554" cy="2700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id="{CA8C38B0-6F30-B24D-A624-AC4A0CE6D6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90160" y="2994613"/>
            <a:ext cx="747692" cy="270000"/>
          </a:xfrm>
        </p:spPr>
        <p:txBody>
          <a:bodyPr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A9D8326-1941-994C-83A0-87DBF0BF788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09370" y="3332758"/>
            <a:ext cx="5166554" cy="2700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23" name="Текст 12">
            <a:extLst>
              <a:ext uri="{FF2B5EF4-FFF2-40B4-BE49-F238E27FC236}">
                <a16:creationId xmlns:a16="http://schemas.microsoft.com/office/drawing/2014/main" id="{303E90E1-1DB0-FA47-8A8A-36889E1E7C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90160" y="3332941"/>
            <a:ext cx="747692" cy="270000"/>
          </a:xfrm>
        </p:spPr>
        <p:txBody>
          <a:bodyPr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B04E9D5-8F58-254F-8737-550E7EC105D1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09370" y="3671087"/>
            <a:ext cx="5166554" cy="2700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25" name="Текст 12">
            <a:extLst>
              <a:ext uri="{FF2B5EF4-FFF2-40B4-BE49-F238E27FC236}">
                <a16:creationId xmlns:a16="http://schemas.microsoft.com/office/drawing/2014/main" id="{816697AE-D1C4-4345-8DAC-36D1860E00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90160" y="3671269"/>
            <a:ext cx="747692" cy="270000"/>
          </a:xfrm>
        </p:spPr>
        <p:txBody>
          <a:bodyPr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28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3974" y="4767705"/>
            <a:ext cx="524670" cy="273844"/>
          </a:xfrm>
          <a:prstGeom prst="rect">
            <a:avLst/>
          </a:prstGeom>
        </p:spPr>
        <p:txBody>
          <a:bodyPr/>
          <a:lstStyle/>
          <a:p>
            <a:pPr defTabSz="257175"/>
            <a:fld id="{51036E43-BD2F-D44D-850A-5FFB25242708}" type="slidenum">
              <a:rPr lang="ru-RU" sz="1013" smtClean="0">
                <a:solidFill>
                  <a:srgbClr val="000000"/>
                </a:solidFill>
              </a:rPr>
              <a:pPr defTabSz="257175"/>
              <a:t>‹#›</a:t>
            </a:fld>
            <a:endParaRPr lang="ru-RU" sz="1013" dirty="0">
              <a:solidFill>
                <a:srgbClr val="00000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53" y="4620447"/>
            <a:ext cx="1002154" cy="3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003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0658" y="1152383"/>
            <a:ext cx="6122061" cy="126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306350" y="4825830"/>
            <a:ext cx="52467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C349F7-831E-4E42-A4CF-7076093525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130" y="784822"/>
            <a:ext cx="6122061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0D442CB-F2A1-9D4E-95BF-4F53909F02E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0658" y="3148147"/>
            <a:ext cx="6122061" cy="126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8B817F43-A964-B045-A0BE-E94870B257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130" y="2763001"/>
            <a:ext cx="6122061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D5F301B-BDC4-0A44-851A-FEA40E84A4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F3A0FDE-0811-BF41-9C6C-F9D65C1F00FB}"/>
              </a:ext>
            </a:extLst>
          </p:cNvPr>
          <p:cNvSpPr/>
          <p:nvPr userDrawn="1"/>
        </p:nvSpPr>
        <p:spPr bwMode="auto">
          <a:xfrm>
            <a:off x="300153" y="879475"/>
            <a:ext cx="35100" cy="15480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1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D7267AD-FD35-3747-A7B8-20FE7942550D}"/>
              </a:ext>
            </a:extLst>
          </p:cNvPr>
          <p:cNvSpPr/>
          <p:nvPr userDrawn="1"/>
        </p:nvSpPr>
        <p:spPr bwMode="auto">
          <a:xfrm>
            <a:off x="300153" y="2858852"/>
            <a:ext cx="35100" cy="15444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1"/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4789F2AE-D6D8-A040-AFAF-490BB89D28D0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59484"/>
            <a:ext cx="6885647" cy="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274" y="4564070"/>
            <a:ext cx="1703890" cy="49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48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727" y="1152604"/>
            <a:ext cx="1968923" cy="3272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306350" y="4825830"/>
            <a:ext cx="52467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C349F7-831E-4E42-A4CF-7076093525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199" y="785042"/>
            <a:ext cx="1968923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48CC32A-3869-7549-AFD3-B40554F494F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575974" y="1152604"/>
            <a:ext cx="1968923" cy="3272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38740FF3-CF42-454B-9F45-EFEA5B9ECF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5446" y="785042"/>
            <a:ext cx="1968923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DCE6197-042D-F341-8633-B13A8DBE3DF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402780" y="1152604"/>
            <a:ext cx="1968923" cy="3272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4ED0B954-BD60-8D47-8AEC-F39DBC39CC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02252" y="785042"/>
            <a:ext cx="1968923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7D572D5-3E16-154C-8EC5-6A770C5B7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559FBA1A-9BA5-DA4D-ABE5-7D7CD4816171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59484"/>
            <a:ext cx="6885647" cy="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274" y="4564070"/>
            <a:ext cx="1703890" cy="49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069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крыв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417" y="1231753"/>
            <a:ext cx="2143385" cy="1183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ЗАКРЫВАЮЩИЙ СЛАЙД ПРЕЗЕНТАЦИИ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306350" y="4825830"/>
            <a:ext cx="52467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C349F7-831E-4E42-A4CF-7076093525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8417" y="2518562"/>
            <a:ext cx="2143385" cy="1404000"/>
          </a:xfrm>
        </p:spPr>
        <p:txBody>
          <a:bodyPr anchor="t" anchorCtr="0">
            <a:norm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accent4"/>
              </a:buClr>
              <a:buSzPct val="110000"/>
              <a:buFontTx/>
              <a:buNone/>
              <a:tabLst/>
              <a:defRPr sz="1051" b="0">
                <a:solidFill>
                  <a:schemeClr val="tx1"/>
                </a:solidFill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accent4"/>
              </a:buClr>
              <a:buSzPct val="110000"/>
              <a:buFontTx/>
              <a:buNone/>
              <a:tabLst/>
              <a:defRPr/>
            </a:pPr>
            <a:r>
              <a:rPr lang="ru-RU" dirty="0"/>
              <a:t>Текст закрывающего слайда, реквизиты, контактная информация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E749C80-3A0D-1940-96E7-176D23C6081B}"/>
              </a:ext>
            </a:extLst>
          </p:cNvPr>
          <p:cNvSpPr/>
          <p:nvPr userDrawn="1"/>
        </p:nvSpPr>
        <p:spPr bwMode="auto">
          <a:xfrm>
            <a:off x="300274" y="1231752"/>
            <a:ext cx="35169" cy="269081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1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274" y="4564070"/>
            <a:ext cx="1703890" cy="49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7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306350" y="4825830"/>
            <a:ext cx="52467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4E40E-960F-084C-87BC-767853133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9C5FC8B2-A80D-AE4C-BC72-D2092F4A019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59484"/>
            <a:ext cx="6885647" cy="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274" y="4564070"/>
            <a:ext cx="1703890" cy="49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72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5867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СОДЕРЖАНИЯ</a:t>
            </a:r>
            <a:endParaRPr lang="en-US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1AA4CCA-D2D7-C144-90D5-DDE5B1A857A7}"/>
              </a:ext>
            </a:extLst>
          </p:cNvPr>
          <p:cNvSpPr/>
          <p:nvPr userDrawn="1"/>
        </p:nvSpPr>
        <p:spPr bwMode="auto">
          <a:xfrm>
            <a:off x="300273" y="1284502"/>
            <a:ext cx="35169" cy="269081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873158-6BC8-DF48-AA1D-D839F33533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9370" y="1302791"/>
            <a:ext cx="5166554" cy="2700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7EC98726-7861-1141-87C8-C7563E9097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0160" y="1302973"/>
            <a:ext cx="747692" cy="270000"/>
          </a:xfrm>
        </p:spPr>
        <p:txBody>
          <a:bodyPr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1E86C81-962A-4B42-83A0-8C9FB8E8E96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9370" y="1641119"/>
            <a:ext cx="5166554" cy="2700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7F8A5168-FF42-1A49-9B92-DFECFEA752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90160" y="1641301"/>
            <a:ext cx="747692" cy="270000"/>
          </a:xfrm>
        </p:spPr>
        <p:txBody>
          <a:bodyPr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9CC1C63-9920-7E46-BF0E-225D47DFAD0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09370" y="1979447"/>
            <a:ext cx="5166554" cy="2700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5" name="Текст 12">
            <a:extLst>
              <a:ext uri="{FF2B5EF4-FFF2-40B4-BE49-F238E27FC236}">
                <a16:creationId xmlns:a16="http://schemas.microsoft.com/office/drawing/2014/main" id="{35D809A9-9076-F848-AED4-7E8C2B30EC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90160" y="1979629"/>
            <a:ext cx="747692" cy="270000"/>
          </a:xfrm>
        </p:spPr>
        <p:txBody>
          <a:bodyPr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F62101C-0936-3C49-950D-95BD4FD6397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09370" y="2317775"/>
            <a:ext cx="5166554" cy="2700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7" name="Текст 12">
            <a:extLst>
              <a:ext uri="{FF2B5EF4-FFF2-40B4-BE49-F238E27FC236}">
                <a16:creationId xmlns:a16="http://schemas.microsoft.com/office/drawing/2014/main" id="{3711E826-681F-0248-BC39-B6E52B37F0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0160" y="2317957"/>
            <a:ext cx="747692" cy="270000"/>
          </a:xfrm>
        </p:spPr>
        <p:txBody>
          <a:bodyPr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D0FED89-1D7E-1B44-8FE5-9A88BF02E83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9370" y="2656103"/>
            <a:ext cx="5166554" cy="2700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9" name="Текст 12">
            <a:extLst>
              <a:ext uri="{FF2B5EF4-FFF2-40B4-BE49-F238E27FC236}">
                <a16:creationId xmlns:a16="http://schemas.microsoft.com/office/drawing/2014/main" id="{EA06C912-321A-4740-BF63-17220AE6A6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90160" y="2656285"/>
            <a:ext cx="747692" cy="270000"/>
          </a:xfrm>
        </p:spPr>
        <p:txBody>
          <a:bodyPr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C2DDB87-FC18-E345-8440-62C03DAB5E77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09370" y="2994431"/>
            <a:ext cx="5166554" cy="2700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id="{CA8C38B0-6F30-B24D-A624-AC4A0CE6D6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90160" y="2994613"/>
            <a:ext cx="747692" cy="270000"/>
          </a:xfrm>
        </p:spPr>
        <p:txBody>
          <a:bodyPr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A9D8326-1941-994C-83A0-87DBF0BF788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09370" y="3332758"/>
            <a:ext cx="5166554" cy="2700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23" name="Текст 12">
            <a:extLst>
              <a:ext uri="{FF2B5EF4-FFF2-40B4-BE49-F238E27FC236}">
                <a16:creationId xmlns:a16="http://schemas.microsoft.com/office/drawing/2014/main" id="{303E90E1-1DB0-FA47-8A8A-36889E1E7C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90160" y="3332941"/>
            <a:ext cx="747692" cy="270000"/>
          </a:xfrm>
        </p:spPr>
        <p:txBody>
          <a:bodyPr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B04E9D5-8F58-254F-8737-550E7EC105D1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09370" y="3671087"/>
            <a:ext cx="5166554" cy="27000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25" name="Текст 12">
            <a:extLst>
              <a:ext uri="{FF2B5EF4-FFF2-40B4-BE49-F238E27FC236}">
                <a16:creationId xmlns:a16="http://schemas.microsoft.com/office/drawing/2014/main" id="{816697AE-D1C4-4345-8DAC-36D1860E00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90160" y="3671269"/>
            <a:ext cx="747692" cy="270000"/>
          </a:xfrm>
        </p:spPr>
        <p:txBody>
          <a:bodyPr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28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3974" y="4767705"/>
            <a:ext cx="524670" cy="273844"/>
          </a:xfrm>
          <a:prstGeom prst="rect">
            <a:avLst/>
          </a:prstGeom>
        </p:spPr>
        <p:txBody>
          <a:bodyPr/>
          <a:lstStyle/>
          <a:p>
            <a:pPr defTabSz="257175"/>
            <a:fld id="{51036E43-BD2F-D44D-850A-5FFB25242708}" type="slidenum">
              <a:rPr lang="ru-RU" sz="1013" smtClean="0">
                <a:solidFill>
                  <a:srgbClr val="000000"/>
                </a:solidFill>
              </a:rPr>
              <a:pPr defTabSz="257175"/>
              <a:t>‹#›</a:t>
            </a:fld>
            <a:endParaRPr lang="ru-RU" sz="1013" dirty="0">
              <a:solidFill>
                <a:srgbClr val="00000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53" y="4620447"/>
            <a:ext cx="1002154" cy="3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45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53" y="4620447"/>
            <a:ext cx="1002154" cy="3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9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336" y="888267"/>
            <a:ext cx="6309440" cy="352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3CF06EB-5EE3-8949-8FAA-E6C367FD7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3974" y="4767705"/>
            <a:ext cx="524670" cy="273844"/>
          </a:xfrm>
          <a:prstGeom prst="rect">
            <a:avLst/>
          </a:prstGeom>
        </p:spPr>
        <p:txBody>
          <a:bodyPr/>
          <a:lstStyle/>
          <a:p>
            <a:pPr defTabSz="257175"/>
            <a:fld id="{51036E43-BD2F-D44D-850A-5FFB25242708}" type="slidenum">
              <a:rPr lang="ru-RU" sz="1013" smtClean="0">
                <a:solidFill>
                  <a:srgbClr val="000000"/>
                </a:solidFill>
              </a:rPr>
              <a:pPr defTabSz="257175"/>
              <a:t>‹#›</a:t>
            </a:fld>
            <a:endParaRPr lang="ru-RU" sz="1013" dirty="0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53" y="4620447"/>
            <a:ext cx="1002154" cy="3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572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(с источникам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336" y="888267"/>
            <a:ext cx="6309440" cy="352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FD7CE1A9-368B-D54E-AF20-B53F69BF23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5649" y="4563400"/>
            <a:ext cx="4280702" cy="148500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ru-RU" dirty="0"/>
              <a:t>Примечания: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BE4DE22B-CCA5-F04B-875F-3A35BDEAC5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5649" y="4753735"/>
            <a:ext cx="4280702" cy="105298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ru-RU" dirty="0"/>
              <a:t>Источники: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3CF06EB-5EE3-8949-8FAA-E6C367FD7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3974" y="4767705"/>
            <a:ext cx="524670" cy="273844"/>
          </a:xfrm>
          <a:prstGeom prst="rect">
            <a:avLst/>
          </a:prstGeom>
        </p:spPr>
        <p:txBody>
          <a:bodyPr/>
          <a:lstStyle/>
          <a:p>
            <a:pPr defTabSz="257175"/>
            <a:fld id="{51036E43-BD2F-D44D-850A-5FFB25242708}" type="slidenum">
              <a:rPr lang="ru-RU" sz="1013" smtClean="0">
                <a:solidFill>
                  <a:srgbClr val="000000"/>
                </a:solidFill>
              </a:rPr>
              <a:pPr defTabSz="257175"/>
              <a:t>‹#›</a:t>
            </a:fld>
            <a:endParaRPr lang="ru-RU" sz="1013" dirty="0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53" y="4620447"/>
            <a:ext cx="1002154" cy="3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344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624" y="888266"/>
            <a:ext cx="6134150" cy="352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404567D-0537-3349-B064-47A44D45230A}"/>
              </a:ext>
            </a:extLst>
          </p:cNvPr>
          <p:cNvSpPr/>
          <p:nvPr userDrawn="1"/>
        </p:nvSpPr>
        <p:spPr bwMode="auto">
          <a:xfrm>
            <a:off x="300273" y="884052"/>
            <a:ext cx="35169" cy="35280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3A83459-25CE-A945-8632-738B87031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3974" y="4767705"/>
            <a:ext cx="524670" cy="273844"/>
          </a:xfrm>
          <a:prstGeom prst="rect">
            <a:avLst/>
          </a:prstGeom>
        </p:spPr>
        <p:txBody>
          <a:bodyPr/>
          <a:lstStyle/>
          <a:p>
            <a:pPr defTabSz="257175"/>
            <a:fld id="{51036E43-BD2F-D44D-850A-5FFB25242708}" type="slidenum">
              <a:rPr lang="ru-RU" sz="1013" smtClean="0">
                <a:solidFill>
                  <a:srgbClr val="000000"/>
                </a:solidFill>
              </a:rPr>
              <a:pPr defTabSz="257175"/>
              <a:t>‹#›</a:t>
            </a:fld>
            <a:endParaRPr lang="ru-RU" sz="1013" dirty="0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53" y="4620447"/>
            <a:ext cx="1002154" cy="3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279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53" y="4620447"/>
            <a:ext cx="1002154" cy="3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1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725" y="1152604"/>
            <a:ext cx="3051000" cy="327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C349F7-831E-4E42-A4CF-7076093525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197" y="785040"/>
            <a:ext cx="3051000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0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48CC32A-3869-7549-AFD3-B40554F494F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494520" y="1152604"/>
            <a:ext cx="3051000" cy="327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38740FF3-CF42-454B-9F45-EFEA5B9ECF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3992" y="785040"/>
            <a:ext cx="3051000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0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DAB250A-92E2-3743-9FE8-4279AB567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3974" y="4767705"/>
            <a:ext cx="524670" cy="273844"/>
          </a:xfrm>
          <a:prstGeom prst="rect">
            <a:avLst/>
          </a:prstGeom>
        </p:spPr>
        <p:txBody>
          <a:bodyPr/>
          <a:lstStyle/>
          <a:p>
            <a:pPr defTabSz="257175"/>
            <a:fld id="{51036E43-BD2F-D44D-850A-5FFB25242708}" type="slidenum">
              <a:rPr lang="ru-RU" sz="1013" smtClean="0">
                <a:solidFill>
                  <a:srgbClr val="000000"/>
                </a:solidFill>
              </a:rPr>
              <a:pPr defTabSz="257175"/>
              <a:t>‹#›</a:t>
            </a:fld>
            <a:endParaRPr lang="ru-RU" sz="1013" dirty="0">
              <a:solidFill>
                <a:srgbClr val="0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53" y="4620447"/>
            <a:ext cx="1002154" cy="3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901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0657" y="1152383"/>
            <a:ext cx="6122061" cy="1260000"/>
          </a:xfrm>
        </p:spPr>
        <p:txBody>
          <a:bodyPr/>
          <a:lstStyle>
            <a:lvl1pPr marL="129600" indent="-129600">
              <a:buClr>
                <a:schemeClr val="accent1"/>
              </a:buClr>
              <a:buFont typeface="Arial" panose="020B0604020202020204" pitchFamily="34" charset="0"/>
              <a:buChar char="►"/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C349F7-831E-4E42-A4CF-7076093525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129" y="784820"/>
            <a:ext cx="6122061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0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0D442CB-F2A1-9D4E-95BF-4F53909F02E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0657" y="3148147"/>
            <a:ext cx="6122061" cy="1260000"/>
          </a:xfrm>
        </p:spPr>
        <p:txBody>
          <a:bodyPr/>
          <a:lstStyle>
            <a:lvl1pPr marL="129600" indent="-129600">
              <a:buClr>
                <a:schemeClr val="accent1"/>
              </a:buClr>
              <a:buFont typeface="Arial" panose="020B0604020202020204" pitchFamily="34" charset="0"/>
              <a:buChar char="►"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</a:t>
            </a:r>
            <a:r>
              <a:rPr lang="ru-RU" dirty="0"/>
              <a:t>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8B817F43-A964-B045-A0BE-E94870B257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129" y="2762999"/>
            <a:ext cx="6122061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0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D5F301B-BDC4-0A44-851A-FEA40E84A4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F3A0FDE-0811-BF41-9C6C-F9D65C1F00FB}"/>
              </a:ext>
            </a:extLst>
          </p:cNvPr>
          <p:cNvSpPr/>
          <p:nvPr userDrawn="1"/>
        </p:nvSpPr>
        <p:spPr bwMode="auto">
          <a:xfrm>
            <a:off x="300153" y="879475"/>
            <a:ext cx="35100" cy="15480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D7267AD-FD35-3747-A7B8-20FE7942550D}"/>
              </a:ext>
            </a:extLst>
          </p:cNvPr>
          <p:cNvSpPr/>
          <p:nvPr userDrawn="1"/>
        </p:nvSpPr>
        <p:spPr bwMode="auto">
          <a:xfrm>
            <a:off x="300153" y="2858852"/>
            <a:ext cx="35100" cy="15444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3974" y="4767705"/>
            <a:ext cx="524670" cy="273844"/>
          </a:xfrm>
          <a:prstGeom prst="rect">
            <a:avLst/>
          </a:prstGeom>
        </p:spPr>
        <p:txBody>
          <a:bodyPr/>
          <a:lstStyle/>
          <a:p>
            <a:pPr defTabSz="257175"/>
            <a:fld id="{51036E43-BD2F-D44D-850A-5FFB25242708}" type="slidenum">
              <a:rPr lang="ru-RU" sz="1013" smtClean="0">
                <a:solidFill>
                  <a:srgbClr val="000000"/>
                </a:solidFill>
              </a:rPr>
              <a:pPr defTabSz="257175"/>
              <a:t>‹#›</a:t>
            </a:fld>
            <a:endParaRPr lang="ru-RU" sz="1013" dirty="0">
              <a:solidFill>
                <a:srgbClr val="00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53" y="4620447"/>
            <a:ext cx="1002154" cy="3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24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726" y="1152604"/>
            <a:ext cx="1968923" cy="3272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C349F7-831E-4E42-A4CF-7076093525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198" y="785040"/>
            <a:ext cx="1968923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0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48CC32A-3869-7549-AFD3-B40554F494F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575973" y="1152604"/>
            <a:ext cx="1968923" cy="3272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38740FF3-CF42-454B-9F45-EFEA5B9ECF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5445" y="785040"/>
            <a:ext cx="1968923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0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DCE6197-042D-F341-8633-B13A8DBE3DF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402779" y="1152604"/>
            <a:ext cx="1968923" cy="3272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4ED0B954-BD60-8D47-8AEC-F39DBC39CC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02251" y="785040"/>
            <a:ext cx="1968923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0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7D572D5-3E16-154C-8EC5-6A770C5B7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3974" y="4767705"/>
            <a:ext cx="524670" cy="273844"/>
          </a:xfrm>
          <a:prstGeom prst="rect">
            <a:avLst/>
          </a:prstGeom>
        </p:spPr>
        <p:txBody>
          <a:bodyPr/>
          <a:lstStyle/>
          <a:p>
            <a:pPr defTabSz="257175"/>
            <a:fld id="{51036E43-BD2F-D44D-850A-5FFB25242708}" type="slidenum">
              <a:rPr lang="ru-RU" sz="1013" smtClean="0">
                <a:solidFill>
                  <a:srgbClr val="000000"/>
                </a:solidFill>
              </a:rPr>
              <a:pPr defTabSz="257175"/>
              <a:t>‹#›</a:t>
            </a:fld>
            <a:endParaRPr lang="ru-RU" sz="1013" dirty="0">
              <a:solidFill>
                <a:srgbClr val="00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53" y="4620447"/>
            <a:ext cx="1002154" cy="3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91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416" y="1231751"/>
            <a:ext cx="2143385" cy="1183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ЗАКРЫВАЮЩИЙ СЛАЙД ПРЕЗЕНТАЦИИ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C349F7-831E-4E42-A4CF-7076093525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8416" y="2518562"/>
            <a:ext cx="2143385" cy="1404000"/>
          </a:xfrm>
        </p:spPr>
        <p:txBody>
          <a:bodyPr anchor="t" anchorCtr="0">
            <a:normAutofit/>
          </a:bodyPr>
          <a:lstStyle>
            <a:lvl1pPr marL="0" marR="0" indent="0" algn="l" defTabSz="514350" rtl="0" eaLnBrk="1" fontAlgn="auto" latinLnBrk="0" hangingPunct="1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accent4"/>
              </a:buClr>
              <a:buSzPct val="110000"/>
              <a:buFontTx/>
              <a:buNone/>
              <a:tabLst/>
              <a:defRPr sz="788" b="0">
                <a:solidFill>
                  <a:schemeClr val="tx1"/>
                </a:solidFill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Clr>
                <a:schemeClr val="accent4"/>
              </a:buClr>
              <a:buSzPct val="110000"/>
              <a:buFontTx/>
              <a:buNone/>
              <a:tabLst/>
              <a:defRPr/>
            </a:pPr>
            <a:r>
              <a:rPr lang="ru-RU" dirty="0"/>
              <a:t>Текст закрывающего слайда, реквизиты, контактная информация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E749C80-3A0D-1940-96E7-176D23C6081B}"/>
              </a:ext>
            </a:extLst>
          </p:cNvPr>
          <p:cNvSpPr/>
          <p:nvPr userDrawn="1"/>
        </p:nvSpPr>
        <p:spPr bwMode="auto">
          <a:xfrm>
            <a:off x="300273" y="1231750"/>
            <a:ext cx="35169" cy="269081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3974" y="4767705"/>
            <a:ext cx="524670" cy="273844"/>
          </a:xfrm>
          <a:prstGeom prst="rect">
            <a:avLst/>
          </a:prstGeom>
        </p:spPr>
        <p:txBody>
          <a:bodyPr/>
          <a:lstStyle/>
          <a:p>
            <a:pPr defTabSz="257175"/>
            <a:fld id="{51036E43-BD2F-D44D-850A-5FFB25242708}" type="slidenum">
              <a:rPr lang="ru-RU" sz="1013" smtClean="0">
                <a:solidFill>
                  <a:srgbClr val="000000"/>
                </a:solidFill>
              </a:rPr>
              <a:pPr defTabSz="257175"/>
              <a:t>‹#›</a:t>
            </a:fld>
            <a:endParaRPr lang="ru-RU" sz="1013" dirty="0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53" y="4620447"/>
            <a:ext cx="1002154" cy="3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4E40E-960F-084C-87BC-767853133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3974" y="4767705"/>
            <a:ext cx="524670" cy="273844"/>
          </a:xfrm>
          <a:prstGeom prst="rect">
            <a:avLst/>
          </a:prstGeom>
        </p:spPr>
        <p:txBody>
          <a:bodyPr/>
          <a:lstStyle/>
          <a:p>
            <a:pPr defTabSz="257175"/>
            <a:fld id="{51036E43-BD2F-D44D-850A-5FFB25242708}" type="slidenum">
              <a:rPr lang="ru-RU" sz="1013" smtClean="0">
                <a:solidFill>
                  <a:srgbClr val="000000"/>
                </a:solidFill>
              </a:rPr>
              <a:pPr defTabSz="257175"/>
              <a:t>‹#›</a:t>
            </a:fld>
            <a:endParaRPr lang="ru-RU" sz="1013" dirty="0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53" y="4620447"/>
            <a:ext cx="1002154" cy="3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29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336" y="888267"/>
            <a:ext cx="6309440" cy="352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3CF06EB-5EE3-8949-8FAA-E6C367FD7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3974" y="4767705"/>
            <a:ext cx="524670" cy="273844"/>
          </a:xfrm>
          <a:prstGeom prst="rect">
            <a:avLst/>
          </a:prstGeom>
        </p:spPr>
        <p:txBody>
          <a:bodyPr/>
          <a:lstStyle/>
          <a:p>
            <a:pPr defTabSz="257175"/>
            <a:fld id="{51036E43-BD2F-D44D-850A-5FFB25242708}" type="slidenum">
              <a:rPr lang="ru-RU" sz="1013" smtClean="0">
                <a:solidFill>
                  <a:srgbClr val="000000"/>
                </a:solidFill>
              </a:rPr>
              <a:pPr defTabSz="257175"/>
              <a:t>‹#›</a:t>
            </a:fld>
            <a:endParaRPr lang="ru-RU" sz="1013" dirty="0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53" y="4620447"/>
            <a:ext cx="1002154" cy="3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788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(с источникам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336" y="888267"/>
            <a:ext cx="6309440" cy="352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FD7CE1A9-368B-D54E-AF20-B53F69BF23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5649" y="4563400"/>
            <a:ext cx="4280702" cy="148500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ru-RU" dirty="0"/>
              <a:t>Примечания: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BE4DE22B-CCA5-F04B-875F-3A35BDEAC5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5649" y="4753735"/>
            <a:ext cx="4280702" cy="105298"/>
          </a:xfrm>
        </p:spPr>
        <p:txBody>
          <a:bodyPr>
            <a:no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ru-RU" dirty="0"/>
              <a:t>Источники: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3CF06EB-5EE3-8949-8FAA-E6C367FD7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3974" y="4767705"/>
            <a:ext cx="524670" cy="273844"/>
          </a:xfrm>
          <a:prstGeom prst="rect">
            <a:avLst/>
          </a:prstGeom>
        </p:spPr>
        <p:txBody>
          <a:bodyPr/>
          <a:lstStyle/>
          <a:p>
            <a:pPr defTabSz="257175"/>
            <a:fld id="{51036E43-BD2F-D44D-850A-5FFB25242708}" type="slidenum">
              <a:rPr lang="ru-RU" sz="1013" smtClean="0">
                <a:solidFill>
                  <a:srgbClr val="000000"/>
                </a:solidFill>
              </a:rPr>
              <a:pPr defTabSz="257175"/>
              <a:t>‹#›</a:t>
            </a:fld>
            <a:endParaRPr lang="ru-RU" sz="1013" dirty="0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53" y="4620447"/>
            <a:ext cx="1002154" cy="3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969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624" y="888266"/>
            <a:ext cx="6134150" cy="352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404567D-0537-3349-B064-47A44D45230A}"/>
              </a:ext>
            </a:extLst>
          </p:cNvPr>
          <p:cNvSpPr/>
          <p:nvPr userDrawn="1"/>
        </p:nvSpPr>
        <p:spPr bwMode="auto">
          <a:xfrm>
            <a:off x="300273" y="884052"/>
            <a:ext cx="35169" cy="35280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3A83459-25CE-A945-8632-738B87031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3974" y="4767705"/>
            <a:ext cx="524670" cy="273844"/>
          </a:xfrm>
          <a:prstGeom prst="rect">
            <a:avLst/>
          </a:prstGeom>
        </p:spPr>
        <p:txBody>
          <a:bodyPr/>
          <a:lstStyle/>
          <a:p>
            <a:pPr defTabSz="257175"/>
            <a:fld id="{51036E43-BD2F-D44D-850A-5FFB25242708}" type="slidenum">
              <a:rPr lang="ru-RU" sz="1013" smtClean="0">
                <a:solidFill>
                  <a:srgbClr val="000000"/>
                </a:solidFill>
              </a:rPr>
              <a:pPr defTabSz="257175"/>
              <a:t>‹#›</a:t>
            </a:fld>
            <a:endParaRPr lang="ru-RU" sz="1013" dirty="0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53" y="4620447"/>
            <a:ext cx="1002154" cy="3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752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725" y="1152604"/>
            <a:ext cx="3051000" cy="327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C349F7-831E-4E42-A4CF-7076093525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197" y="785040"/>
            <a:ext cx="3051000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0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48CC32A-3869-7549-AFD3-B40554F494F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494520" y="1152604"/>
            <a:ext cx="3051000" cy="327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38740FF3-CF42-454B-9F45-EFEA5B9ECF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3992" y="785040"/>
            <a:ext cx="3051000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0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DAB250A-92E2-3743-9FE8-4279AB567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3974" y="4767705"/>
            <a:ext cx="524670" cy="273844"/>
          </a:xfrm>
          <a:prstGeom prst="rect">
            <a:avLst/>
          </a:prstGeom>
        </p:spPr>
        <p:txBody>
          <a:bodyPr/>
          <a:lstStyle/>
          <a:p>
            <a:pPr defTabSz="257175"/>
            <a:fld id="{51036E43-BD2F-D44D-850A-5FFB25242708}" type="slidenum">
              <a:rPr lang="ru-RU" sz="1013" smtClean="0">
                <a:solidFill>
                  <a:srgbClr val="000000"/>
                </a:solidFill>
              </a:rPr>
              <a:pPr defTabSz="257175"/>
              <a:t>‹#›</a:t>
            </a:fld>
            <a:endParaRPr lang="ru-RU" sz="1013" dirty="0">
              <a:solidFill>
                <a:srgbClr val="0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53" y="4620447"/>
            <a:ext cx="1002154" cy="3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737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0657" y="1152383"/>
            <a:ext cx="6122061" cy="1260000"/>
          </a:xfrm>
        </p:spPr>
        <p:txBody>
          <a:bodyPr/>
          <a:lstStyle>
            <a:lvl1pPr marL="129600" indent="-129600">
              <a:buClr>
                <a:schemeClr val="accent1"/>
              </a:buClr>
              <a:buFont typeface="Arial" panose="020B0604020202020204" pitchFamily="34" charset="0"/>
              <a:buChar char="►"/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C349F7-831E-4E42-A4CF-7076093525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129" y="784820"/>
            <a:ext cx="6122061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0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0D442CB-F2A1-9D4E-95BF-4F53909F02E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0657" y="3148147"/>
            <a:ext cx="6122061" cy="1260000"/>
          </a:xfrm>
        </p:spPr>
        <p:txBody>
          <a:bodyPr/>
          <a:lstStyle>
            <a:lvl1pPr marL="129600" indent="-129600">
              <a:buClr>
                <a:schemeClr val="accent1"/>
              </a:buClr>
              <a:buFont typeface="Arial" panose="020B0604020202020204" pitchFamily="34" charset="0"/>
              <a:buChar char="►"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</a:t>
            </a:r>
            <a:r>
              <a:rPr lang="ru-RU" dirty="0"/>
              <a:t>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8B817F43-A964-B045-A0BE-E94870B257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129" y="2762999"/>
            <a:ext cx="6122061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0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D5F301B-BDC4-0A44-851A-FEA40E84A4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F3A0FDE-0811-BF41-9C6C-F9D65C1F00FB}"/>
              </a:ext>
            </a:extLst>
          </p:cNvPr>
          <p:cNvSpPr/>
          <p:nvPr userDrawn="1"/>
        </p:nvSpPr>
        <p:spPr bwMode="auto">
          <a:xfrm>
            <a:off x="300153" y="879475"/>
            <a:ext cx="35100" cy="15480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D7267AD-FD35-3747-A7B8-20FE7942550D}"/>
              </a:ext>
            </a:extLst>
          </p:cNvPr>
          <p:cNvSpPr/>
          <p:nvPr userDrawn="1"/>
        </p:nvSpPr>
        <p:spPr bwMode="auto">
          <a:xfrm>
            <a:off x="300153" y="2858852"/>
            <a:ext cx="35100" cy="15444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3974" y="4767705"/>
            <a:ext cx="524670" cy="273844"/>
          </a:xfrm>
          <a:prstGeom prst="rect">
            <a:avLst/>
          </a:prstGeom>
        </p:spPr>
        <p:txBody>
          <a:bodyPr/>
          <a:lstStyle/>
          <a:p>
            <a:pPr defTabSz="257175"/>
            <a:fld id="{51036E43-BD2F-D44D-850A-5FFB25242708}" type="slidenum">
              <a:rPr lang="ru-RU" sz="1013" smtClean="0">
                <a:solidFill>
                  <a:srgbClr val="000000"/>
                </a:solidFill>
              </a:rPr>
              <a:pPr defTabSz="257175"/>
              <a:t>‹#›</a:t>
            </a:fld>
            <a:endParaRPr lang="ru-RU" sz="1013" dirty="0">
              <a:solidFill>
                <a:srgbClr val="00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53" y="4620447"/>
            <a:ext cx="1002154" cy="3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036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726" y="1152604"/>
            <a:ext cx="1968923" cy="3272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C349F7-831E-4E42-A4CF-7076093525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198" y="785040"/>
            <a:ext cx="1968923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0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48CC32A-3869-7549-AFD3-B40554F494F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575973" y="1152604"/>
            <a:ext cx="1968923" cy="3272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38740FF3-CF42-454B-9F45-EFEA5B9ECF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5445" y="785040"/>
            <a:ext cx="1968923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0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DCE6197-042D-F341-8633-B13A8DBE3DF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402779" y="1152604"/>
            <a:ext cx="1968923" cy="3272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4ED0B954-BD60-8D47-8AEC-F39DBC39CC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02251" y="785040"/>
            <a:ext cx="1968923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0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7D572D5-3E16-154C-8EC5-6A770C5B7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3974" y="4767705"/>
            <a:ext cx="524670" cy="273844"/>
          </a:xfrm>
          <a:prstGeom prst="rect">
            <a:avLst/>
          </a:prstGeom>
        </p:spPr>
        <p:txBody>
          <a:bodyPr/>
          <a:lstStyle/>
          <a:p>
            <a:pPr defTabSz="257175"/>
            <a:fld id="{51036E43-BD2F-D44D-850A-5FFB25242708}" type="slidenum">
              <a:rPr lang="ru-RU" sz="1013" smtClean="0">
                <a:solidFill>
                  <a:srgbClr val="000000"/>
                </a:solidFill>
              </a:rPr>
              <a:pPr defTabSz="257175"/>
              <a:t>‹#›</a:t>
            </a:fld>
            <a:endParaRPr lang="ru-RU" sz="1013" dirty="0">
              <a:solidFill>
                <a:srgbClr val="00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53" y="4620447"/>
            <a:ext cx="1002154" cy="3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004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335" y="158827"/>
            <a:ext cx="6307383" cy="37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392" y="879474"/>
            <a:ext cx="6307383" cy="352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6563" y="48561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pPr defTabSz="257175"/>
            <a:fld id="{FC702E3D-E1C0-8345-AA2A-F82325D0AAB8}" type="datetime4">
              <a:rPr lang="ru-RU" smtClean="0">
                <a:solidFill>
                  <a:srgbClr val="000000"/>
                </a:solidFill>
              </a:rPr>
              <a:pPr defTabSz="257175"/>
              <a:t>26 июля 2023 г.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3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17" r:id="rId12"/>
    <p:sldLayoutId id="2147483672" r:id="rId13"/>
    <p:sldLayoutId id="2147483662" r:id="rId14"/>
    <p:sldLayoutId id="2147483663" r:id="rId15"/>
    <p:sldLayoutId id="2147483664" r:id="rId16"/>
    <p:sldLayoutId id="2147483692" r:id="rId17"/>
    <p:sldLayoutId id="2147483673" r:id="rId18"/>
    <p:sldLayoutId id="2147483674" r:id="rId19"/>
    <p:sldLayoutId id="2147483675" r:id="rId20"/>
    <p:sldLayoutId id="2147483691" r:id="rId21"/>
    <p:sldLayoutId id="2147483676" r:id="rId22"/>
    <p:sldLayoutId id="2147483677" r:id="rId23"/>
  </p:sldLayoutIdLst>
  <p:timing>
    <p:tnLst>
      <p:par>
        <p:cTn id="1" dur="indefinite" restart="never" nodeType="tmRoot"/>
      </p:par>
    </p:tnLst>
  </p:timing>
  <p:hf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1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9600" indent="-129600" algn="l" defTabSz="514350" rtl="0" eaLnBrk="1" latinLnBrk="0" hangingPunct="1">
        <a:lnSpc>
          <a:spcPct val="100000"/>
        </a:lnSpc>
        <a:spcBef>
          <a:spcPts val="225"/>
        </a:spcBef>
        <a:buClr>
          <a:schemeClr val="accent1"/>
        </a:buClr>
        <a:buSzPct val="110000"/>
        <a:buFont typeface="Arial" panose="020B0604020202020204" pitchFamily="34" charset="0"/>
        <a:buChar char="►"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59200" indent="-129600" algn="l" defTabSz="514350" rtl="0" eaLnBrk="1" latinLnBrk="0" hangingPunct="1">
        <a:lnSpc>
          <a:spcPct val="100000"/>
        </a:lnSpc>
        <a:spcBef>
          <a:spcPts val="150"/>
        </a:spcBef>
        <a:buClr>
          <a:srgbClr val="448A18"/>
        </a:buClr>
        <a:buFont typeface="Wingdings" pitchFamily="2" charset="2"/>
        <a:buChar char="§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388800" indent="-129600" algn="l" defTabSz="514350" rtl="0" eaLnBrk="1" latinLnBrk="0" hangingPunct="1">
        <a:lnSpc>
          <a:spcPct val="100000"/>
        </a:lnSpc>
        <a:spcBef>
          <a:spcPts val="225"/>
        </a:spcBef>
        <a:buClr>
          <a:srgbClr val="448A18"/>
        </a:buClr>
        <a:buSzPct val="120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18400" indent="-129600" algn="l" defTabSz="514350" rtl="0" eaLnBrk="1" latinLnBrk="0" hangingPunct="1">
        <a:lnSpc>
          <a:spcPct val="100000"/>
        </a:lnSpc>
        <a:spcBef>
          <a:spcPts val="225"/>
        </a:spcBef>
        <a:buClr>
          <a:srgbClr val="448A18"/>
        </a:buClr>
        <a:buSzPct val="120000"/>
        <a:buFont typeface="Системный шрифт, обычный"/>
        <a:buChar char="⁃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129600" algn="l" defTabSz="514350" rtl="0" eaLnBrk="1" latinLnBrk="0" hangingPunct="1">
        <a:lnSpc>
          <a:spcPct val="100000"/>
        </a:lnSpc>
        <a:spcBef>
          <a:spcPts val="225"/>
        </a:spcBef>
        <a:buClr>
          <a:srgbClr val="448A18"/>
        </a:buClr>
        <a:buSzPct val="60000"/>
        <a:buFont typeface=".Lucida Grande UI Regular"/>
        <a:buChar char="◆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335" y="158827"/>
            <a:ext cx="6307383" cy="37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392" y="879474"/>
            <a:ext cx="6307383" cy="352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6563" y="48561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pPr defTabSz="257175"/>
            <a:fld id="{FC702E3D-E1C0-8345-AA2A-F82325D0AAB8}" type="datetime4">
              <a:rPr lang="ru-RU" smtClean="0">
                <a:solidFill>
                  <a:srgbClr val="000000"/>
                </a:solidFill>
              </a:rPr>
              <a:pPr defTabSz="257175"/>
              <a:t>26 июля 2023 г.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3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1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9600" indent="-129600" algn="l" defTabSz="514350" rtl="0" eaLnBrk="1" latinLnBrk="0" hangingPunct="1">
        <a:lnSpc>
          <a:spcPct val="100000"/>
        </a:lnSpc>
        <a:spcBef>
          <a:spcPts val="225"/>
        </a:spcBef>
        <a:buClr>
          <a:schemeClr val="accent1"/>
        </a:buClr>
        <a:buSzPct val="110000"/>
        <a:buFont typeface="Arial" panose="020B0604020202020204" pitchFamily="34" charset="0"/>
        <a:buChar char="►"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59200" indent="-129600" algn="l" defTabSz="514350" rtl="0" eaLnBrk="1" latinLnBrk="0" hangingPunct="1">
        <a:lnSpc>
          <a:spcPct val="100000"/>
        </a:lnSpc>
        <a:spcBef>
          <a:spcPts val="150"/>
        </a:spcBef>
        <a:buClr>
          <a:srgbClr val="448A18"/>
        </a:buClr>
        <a:buFont typeface="Wingdings" pitchFamily="2" charset="2"/>
        <a:buChar char="§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388800" indent="-129600" algn="l" defTabSz="514350" rtl="0" eaLnBrk="1" latinLnBrk="0" hangingPunct="1">
        <a:lnSpc>
          <a:spcPct val="100000"/>
        </a:lnSpc>
        <a:spcBef>
          <a:spcPts val="225"/>
        </a:spcBef>
        <a:buClr>
          <a:srgbClr val="448A18"/>
        </a:buClr>
        <a:buSzPct val="120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18400" indent="-129600" algn="l" defTabSz="514350" rtl="0" eaLnBrk="1" latinLnBrk="0" hangingPunct="1">
        <a:lnSpc>
          <a:spcPct val="100000"/>
        </a:lnSpc>
        <a:spcBef>
          <a:spcPts val="225"/>
        </a:spcBef>
        <a:buClr>
          <a:srgbClr val="448A18"/>
        </a:buClr>
        <a:buSzPct val="120000"/>
        <a:buFont typeface="Системный шрифт, обычный"/>
        <a:buChar char="⁃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129600" algn="l" defTabSz="514350" rtl="0" eaLnBrk="1" latinLnBrk="0" hangingPunct="1">
        <a:lnSpc>
          <a:spcPct val="100000"/>
        </a:lnSpc>
        <a:spcBef>
          <a:spcPts val="225"/>
        </a:spcBef>
        <a:buClr>
          <a:srgbClr val="448A18"/>
        </a:buClr>
        <a:buSzPct val="60000"/>
        <a:buFont typeface=".Lucida Grande UI Regular"/>
        <a:buChar char="◆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12" Type="http://schemas.openxmlformats.org/officeDocument/2006/relationships/image" Target="../media/image2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1B201-10C4-EF4D-B471-0527383B4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728" y="1792970"/>
            <a:ext cx="5373000" cy="1216929"/>
          </a:xfrm>
        </p:spPr>
        <p:txBody>
          <a:bodyPr>
            <a:noAutofit/>
          </a:bodyPr>
          <a:lstStyle/>
          <a:p>
            <a:pPr algn="l"/>
            <a:r>
              <a:rPr lang="ru-RU" sz="2800" b="0" dirty="0">
                <a:solidFill>
                  <a:srgbClr val="2B6030"/>
                </a:solidFill>
              </a:rPr>
              <a:t>Система быстрых платежей (СБП</a:t>
            </a:r>
            <a:r>
              <a:rPr lang="ru-RU" sz="2800" b="0" dirty="0" smtClean="0">
                <a:solidFill>
                  <a:srgbClr val="2B6030"/>
                </a:solidFill>
              </a:rPr>
              <a:t>)</a:t>
            </a:r>
            <a:r>
              <a:rPr lang="en-US" sz="2800" b="0" dirty="0" smtClean="0">
                <a:solidFill>
                  <a:srgbClr val="2B6030"/>
                </a:solidFill>
              </a:rPr>
              <a:t/>
            </a:r>
            <a:br>
              <a:rPr lang="en-US" sz="2800" b="0" dirty="0" smtClean="0">
                <a:solidFill>
                  <a:srgbClr val="2B6030"/>
                </a:solidFill>
              </a:rPr>
            </a:br>
            <a:r>
              <a:rPr lang="en-US" sz="2800" b="0" dirty="0" smtClean="0">
                <a:solidFill>
                  <a:srgbClr val="2B6030"/>
                </a:solidFill>
              </a:rPr>
              <a:t>QR-</a:t>
            </a:r>
            <a:r>
              <a:rPr lang="ru-RU" sz="2800" b="0" dirty="0" err="1" smtClean="0">
                <a:solidFill>
                  <a:srgbClr val="2B6030"/>
                </a:solidFill>
              </a:rPr>
              <a:t>эквайринг</a:t>
            </a:r>
            <a:r>
              <a:rPr lang="ru-RU" sz="2800" b="0" dirty="0" smtClean="0">
                <a:solidFill>
                  <a:srgbClr val="2B6030"/>
                </a:solidFill>
              </a:rPr>
              <a:t> для организаций</a:t>
            </a:r>
            <a:endParaRPr lang="ru-RU" sz="2800" b="0" dirty="0">
              <a:solidFill>
                <a:srgbClr val="2B6030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1C50A6-272E-5D4A-AFDA-2ED67BAB5C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1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333064" y="1792971"/>
            <a:ext cx="6426763" cy="1216929"/>
            <a:chOff x="333064" y="1792971"/>
            <a:chExt cx="6426763" cy="121692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D66149E-990B-2F4D-92F3-8343506E26B1}"/>
                </a:ext>
              </a:extLst>
            </p:cNvPr>
            <p:cNvSpPr/>
            <p:nvPr/>
          </p:nvSpPr>
          <p:spPr bwMode="auto">
            <a:xfrm>
              <a:off x="333064" y="1801018"/>
              <a:ext cx="45719" cy="1208882"/>
            </a:xfrm>
            <a:prstGeom prst="rect">
              <a:avLst/>
            </a:prstGeom>
            <a:solidFill>
              <a:srgbClr val="FFD10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1"/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3CA29B4C-90AF-0D41-86E1-20AF70C13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728" y="1792971"/>
              <a:ext cx="993099" cy="1216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6A3DCBE-845C-C244-9C44-256B80BEC42E}"/>
              </a:ext>
            </a:extLst>
          </p:cNvPr>
          <p:cNvGrpSpPr>
            <a:grpSpLocks noChangeAspect="1"/>
          </p:cNvGrpSpPr>
          <p:nvPr/>
        </p:nvGrpSpPr>
        <p:grpSpPr>
          <a:xfrm>
            <a:off x="5760079" y="134738"/>
            <a:ext cx="942037" cy="500178"/>
            <a:chOff x="600795" y="137958"/>
            <a:chExt cx="3745601" cy="1988739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C007D257-219F-264E-8BA4-CF6318C904F1}"/>
                </a:ext>
              </a:extLst>
            </p:cNvPr>
            <p:cNvGrpSpPr/>
            <p:nvPr/>
          </p:nvGrpSpPr>
          <p:grpSpPr>
            <a:xfrm>
              <a:off x="2344842" y="607925"/>
              <a:ext cx="2001554" cy="811212"/>
              <a:chOff x="5811158" y="248258"/>
              <a:chExt cx="698934" cy="283271"/>
            </a:xfrm>
            <a:solidFill>
              <a:srgbClr val="373766"/>
            </a:solidFill>
          </p:grpSpPr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A61946EB-7B17-5E44-A084-C0C2F71A0E2B}"/>
                  </a:ext>
                </a:extLst>
              </p:cNvPr>
              <p:cNvSpPr/>
              <p:nvPr/>
            </p:nvSpPr>
            <p:spPr>
              <a:xfrm>
                <a:off x="6298753" y="321047"/>
                <a:ext cx="211339" cy="202330"/>
              </a:xfrm>
              <a:custGeom>
                <a:avLst/>
                <a:gdLst>
                  <a:gd name="connsiteX0" fmla="*/ 339214 w 339214"/>
                  <a:gd name="connsiteY0" fmla="*/ 0 h 324754"/>
                  <a:gd name="connsiteX1" fmla="*/ 339214 w 339214"/>
                  <a:gd name="connsiteY1" fmla="*/ 324754 h 324754"/>
                  <a:gd name="connsiteX2" fmla="*/ 224725 w 339214"/>
                  <a:gd name="connsiteY2" fmla="*/ 324754 h 324754"/>
                  <a:gd name="connsiteX3" fmla="*/ 224725 w 339214"/>
                  <a:gd name="connsiteY3" fmla="*/ 96974 h 324754"/>
                  <a:gd name="connsiteX4" fmla="*/ 114486 w 339214"/>
                  <a:gd name="connsiteY4" fmla="*/ 96974 h 324754"/>
                  <a:gd name="connsiteX5" fmla="*/ 114486 w 339214"/>
                  <a:gd name="connsiteY5" fmla="*/ 324754 h 324754"/>
                  <a:gd name="connsiteX6" fmla="*/ 0 w 339214"/>
                  <a:gd name="connsiteY6" fmla="*/ 324754 h 324754"/>
                  <a:gd name="connsiteX7" fmla="*/ 0 w 339214"/>
                  <a:gd name="connsiteY7" fmla="*/ 0 h 324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214" h="324754">
                    <a:moveTo>
                      <a:pt x="339214" y="0"/>
                    </a:moveTo>
                    <a:lnTo>
                      <a:pt x="339214" y="324754"/>
                    </a:lnTo>
                    <a:lnTo>
                      <a:pt x="224725" y="324754"/>
                    </a:lnTo>
                    <a:lnTo>
                      <a:pt x="224725" y="96974"/>
                    </a:lnTo>
                    <a:lnTo>
                      <a:pt x="114486" y="96974"/>
                    </a:lnTo>
                    <a:lnTo>
                      <a:pt x="114486" y="324754"/>
                    </a:lnTo>
                    <a:lnTo>
                      <a:pt x="0" y="3247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5D13575B-0E06-C148-BF47-1CB0AE2FC8EA}"/>
                  </a:ext>
                </a:extLst>
              </p:cNvPr>
              <p:cNvSpPr/>
              <p:nvPr/>
            </p:nvSpPr>
            <p:spPr>
              <a:xfrm>
                <a:off x="6031697" y="248258"/>
                <a:ext cx="233229" cy="283271"/>
              </a:xfrm>
              <a:custGeom>
                <a:avLst/>
                <a:gdLst>
                  <a:gd name="connsiteX0" fmla="*/ 374349 w 374349"/>
                  <a:gd name="connsiteY0" fmla="*/ 297687 h 454669"/>
                  <a:gd name="connsiteX1" fmla="*/ 189593 w 374349"/>
                  <a:gd name="connsiteY1" fmla="*/ 454669 h 454669"/>
                  <a:gd name="connsiteX2" fmla="*/ 0 w 374349"/>
                  <a:gd name="connsiteY2" fmla="*/ 238903 h 454669"/>
                  <a:gd name="connsiteX3" fmla="*/ 203363 w 374349"/>
                  <a:gd name="connsiteY3" fmla="*/ 2521 h 454669"/>
                  <a:gd name="connsiteX4" fmla="*/ 370749 w 374349"/>
                  <a:gd name="connsiteY4" fmla="*/ 0 h 454669"/>
                  <a:gd name="connsiteX5" fmla="*/ 319307 w 374349"/>
                  <a:gd name="connsiteY5" fmla="*/ 94494 h 454669"/>
                  <a:gd name="connsiteX6" fmla="*/ 216256 w 374349"/>
                  <a:gd name="connsiteY6" fmla="*/ 94646 h 454669"/>
                  <a:gd name="connsiteX7" fmla="*/ 109623 w 374349"/>
                  <a:gd name="connsiteY7" fmla="*/ 188002 h 454669"/>
                  <a:gd name="connsiteX8" fmla="*/ 219277 w 374349"/>
                  <a:gd name="connsiteY8" fmla="*/ 146778 h 454669"/>
                  <a:gd name="connsiteX9" fmla="*/ 374349 w 374349"/>
                  <a:gd name="connsiteY9" fmla="*/ 297687 h 454669"/>
                  <a:gd name="connsiteX10" fmla="*/ 256842 w 374349"/>
                  <a:gd name="connsiteY10" fmla="*/ 297687 h 454669"/>
                  <a:gd name="connsiteX11" fmla="*/ 256842 w 374349"/>
                  <a:gd name="connsiteY11" fmla="*/ 297687 h 454669"/>
                  <a:gd name="connsiteX12" fmla="*/ 190207 w 374349"/>
                  <a:gd name="connsiteY12" fmla="*/ 230429 h 454669"/>
                  <a:gd name="connsiteX13" fmla="*/ 122369 w 374349"/>
                  <a:gd name="connsiteY13" fmla="*/ 298304 h 454669"/>
                  <a:gd name="connsiteX14" fmla="*/ 190207 w 374349"/>
                  <a:gd name="connsiteY14" fmla="*/ 367410 h 454669"/>
                  <a:gd name="connsiteX15" fmla="*/ 256842 w 374349"/>
                  <a:gd name="connsiteY15" fmla="*/ 297687 h 454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4349" h="454669">
                    <a:moveTo>
                      <a:pt x="374349" y="297687"/>
                    </a:moveTo>
                    <a:cubicBezTo>
                      <a:pt x="374349" y="392246"/>
                      <a:pt x="295609" y="454669"/>
                      <a:pt x="189593" y="454669"/>
                    </a:cubicBezTo>
                    <a:cubicBezTo>
                      <a:pt x="79967" y="454669"/>
                      <a:pt x="0" y="388609"/>
                      <a:pt x="0" y="238903"/>
                    </a:cubicBezTo>
                    <a:cubicBezTo>
                      <a:pt x="0" y="110420"/>
                      <a:pt x="82016" y="4540"/>
                      <a:pt x="203363" y="2521"/>
                    </a:cubicBezTo>
                    <a:cubicBezTo>
                      <a:pt x="256510" y="2521"/>
                      <a:pt x="370749" y="0"/>
                      <a:pt x="370749" y="0"/>
                    </a:cubicBezTo>
                    <a:lnTo>
                      <a:pt x="319307" y="94494"/>
                    </a:lnTo>
                    <a:cubicBezTo>
                      <a:pt x="319307" y="94494"/>
                      <a:pt x="228319" y="94646"/>
                      <a:pt x="216256" y="94646"/>
                    </a:cubicBezTo>
                    <a:cubicBezTo>
                      <a:pt x="163882" y="94646"/>
                      <a:pt x="116304" y="134053"/>
                      <a:pt x="109623" y="188002"/>
                    </a:cubicBezTo>
                    <a:cubicBezTo>
                      <a:pt x="137491" y="161935"/>
                      <a:pt x="174443" y="146778"/>
                      <a:pt x="219277" y="146778"/>
                    </a:cubicBezTo>
                    <a:cubicBezTo>
                      <a:pt x="316210" y="146778"/>
                      <a:pt x="374349" y="206179"/>
                      <a:pt x="374349" y="297687"/>
                    </a:cubicBezTo>
                    <a:close/>
                    <a:moveTo>
                      <a:pt x="256842" y="297687"/>
                    </a:moveTo>
                    <a:lnTo>
                      <a:pt x="256842" y="297687"/>
                    </a:lnTo>
                    <a:cubicBezTo>
                      <a:pt x="256842" y="255263"/>
                      <a:pt x="229563" y="230429"/>
                      <a:pt x="190207" y="230429"/>
                    </a:cubicBezTo>
                    <a:cubicBezTo>
                      <a:pt x="149621" y="230429"/>
                      <a:pt x="122369" y="255879"/>
                      <a:pt x="122369" y="298304"/>
                    </a:cubicBezTo>
                    <a:cubicBezTo>
                      <a:pt x="122369" y="338297"/>
                      <a:pt x="149621" y="367410"/>
                      <a:pt x="190207" y="367410"/>
                    </a:cubicBezTo>
                    <a:cubicBezTo>
                      <a:pt x="232609" y="367410"/>
                      <a:pt x="256842" y="335891"/>
                      <a:pt x="256842" y="297687"/>
                    </a:cubicBezTo>
                    <a:close/>
                  </a:path>
                </a:pathLst>
              </a:custGeom>
              <a:grpFill/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DE838E45-1737-7D49-A2D6-E2CFB44F84C4}"/>
                  </a:ext>
                </a:extLst>
              </p:cNvPr>
              <p:cNvSpPr/>
              <p:nvPr/>
            </p:nvSpPr>
            <p:spPr>
              <a:xfrm>
                <a:off x="5811158" y="315716"/>
                <a:ext cx="194554" cy="214126"/>
              </a:xfrm>
              <a:custGeom>
                <a:avLst/>
                <a:gdLst>
                  <a:gd name="connsiteX0" fmla="*/ 263214 w 312273"/>
                  <a:gd name="connsiteY0" fmla="*/ 235176 h 343687"/>
                  <a:gd name="connsiteX1" fmla="*/ 194229 w 312273"/>
                  <a:gd name="connsiteY1" fmla="*/ 253752 h 343687"/>
                  <a:gd name="connsiteX2" fmla="*/ 104429 w 312273"/>
                  <a:gd name="connsiteY2" fmla="*/ 173713 h 343687"/>
                  <a:gd name="connsiteX3" fmla="*/ 193032 w 312273"/>
                  <a:gd name="connsiteY3" fmla="*/ 93716 h 343687"/>
                  <a:gd name="connsiteX4" fmla="*/ 266082 w 312273"/>
                  <a:gd name="connsiteY4" fmla="*/ 115035 h 343687"/>
                  <a:gd name="connsiteX5" fmla="*/ 312274 w 312273"/>
                  <a:gd name="connsiteY5" fmla="*/ 33147 h 343687"/>
                  <a:gd name="connsiteX6" fmla="*/ 200255 w 312273"/>
                  <a:gd name="connsiteY6" fmla="*/ 0 h 343687"/>
                  <a:gd name="connsiteX7" fmla="*/ 0 w 312273"/>
                  <a:gd name="connsiteY7" fmla="*/ 173083 h 343687"/>
                  <a:gd name="connsiteX8" fmla="*/ 200255 w 312273"/>
                  <a:gd name="connsiteY8" fmla="*/ 343640 h 343687"/>
                  <a:gd name="connsiteX9" fmla="*/ 306574 w 312273"/>
                  <a:gd name="connsiteY9" fmla="*/ 313696 h 343687"/>
                  <a:gd name="connsiteX10" fmla="*/ 263214 w 312273"/>
                  <a:gd name="connsiteY10" fmla="*/ 235176 h 3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2273" h="343687">
                    <a:moveTo>
                      <a:pt x="263214" y="235176"/>
                    </a:moveTo>
                    <a:cubicBezTo>
                      <a:pt x="263214" y="235176"/>
                      <a:pt x="235528" y="250758"/>
                      <a:pt x="194229" y="253752"/>
                    </a:cubicBezTo>
                    <a:cubicBezTo>
                      <a:pt x="146699" y="255089"/>
                      <a:pt x="104429" y="225841"/>
                      <a:pt x="104429" y="173713"/>
                    </a:cubicBezTo>
                    <a:cubicBezTo>
                      <a:pt x="104429" y="122842"/>
                      <a:pt x="141814" y="93716"/>
                      <a:pt x="193032" y="93716"/>
                    </a:cubicBezTo>
                    <a:cubicBezTo>
                      <a:pt x="224474" y="93716"/>
                      <a:pt x="266082" y="115035"/>
                      <a:pt x="266082" y="115035"/>
                    </a:cubicBezTo>
                    <a:cubicBezTo>
                      <a:pt x="266082" y="115035"/>
                      <a:pt x="296498" y="60414"/>
                      <a:pt x="312274" y="33147"/>
                    </a:cubicBezTo>
                    <a:cubicBezTo>
                      <a:pt x="283432" y="11716"/>
                      <a:pt x="244923" y="0"/>
                      <a:pt x="200255" y="0"/>
                    </a:cubicBezTo>
                    <a:cubicBezTo>
                      <a:pt x="87386" y="0"/>
                      <a:pt x="0" y="71971"/>
                      <a:pt x="0" y="173083"/>
                    </a:cubicBezTo>
                    <a:cubicBezTo>
                      <a:pt x="0" y="275453"/>
                      <a:pt x="82139" y="345778"/>
                      <a:pt x="200255" y="343640"/>
                    </a:cubicBezTo>
                    <a:cubicBezTo>
                      <a:pt x="233304" y="342402"/>
                      <a:pt x="278844" y="331113"/>
                      <a:pt x="306574" y="313696"/>
                    </a:cubicBezTo>
                    <a:lnTo>
                      <a:pt x="263214" y="235176"/>
                    </a:lnTo>
                    <a:close/>
                  </a:path>
                </a:pathLst>
              </a:custGeom>
              <a:grpFill/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</p:grp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D6FEE409-666E-AA4C-969D-D4258F2A0E37}"/>
                </a:ext>
              </a:extLst>
            </p:cNvPr>
            <p:cNvGrpSpPr/>
            <p:nvPr/>
          </p:nvGrpSpPr>
          <p:grpSpPr>
            <a:xfrm>
              <a:off x="600795" y="137958"/>
              <a:ext cx="1616266" cy="1988739"/>
              <a:chOff x="5065953" y="19831"/>
              <a:chExt cx="659583" cy="811586"/>
            </a:xfrm>
          </p:grpSpPr>
          <p:sp>
            <p:nvSpPr>
              <p:cNvPr id="26" name="Полилиния 25">
                <a:extLst>
                  <a:ext uri="{FF2B5EF4-FFF2-40B4-BE49-F238E27FC236}">
                    <a16:creationId xmlns:a16="http://schemas.microsoft.com/office/drawing/2014/main" id="{117854E8-F1AE-1A4C-8684-867D76E4AE9B}"/>
                  </a:ext>
                </a:extLst>
              </p:cNvPr>
              <p:cNvSpPr/>
              <p:nvPr/>
            </p:nvSpPr>
            <p:spPr>
              <a:xfrm>
                <a:off x="5065953" y="196493"/>
                <a:ext cx="98568" cy="458157"/>
              </a:xfrm>
              <a:custGeom>
                <a:avLst/>
                <a:gdLst>
                  <a:gd name="connsiteX0" fmla="*/ 0 w 158208"/>
                  <a:gd name="connsiteY0" fmla="*/ 0 h 735373"/>
                  <a:gd name="connsiteX1" fmla="*/ 158208 w 158208"/>
                  <a:gd name="connsiteY1" fmla="*/ 281997 h 735373"/>
                  <a:gd name="connsiteX2" fmla="*/ 158208 w 158208"/>
                  <a:gd name="connsiteY2" fmla="*/ 453926 h 735373"/>
                  <a:gd name="connsiteX3" fmla="*/ 261 w 158208"/>
                  <a:gd name="connsiteY3" fmla="*/ 735373 h 735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8" h="735373">
                    <a:moveTo>
                      <a:pt x="0" y="0"/>
                    </a:moveTo>
                    <a:lnTo>
                      <a:pt x="158208" y="281997"/>
                    </a:lnTo>
                    <a:lnTo>
                      <a:pt x="158208" y="453926"/>
                    </a:lnTo>
                    <a:lnTo>
                      <a:pt x="261" y="735373"/>
                    </a:lnTo>
                    <a:close/>
                  </a:path>
                </a:pathLst>
              </a:custGeom>
              <a:solidFill>
                <a:srgbClr val="605CA4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27" name="Полилиния 26">
                <a:extLst>
                  <a:ext uri="{FF2B5EF4-FFF2-40B4-BE49-F238E27FC236}">
                    <a16:creationId xmlns:a16="http://schemas.microsoft.com/office/drawing/2014/main" id="{3BC64637-CB51-8F44-B1EC-1CD9A14BEE10}"/>
                  </a:ext>
                </a:extLst>
              </p:cNvPr>
              <p:cNvSpPr/>
              <p:nvPr/>
            </p:nvSpPr>
            <p:spPr>
              <a:xfrm>
                <a:off x="5444298" y="251655"/>
                <a:ext cx="281238" cy="171875"/>
              </a:xfrm>
              <a:custGeom>
                <a:avLst/>
                <a:gdLst>
                  <a:gd name="connsiteX0" fmla="*/ 0 w 451406"/>
                  <a:gd name="connsiteY0" fmla="*/ 90832 h 275871"/>
                  <a:gd name="connsiteX1" fmla="*/ 148183 w 451406"/>
                  <a:gd name="connsiteY1" fmla="*/ 231 h 275871"/>
                  <a:gd name="connsiteX2" fmla="*/ 451406 w 451406"/>
                  <a:gd name="connsiteY2" fmla="*/ 0 h 275871"/>
                  <a:gd name="connsiteX3" fmla="*/ 0 w 451406"/>
                  <a:gd name="connsiteY3" fmla="*/ 275871 h 275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1406" h="275871">
                    <a:moveTo>
                      <a:pt x="0" y="90832"/>
                    </a:moveTo>
                    <a:lnTo>
                      <a:pt x="148183" y="231"/>
                    </a:lnTo>
                    <a:lnTo>
                      <a:pt x="451406" y="0"/>
                    </a:lnTo>
                    <a:lnTo>
                      <a:pt x="0" y="275871"/>
                    </a:lnTo>
                    <a:close/>
                  </a:path>
                </a:pathLst>
              </a:custGeom>
              <a:solidFill>
                <a:srgbClr val="DA2157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6205D034-1F07-6844-AEBD-D7CCC5796FDB}"/>
                  </a:ext>
                </a:extLst>
              </p:cNvPr>
              <p:cNvSpPr/>
              <p:nvPr/>
            </p:nvSpPr>
            <p:spPr>
              <a:xfrm>
                <a:off x="5345533" y="19831"/>
                <a:ext cx="98763" cy="408213"/>
              </a:xfrm>
              <a:custGeom>
                <a:avLst/>
                <a:gdLst>
                  <a:gd name="connsiteX0" fmla="*/ 157702 w 158521"/>
                  <a:gd name="connsiteY0" fmla="*/ 281930 h 655209"/>
                  <a:gd name="connsiteX1" fmla="*/ 158522 w 158521"/>
                  <a:gd name="connsiteY1" fmla="*/ 655209 h 655209"/>
                  <a:gd name="connsiteX2" fmla="*/ 0 w 158521"/>
                  <a:gd name="connsiteY2" fmla="*/ 558083 h 655209"/>
                  <a:gd name="connsiteX3" fmla="*/ 0 w 158521"/>
                  <a:gd name="connsiteY3" fmla="*/ 0 h 65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521" h="655209">
                    <a:moveTo>
                      <a:pt x="157702" y="281930"/>
                    </a:moveTo>
                    <a:lnTo>
                      <a:pt x="158522" y="655209"/>
                    </a:lnTo>
                    <a:lnTo>
                      <a:pt x="0" y="5580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828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B94F690C-EF17-D24F-AE7E-B07382F8B954}"/>
                  </a:ext>
                </a:extLst>
              </p:cNvPr>
              <p:cNvSpPr/>
              <p:nvPr/>
            </p:nvSpPr>
            <p:spPr>
              <a:xfrm>
                <a:off x="5345533" y="19831"/>
                <a:ext cx="380003" cy="231968"/>
              </a:xfrm>
              <a:custGeom>
                <a:avLst/>
                <a:gdLst>
                  <a:gd name="connsiteX0" fmla="*/ 609930 w 609930"/>
                  <a:gd name="connsiteY0" fmla="*/ 372095 h 372325"/>
                  <a:gd name="connsiteX1" fmla="*/ 306707 w 609930"/>
                  <a:gd name="connsiteY1" fmla="*/ 372326 h 372325"/>
                  <a:gd name="connsiteX2" fmla="*/ 157702 w 609930"/>
                  <a:gd name="connsiteY2" fmla="*/ 281930 h 372325"/>
                  <a:gd name="connsiteX3" fmla="*/ 0 w 609930"/>
                  <a:gd name="connsiteY3" fmla="*/ 0 h 37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930" h="372325">
                    <a:moveTo>
                      <a:pt x="609930" y="372095"/>
                    </a:moveTo>
                    <a:lnTo>
                      <a:pt x="306707" y="372326"/>
                    </a:lnTo>
                    <a:lnTo>
                      <a:pt x="157702" y="2819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7332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820EED2A-BAAE-0747-A171-FC57B612B468}"/>
                  </a:ext>
                </a:extLst>
              </p:cNvPr>
              <p:cNvSpPr/>
              <p:nvPr/>
            </p:nvSpPr>
            <p:spPr>
              <a:xfrm>
                <a:off x="5345545" y="483411"/>
                <a:ext cx="98752" cy="348005"/>
              </a:xfrm>
              <a:custGeom>
                <a:avLst/>
                <a:gdLst>
                  <a:gd name="connsiteX0" fmla="*/ 158503 w 158503"/>
                  <a:gd name="connsiteY0" fmla="*/ 276432 h 558572"/>
                  <a:gd name="connsiteX1" fmla="*/ 158503 w 158503"/>
                  <a:gd name="connsiteY1" fmla="*/ 95291 h 558572"/>
                  <a:gd name="connsiteX2" fmla="*/ 0 w 158503"/>
                  <a:gd name="connsiteY2" fmla="*/ 0 h 558572"/>
                  <a:gd name="connsiteX3" fmla="*/ 27 w 158503"/>
                  <a:gd name="connsiteY3" fmla="*/ 558573 h 55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503" h="558572">
                    <a:moveTo>
                      <a:pt x="158503" y="276432"/>
                    </a:moveTo>
                    <a:lnTo>
                      <a:pt x="158503" y="95291"/>
                    </a:lnTo>
                    <a:lnTo>
                      <a:pt x="0" y="0"/>
                    </a:lnTo>
                    <a:lnTo>
                      <a:pt x="27" y="558573"/>
                    </a:lnTo>
                    <a:close/>
                  </a:path>
                </a:pathLst>
              </a:custGeom>
              <a:solidFill>
                <a:srgbClr val="66B438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B976F809-8F54-EE4B-8FA4-E7494B224AD7}"/>
                  </a:ext>
                </a:extLst>
              </p:cNvPr>
              <p:cNvSpPr/>
              <p:nvPr/>
            </p:nvSpPr>
            <p:spPr>
              <a:xfrm>
                <a:off x="5065953" y="196493"/>
                <a:ext cx="659206" cy="403214"/>
              </a:xfrm>
              <a:custGeom>
                <a:avLst/>
                <a:gdLst>
                  <a:gd name="connsiteX0" fmla="*/ 755081 w 1058070"/>
                  <a:gd name="connsiteY0" fmla="*/ 647185 h 647185"/>
                  <a:gd name="connsiteX1" fmla="*/ 158208 w 1058070"/>
                  <a:gd name="connsiteY1" fmla="*/ 281997 h 647185"/>
                  <a:gd name="connsiteX2" fmla="*/ 0 w 1058070"/>
                  <a:gd name="connsiteY2" fmla="*/ 0 h 647185"/>
                  <a:gd name="connsiteX3" fmla="*/ 1058071 w 1058070"/>
                  <a:gd name="connsiteY3" fmla="*/ 646830 h 64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070" h="647185">
                    <a:moveTo>
                      <a:pt x="755081" y="647185"/>
                    </a:moveTo>
                    <a:lnTo>
                      <a:pt x="158208" y="281997"/>
                    </a:lnTo>
                    <a:lnTo>
                      <a:pt x="0" y="0"/>
                    </a:lnTo>
                    <a:lnTo>
                      <a:pt x="1058071" y="646830"/>
                    </a:lnTo>
                    <a:close/>
                  </a:path>
                </a:pathLst>
              </a:custGeom>
              <a:solidFill>
                <a:srgbClr val="208ACA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3BD19339-0F6F-4147-8924-21CC30A45D13}"/>
                  </a:ext>
                </a:extLst>
              </p:cNvPr>
              <p:cNvSpPr/>
              <p:nvPr/>
            </p:nvSpPr>
            <p:spPr>
              <a:xfrm>
                <a:off x="5345562" y="599486"/>
                <a:ext cx="379597" cy="231931"/>
              </a:xfrm>
              <a:custGeom>
                <a:avLst/>
                <a:gdLst>
                  <a:gd name="connsiteX0" fmla="*/ 0 w 609279"/>
                  <a:gd name="connsiteY0" fmla="*/ 372266 h 372265"/>
                  <a:gd name="connsiteX1" fmla="*/ 158476 w 609279"/>
                  <a:gd name="connsiteY1" fmla="*/ 90125 h 372265"/>
                  <a:gd name="connsiteX2" fmla="*/ 306290 w 609279"/>
                  <a:gd name="connsiteY2" fmla="*/ 356 h 372265"/>
                  <a:gd name="connsiteX3" fmla="*/ 609279 w 609279"/>
                  <a:gd name="connsiteY3" fmla="*/ 0 h 37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279" h="372265">
                    <a:moveTo>
                      <a:pt x="0" y="372266"/>
                    </a:moveTo>
                    <a:lnTo>
                      <a:pt x="158476" y="90125"/>
                    </a:lnTo>
                    <a:lnTo>
                      <a:pt x="306290" y="356"/>
                    </a:lnTo>
                    <a:lnTo>
                      <a:pt x="609279" y="0"/>
                    </a:lnTo>
                    <a:close/>
                  </a:path>
                </a:pathLst>
              </a:custGeom>
              <a:solidFill>
                <a:srgbClr val="1B823E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A8104A60-BBFC-DE4E-906C-48B44D22AAB5}"/>
                  </a:ext>
                </a:extLst>
              </p:cNvPr>
              <p:cNvSpPr/>
              <p:nvPr/>
            </p:nvSpPr>
            <p:spPr>
              <a:xfrm>
                <a:off x="5066116" y="425763"/>
                <a:ext cx="280198" cy="228887"/>
              </a:xfrm>
              <a:custGeom>
                <a:avLst/>
                <a:gdLst>
                  <a:gd name="connsiteX0" fmla="*/ 0 w 449737"/>
                  <a:gd name="connsiteY0" fmla="*/ 367379 h 367379"/>
                  <a:gd name="connsiteX1" fmla="*/ 449738 w 449737"/>
                  <a:gd name="connsiteY1" fmla="*/ 92529 h 367379"/>
                  <a:gd name="connsiteX2" fmla="*/ 298501 w 449737"/>
                  <a:gd name="connsiteY2" fmla="*/ 0 h 367379"/>
                  <a:gd name="connsiteX3" fmla="*/ 157947 w 449737"/>
                  <a:gd name="connsiteY3" fmla="*/ 85932 h 36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9737" h="367379">
                    <a:moveTo>
                      <a:pt x="0" y="367379"/>
                    </a:moveTo>
                    <a:lnTo>
                      <a:pt x="449738" y="92529"/>
                    </a:lnTo>
                    <a:lnTo>
                      <a:pt x="298501" y="0"/>
                    </a:lnTo>
                    <a:lnTo>
                      <a:pt x="157947" y="85932"/>
                    </a:lnTo>
                    <a:close/>
                  </a:path>
                </a:pathLst>
              </a:custGeom>
              <a:solidFill>
                <a:srgbClr val="9A4F98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</p:grpSp>
      </p:grpSp>
      <p:sp>
        <p:nvSpPr>
          <p:cNvPr id="21" name="Объект 1"/>
          <p:cNvSpPr txBox="1">
            <a:spLocks/>
          </p:cNvSpPr>
          <p:nvPr/>
        </p:nvSpPr>
        <p:spPr>
          <a:xfrm>
            <a:off x="3463136" y="4519799"/>
            <a:ext cx="3086765" cy="306030"/>
          </a:xfrm>
          <a:prstGeom prst="rect">
            <a:avLst/>
          </a:prstGeom>
        </p:spPr>
        <p:txBody>
          <a:bodyPr numCol="1">
            <a:normAutofit/>
          </a:bodyPr>
          <a:lstStyle>
            <a:lvl1pPr marL="172796" indent="-172796" algn="l" defTabSz="685783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591" indent="-172796" algn="l" defTabSz="685783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87" indent="-172796" algn="l" defTabSz="685783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183" indent="-172796" algn="l" defTabSz="685783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978" indent="-172796" algn="l" defTabSz="685783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Tx/>
              <a:buNone/>
            </a:pPr>
            <a:endParaRPr lang="ru-RU" sz="1000" dirty="0" smtClean="0">
              <a:solidFill>
                <a:srgbClr val="2B6030"/>
              </a:solidFill>
            </a:endParaRPr>
          </a:p>
          <a:p>
            <a:pPr marL="0" indent="0" algn="r">
              <a:buFontTx/>
              <a:buNone/>
            </a:pPr>
            <a:endParaRPr lang="ru-RU" sz="1000" dirty="0" smtClean="0">
              <a:solidFill>
                <a:srgbClr val="2B603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509" y="4170717"/>
            <a:ext cx="2348495" cy="855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7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бъект 6">
            <a:extLst>
              <a:ext uri="{FF2B5EF4-FFF2-40B4-BE49-F238E27FC236}">
                <a16:creationId xmlns:a16="http://schemas.microsoft.com/office/drawing/2014/main" id="{11F28BDA-7A9F-5843-A0B9-0DF33F886F2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7445" y="2601532"/>
            <a:ext cx="6069086" cy="18319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2B6030"/>
                </a:solidFill>
              </a:rPr>
              <a:t>Реализация Динамического </a:t>
            </a:r>
            <a:r>
              <a:rPr lang="en-US" dirty="0" smtClean="0">
                <a:solidFill>
                  <a:srgbClr val="2B6030"/>
                </a:solidFill>
              </a:rPr>
              <a:t>QR-</a:t>
            </a:r>
            <a:r>
              <a:rPr lang="ru-RU" dirty="0" smtClean="0">
                <a:solidFill>
                  <a:srgbClr val="2B6030"/>
                </a:solidFill>
              </a:rPr>
              <a:t>кода и кассовой ссылки возможна как через компанию-посредника(Агента), так и собственными силами юр. лица (</a:t>
            </a:r>
            <a:r>
              <a:rPr lang="ru-RU" dirty="0">
                <a:solidFill>
                  <a:srgbClr val="2B6030"/>
                </a:solidFill>
              </a:rPr>
              <a:t>подключения по </a:t>
            </a:r>
            <a:r>
              <a:rPr lang="en-US" dirty="0" smtClean="0">
                <a:solidFill>
                  <a:srgbClr val="2B6030"/>
                </a:solidFill>
              </a:rPr>
              <a:t>API</a:t>
            </a:r>
            <a:r>
              <a:rPr lang="ru-RU" dirty="0" smtClean="0">
                <a:solidFill>
                  <a:srgbClr val="2B6030"/>
                </a:solidFill>
              </a:rPr>
              <a:t> Банка)</a:t>
            </a:r>
            <a:endParaRPr lang="ru-RU" dirty="0">
              <a:solidFill>
                <a:srgbClr val="2B603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2B6030"/>
                </a:solidFill>
              </a:rPr>
              <a:t>При выборе последнего варианта, не нужно будет оплачивать услуги Агента (единовременная выплата, дополнительная комиссия за каждую операцию).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2B6030"/>
                </a:solidFill>
              </a:rPr>
              <a:t>Но для самостоятельной интеграции потребуется доработка кассовой системы с привлечением компетентного специалиста, а так же некоторое время на разработку</a:t>
            </a:r>
            <a:r>
              <a:rPr lang="en-US" dirty="0">
                <a:solidFill>
                  <a:srgbClr val="2B6030"/>
                </a:solidFill>
              </a:rPr>
              <a:t>.</a:t>
            </a:r>
            <a:endParaRPr lang="ru-RU" dirty="0" smtClean="0">
              <a:solidFill>
                <a:srgbClr val="2B603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ru-RU" sz="20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Особеннос</a:t>
            </a:r>
            <a:r>
              <a:rPr lang="ru-RU" sz="20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т</a:t>
            </a:r>
            <a:r>
              <a:rPr lang="ru-RU" sz="20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и подключения по </a:t>
            </a:r>
            <a:r>
              <a:rPr lang="en-US" sz="20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API</a:t>
            </a:r>
            <a:endParaRPr lang="ru-RU" sz="2000" b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8CFB0FF-8694-9C4A-A043-C6F13C351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ru-RU" dirty="0"/>
          </a:p>
        </p:txBody>
      </p:sp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id="{F59EE9B2-DE79-8844-B660-4E3FA53BAC5A}"/>
              </a:ext>
            </a:extLst>
          </p:cNvPr>
          <p:cNvSpPr txBox="1">
            <a:spLocks/>
          </p:cNvSpPr>
          <p:nvPr/>
        </p:nvSpPr>
        <p:spPr>
          <a:xfrm>
            <a:off x="6227409" y="5492040"/>
            <a:ext cx="5246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3429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818" y="894599"/>
            <a:ext cx="1545380" cy="154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04" y="782886"/>
            <a:ext cx="1545380" cy="154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2355073" y="1657761"/>
            <a:ext cx="2045888" cy="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275584" y="1657761"/>
            <a:ext cx="220431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8965" y="1255494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2B6030"/>
                </a:solidFill>
              </a:rPr>
              <a:t>API</a:t>
            </a:r>
            <a:endParaRPr lang="ru-RU" sz="1600" b="1" dirty="0" smtClean="0">
              <a:solidFill>
                <a:srgbClr val="2B6030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6A3DCBE-845C-C244-9C44-256B80BEC42E}"/>
              </a:ext>
            </a:extLst>
          </p:cNvPr>
          <p:cNvGrpSpPr>
            <a:grpSpLocks noChangeAspect="1"/>
          </p:cNvGrpSpPr>
          <p:nvPr/>
        </p:nvGrpSpPr>
        <p:grpSpPr>
          <a:xfrm>
            <a:off x="5558872" y="50041"/>
            <a:ext cx="1020633" cy="541910"/>
            <a:chOff x="600795" y="137958"/>
            <a:chExt cx="3745601" cy="1988739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C007D257-219F-264E-8BA4-CF6318C904F1}"/>
                </a:ext>
              </a:extLst>
            </p:cNvPr>
            <p:cNvGrpSpPr/>
            <p:nvPr/>
          </p:nvGrpSpPr>
          <p:grpSpPr>
            <a:xfrm>
              <a:off x="2344842" y="607925"/>
              <a:ext cx="2001554" cy="811212"/>
              <a:chOff x="5811158" y="248258"/>
              <a:chExt cx="698934" cy="283271"/>
            </a:xfrm>
            <a:solidFill>
              <a:srgbClr val="373766"/>
            </a:solidFill>
          </p:grpSpPr>
          <p:sp>
            <p:nvSpPr>
              <p:cNvPr id="23" name="Полилиния 22">
                <a:extLst>
                  <a:ext uri="{FF2B5EF4-FFF2-40B4-BE49-F238E27FC236}">
                    <a16:creationId xmlns:a16="http://schemas.microsoft.com/office/drawing/2014/main" id="{A61946EB-7B17-5E44-A084-C0C2F71A0E2B}"/>
                  </a:ext>
                </a:extLst>
              </p:cNvPr>
              <p:cNvSpPr/>
              <p:nvPr/>
            </p:nvSpPr>
            <p:spPr>
              <a:xfrm>
                <a:off x="6298753" y="321047"/>
                <a:ext cx="211339" cy="202330"/>
              </a:xfrm>
              <a:custGeom>
                <a:avLst/>
                <a:gdLst>
                  <a:gd name="connsiteX0" fmla="*/ 339214 w 339214"/>
                  <a:gd name="connsiteY0" fmla="*/ 0 h 324754"/>
                  <a:gd name="connsiteX1" fmla="*/ 339214 w 339214"/>
                  <a:gd name="connsiteY1" fmla="*/ 324754 h 324754"/>
                  <a:gd name="connsiteX2" fmla="*/ 224725 w 339214"/>
                  <a:gd name="connsiteY2" fmla="*/ 324754 h 324754"/>
                  <a:gd name="connsiteX3" fmla="*/ 224725 w 339214"/>
                  <a:gd name="connsiteY3" fmla="*/ 96974 h 324754"/>
                  <a:gd name="connsiteX4" fmla="*/ 114486 w 339214"/>
                  <a:gd name="connsiteY4" fmla="*/ 96974 h 324754"/>
                  <a:gd name="connsiteX5" fmla="*/ 114486 w 339214"/>
                  <a:gd name="connsiteY5" fmla="*/ 324754 h 324754"/>
                  <a:gd name="connsiteX6" fmla="*/ 0 w 339214"/>
                  <a:gd name="connsiteY6" fmla="*/ 324754 h 324754"/>
                  <a:gd name="connsiteX7" fmla="*/ 0 w 339214"/>
                  <a:gd name="connsiteY7" fmla="*/ 0 h 324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214" h="324754">
                    <a:moveTo>
                      <a:pt x="339214" y="0"/>
                    </a:moveTo>
                    <a:lnTo>
                      <a:pt x="339214" y="324754"/>
                    </a:lnTo>
                    <a:lnTo>
                      <a:pt x="224725" y="324754"/>
                    </a:lnTo>
                    <a:lnTo>
                      <a:pt x="224725" y="96974"/>
                    </a:lnTo>
                    <a:lnTo>
                      <a:pt x="114486" y="96974"/>
                    </a:lnTo>
                    <a:lnTo>
                      <a:pt x="114486" y="324754"/>
                    </a:lnTo>
                    <a:lnTo>
                      <a:pt x="0" y="3247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24" name="Полилиния 23">
                <a:extLst>
                  <a:ext uri="{FF2B5EF4-FFF2-40B4-BE49-F238E27FC236}">
                    <a16:creationId xmlns:a16="http://schemas.microsoft.com/office/drawing/2014/main" id="{5D13575B-0E06-C148-BF47-1CB0AE2FC8EA}"/>
                  </a:ext>
                </a:extLst>
              </p:cNvPr>
              <p:cNvSpPr/>
              <p:nvPr/>
            </p:nvSpPr>
            <p:spPr>
              <a:xfrm>
                <a:off x="6031697" y="248258"/>
                <a:ext cx="233229" cy="283271"/>
              </a:xfrm>
              <a:custGeom>
                <a:avLst/>
                <a:gdLst>
                  <a:gd name="connsiteX0" fmla="*/ 374349 w 374349"/>
                  <a:gd name="connsiteY0" fmla="*/ 297687 h 454669"/>
                  <a:gd name="connsiteX1" fmla="*/ 189593 w 374349"/>
                  <a:gd name="connsiteY1" fmla="*/ 454669 h 454669"/>
                  <a:gd name="connsiteX2" fmla="*/ 0 w 374349"/>
                  <a:gd name="connsiteY2" fmla="*/ 238903 h 454669"/>
                  <a:gd name="connsiteX3" fmla="*/ 203363 w 374349"/>
                  <a:gd name="connsiteY3" fmla="*/ 2521 h 454669"/>
                  <a:gd name="connsiteX4" fmla="*/ 370749 w 374349"/>
                  <a:gd name="connsiteY4" fmla="*/ 0 h 454669"/>
                  <a:gd name="connsiteX5" fmla="*/ 319307 w 374349"/>
                  <a:gd name="connsiteY5" fmla="*/ 94494 h 454669"/>
                  <a:gd name="connsiteX6" fmla="*/ 216256 w 374349"/>
                  <a:gd name="connsiteY6" fmla="*/ 94646 h 454669"/>
                  <a:gd name="connsiteX7" fmla="*/ 109623 w 374349"/>
                  <a:gd name="connsiteY7" fmla="*/ 188002 h 454669"/>
                  <a:gd name="connsiteX8" fmla="*/ 219277 w 374349"/>
                  <a:gd name="connsiteY8" fmla="*/ 146778 h 454669"/>
                  <a:gd name="connsiteX9" fmla="*/ 374349 w 374349"/>
                  <a:gd name="connsiteY9" fmla="*/ 297687 h 454669"/>
                  <a:gd name="connsiteX10" fmla="*/ 256842 w 374349"/>
                  <a:gd name="connsiteY10" fmla="*/ 297687 h 454669"/>
                  <a:gd name="connsiteX11" fmla="*/ 256842 w 374349"/>
                  <a:gd name="connsiteY11" fmla="*/ 297687 h 454669"/>
                  <a:gd name="connsiteX12" fmla="*/ 190207 w 374349"/>
                  <a:gd name="connsiteY12" fmla="*/ 230429 h 454669"/>
                  <a:gd name="connsiteX13" fmla="*/ 122369 w 374349"/>
                  <a:gd name="connsiteY13" fmla="*/ 298304 h 454669"/>
                  <a:gd name="connsiteX14" fmla="*/ 190207 w 374349"/>
                  <a:gd name="connsiteY14" fmla="*/ 367410 h 454669"/>
                  <a:gd name="connsiteX15" fmla="*/ 256842 w 374349"/>
                  <a:gd name="connsiteY15" fmla="*/ 297687 h 454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4349" h="454669">
                    <a:moveTo>
                      <a:pt x="374349" y="297687"/>
                    </a:moveTo>
                    <a:cubicBezTo>
                      <a:pt x="374349" y="392246"/>
                      <a:pt x="295609" y="454669"/>
                      <a:pt x="189593" y="454669"/>
                    </a:cubicBezTo>
                    <a:cubicBezTo>
                      <a:pt x="79967" y="454669"/>
                      <a:pt x="0" y="388609"/>
                      <a:pt x="0" y="238903"/>
                    </a:cubicBezTo>
                    <a:cubicBezTo>
                      <a:pt x="0" y="110420"/>
                      <a:pt x="82016" y="4540"/>
                      <a:pt x="203363" y="2521"/>
                    </a:cubicBezTo>
                    <a:cubicBezTo>
                      <a:pt x="256510" y="2521"/>
                      <a:pt x="370749" y="0"/>
                      <a:pt x="370749" y="0"/>
                    </a:cubicBezTo>
                    <a:lnTo>
                      <a:pt x="319307" y="94494"/>
                    </a:lnTo>
                    <a:cubicBezTo>
                      <a:pt x="319307" y="94494"/>
                      <a:pt x="228319" y="94646"/>
                      <a:pt x="216256" y="94646"/>
                    </a:cubicBezTo>
                    <a:cubicBezTo>
                      <a:pt x="163882" y="94646"/>
                      <a:pt x="116304" y="134053"/>
                      <a:pt x="109623" y="188002"/>
                    </a:cubicBezTo>
                    <a:cubicBezTo>
                      <a:pt x="137491" y="161935"/>
                      <a:pt x="174443" y="146778"/>
                      <a:pt x="219277" y="146778"/>
                    </a:cubicBezTo>
                    <a:cubicBezTo>
                      <a:pt x="316210" y="146778"/>
                      <a:pt x="374349" y="206179"/>
                      <a:pt x="374349" y="297687"/>
                    </a:cubicBezTo>
                    <a:close/>
                    <a:moveTo>
                      <a:pt x="256842" y="297687"/>
                    </a:moveTo>
                    <a:lnTo>
                      <a:pt x="256842" y="297687"/>
                    </a:lnTo>
                    <a:cubicBezTo>
                      <a:pt x="256842" y="255263"/>
                      <a:pt x="229563" y="230429"/>
                      <a:pt x="190207" y="230429"/>
                    </a:cubicBezTo>
                    <a:cubicBezTo>
                      <a:pt x="149621" y="230429"/>
                      <a:pt x="122369" y="255879"/>
                      <a:pt x="122369" y="298304"/>
                    </a:cubicBezTo>
                    <a:cubicBezTo>
                      <a:pt x="122369" y="338297"/>
                      <a:pt x="149621" y="367410"/>
                      <a:pt x="190207" y="367410"/>
                    </a:cubicBezTo>
                    <a:cubicBezTo>
                      <a:pt x="232609" y="367410"/>
                      <a:pt x="256842" y="335891"/>
                      <a:pt x="256842" y="297687"/>
                    </a:cubicBezTo>
                    <a:close/>
                  </a:path>
                </a:pathLst>
              </a:custGeom>
              <a:grpFill/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25" name="Полилиния 24">
                <a:extLst>
                  <a:ext uri="{FF2B5EF4-FFF2-40B4-BE49-F238E27FC236}">
                    <a16:creationId xmlns:a16="http://schemas.microsoft.com/office/drawing/2014/main" id="{DE838E45-1737-7D49-A2D6-E2CFB44F84C4}"/>
                  </a:ext>
                </a:extLst>
              </p:cNvPr>
              <p:cNvSpPr/>
              <p:nvPr/>
            </p:nvSpPr>
            <p:spPr>
              <a:xfrm>
                <a:off x="5811158" y="315716"/>
                <a:ext cx="194554" cy="214126"/>
              </a:xfrm>
              <a:custGeom>
                <a:avLst/>
                <a:gdLst>
                  <a:gd name="connsiteX0" fmla="*/ 263214 w 312273"/>
                  <a:gd name="connsiteY0" fmla="*/ 235176 h 343687"/>
                  <a:gd name="connsiteX1" fmla="*/ 194229 w 312273"/>
                  <a:gd name="connsiteY1" fmla="*/ 253752 h 343687"/>
                  <a:gd name="connsiteX2" fmla="*/ 104429 w 312273"/>
                  <a:gd name="connsiteY2" fmla="*/ 173713 h 343687"/>
                  <a:gd name="connsiteX3" fmla="*/ 193032 w 312273"/>
                  <a:gd name="connsiteY3" fmla="*/ 93716 h 343687"/>
                  <a:gd name="connsiteX4" fmla="*/ 266082 w 312273"/>
                  <a:gd name="connsiteY4" fmla="*/ 115035 h 343687"/>
                  <a:gd name="connsiteX5" fmla="*/ 312274 w 312273"/>
                  <a:gd name="connsiteY5" fmla="*/ 33147 h 343687"/>
                  <a:gd name="connsiteX6" fmla="*/ 200255 w 312273"/>
                  <a:gd name="connsiteY6" fmla="*/ 0 h 343687"/>
                  <a:gd name="connsiteX7" fmla="*/ 0 w 312273"/>
                  <a:gd name="connsiteY7" fmla="*/ 173083 h 343687"/>
                  <a:gd name="connsiteX8" fmla="*/ 200255 w 312273"/>
                  <a:gd name="connsiteY8" fmla="*/ 343640 h 343687"/>
                  <a:gd name="connsiteX9" fmla="*/ 306574 w 312273"/>
                  <a:gd name="connsiteY9" fmla="*/ 313696 h 343687"/>
                  <a:gd name="connsiteX10" fmla="*/ 263214 w 312273"/>
                  <a:gd name="connsiteY10" fmla="*/ 235176 h 3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2273" h="343687">
                    <a:moveTo>
                      <a:pt x="263214" y="235176"/>
                    </a:moveTo>
                    <a:cubicBezTo>
                      <a:pt x="263214" y="235176"/>
                      <a:pt x="235528" y="250758"/>
                      <a:pt x="194229" y="253752"/>
                    </a:cubicBezTo>
                    <a:cubicBezTo>
                      <a:pt x="146699" y="255089"/>
                      <a:pt x="104429" y="225841"/>
                      <a:pt x="104429" y="173713"/>
                    </a:cubicBezTo>
                    <a:cubicBezTo>
                      <a:pt x="104429" y="122842"/>
                      <a:pt x="141814" y="93716"/>
                      <a:pt x="193032" y="93716"/>
                    </a:cubicBezTo>
                    <a:cubicBezTo>
                      <a:pt x="224474" y="93716"/>
                      <a:pt x="266082" y="115035"/>
                      <a:pt x="266082" y="115035"/>
                    </a:cubicBezTo>
                    <a:cubicBezTo>
                      <a:pt x="266082" y="115035"/>
                      <a:pt x="296498" y="60414"/>
                      <a:pt x="312274" y="33147"/>
                    </a:cubicBezTo>
                    <a:cubicBezTo>
                      <a:pt x="283432" y="11716"/>
                      <a:pt x="244923" y="0"/>
                      <a:pt x="200255" y="0"/>
                    </a:cubicBezTo>
                    <a:cubicBezTo>
                      <a:pt x="87386" y="0"/>
                      <a:pt x="0" y="71971"/>
                      <a:pt x="0" y="173083"/>
                    </a:cubicBezTo>
                    <a:cubicBezTo>
                      <a:pt x="0" y="275453"/>
                      <a:pt x="82139" y="345778"/>
                      <a:pt x="200255" y="343640"/>
                    </a:cubicBezTo>
                    <a:cubicBezTo>
                      <a:pt x="233304" y="342402"/>
                      <a:pt x="278844" y="331113"/>
                      <a:pt x="306574" y="313696"/>
                    </a:cubicBezTo>
                    <a:lnTo>
                      <a:pt x="263214" y="235176"/>
                    </a:lnTo>
                    <a:close/>
                  </a:path>
                </a:pathLst>
              </a:custGeom>
              <a:grpFill/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D6FEE409-666E-AA4C-969D-D4258F2A0E37}"/>
                </a:ext>
              </a:extLst>
            </p:cNvPr>
            <p:cNvGrpSpPr/>
            <p:nvPr/>
          </p:nvGrpSpPr>
          <p:grpSpPr>
            <a:xfrm>
              <a:off x="600795" y="137958"/>
              <a:ext cx="1616266" cy="1988739"/>
              <a:chOff x="5065953" y="19831"/>
              <a:chExt cx="659583" cy="811586"/>
            </a:xfrm>
          </p:grpSpPr>
          <p:sp>
            <p:nvSpPr>
              <p:cNvPr id="14" name="Полилиния 13">
                <a:extLst>
                  <a:ext uri="{FF2B5EF4-FFF2-40B4-BE49-F238E27FC236}">
                    <a16:creationId xmlns:a16="http://schemas.microsoft.com/office/drawing/2014/main" id="{117854E8-F1AE-1A4C-8684-867D76E4AE9B}"/>
                  </a:ext>
                </a:extLst>
              </p:cNvPr>
              <p:cNvSpPr/>
              <p:nvPr/>
            </p:nvSpPr>
            <p:spPr>
              <a:xfrm>
                <a:off x="5065953" y="196493"/>
                <a:ext cx="98568" cy="458157"/>
              </a:xfrm>
              <a:custGeom>
                <a:avLst/>
                <a:gdLst>
                  <a:gd name="connsiteX0" fmla="*/ 0 w 158208"/>
                  <a:gd name="connsiteY0" fmla="*/ 0 h 735373"/>
                  <a:gd name="connsiteX1" fmla="*/ 158208 w 158208"/>
                  <a:gd name="connsiteY1" fmla="*/ 281997 h 735373"/>
                  <a:gd name="connsiteX2" fmla="*/ 158208 w 158208"/>
                  <a:gd name="connsiteY2" fmla="*/ 453926 h 735373"/>
                  <a:gd name="connsiteX3" fmla="*/ 261 w 158208"/>
                  <a:gd name="connsiteY3" fmla="*/ 735373 h 735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8" h="735373">
                    <a:moveTo>
                      <a:pt x="0" y="0"/>
                    </a:moveTo>
                    <a:lnTo>
                      <a:pt x="158208" y="281997"/>
                    </a:lnTo>
                    <a:lnTo>
                      <a:pt x="158208" y="453926"/>
                    </a:lnTo>
                    <a:lnTo>
                      <a:pt x="261" y="735373"/>
                    </a:lnTo>
                    <a:close/>
                  </a:path>
                </a:pathLst>
              </a:custGeom>
              <a:solidFill>
                <a:srgbClr val="605CA4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3BC64637-CB51-8F44-B1EC-1CD9A14BEE10}"/>
                  </a:ext>
                </a:extLst>
              </p:cNvPr>
              <p:cNvSpPr/>
              <p:nvPr/>
            </p:nvSpPr>
            <p:spPr>
              <a:xfrm>
                <a:off x="5444298" y="251655"/>
                <a:ext cx="281238" cy="171875"/>
              </a:xfrm>
              <a:custGeom>
                <a:avLst/>
                <a:gdLst>
                  <a:gd name="connsiteX0" fmla="*/ 0 w 451406"/>
                  <a:gd name="connsiteY0" fmla="*/ 90832 h 275871"/>
                  <a:gd name="connsiteX1" fmla="*/ 148183 w 451406"/>
                  <a:gd name="connsiteY1" fmla="*/ 231 h 275871"/>
                  <a:gd name="connsiteX2" fmla="*/ 451406 w 451406"/>
                  <a:gd name="connsiteY2" fmla="*/ 0 h 275871"/>
                  <a:gd name="connsiteX3" fmla="*/ 0 w 451406"/>
                  <a:gd name="connsiteY3" fmla="*/ 275871 h 275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1406" h="275871">
                    <a:moveTo>
                      <a:pt x="0" y="90832"/>
                    </a:moveTo>
                    <a:lnTo>
                      <a:pt x="148183" y="231"/>
                    </a:lnTo>
                    <a:lnTo>
                      <a:pt x="451406" y="0"/>
                    </a:lnTo>
                    <a:lnTo>
                      <a:pt x="0" y="275871"/>
                    </a:lnTo>
                    <a:close/>
                  </a:path>
                </a:pathLst>
              </a:custGeom>
              <a:solidFill>
                <a:srgbClr val="DA2157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6205D034-1F07-6844-AEBD-D7CCC5796FDB}"/>
                  </a:ext>
                </a:extLst>
              </p:cNvPr>
              <p:cNvSpPr/>
              <p:nvPr/>
            </p:nvSpPr>
            <p:spPr>
              <a:xfrm>
                <a:off x="5345533" y="19831"/>
                <a:ext cx="98763" cy="408213"/>
              </a:xfrm>
              <a:custGeom>
                <a:avLst/>
                <a:gdLst>
                  <a:gd name="connsiteX0" fmla="*/ 157702 w 158521"/>
                  <a:gd name="connsiteY0" fmla="*/ 281930 h 655209"/>
                  <a:gd name="connsiteX1" fmla="*/ 158522 w 158521"/>
                  <a:gd name="connsiteY1" fmla="*/ 655209 h 655209"/>
                  <a:gd name="connsiteX2" fmla="*/ 0 w 158521"/>
                  <a:gd name="connsiteY2" fmla="*/ 558083 h 655209"/>
                  <a:gd name="connsiteX3" fmla="*/ 0 w 158521"/>
                  <a:gd name="connsiteY3" fmla="*/ 0 h 65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521" h="655209">
                    <a:moveTo>
                      <a:pt x="157702" y="281930"/>
                    </a:moveTo>
                    <a:lnTo>
                      <a:pt x="158522" y="655209"/>
                    </a:lnTo>
                    <a:lnTo>
                      <a:pt x="0" y="5580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828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17" name="Полилиния 16">
                <a:extLst>
                  <a:ext uri="{FF2B5EF4-FFF2-40B4-BE49-F238E27FC236}">
                    <a16:creationId xmlns:a16="http://schemas.microsoft.com/office/drawing/2014/main" id="{B94F690C-EF17-D24F-AE7E-B07382F8B954}"/>
                  </a:ext>
                </a:extLst>
              </p:cNvPr>
              <p:cNvSpPr/>
              <p:nvPr/>
            </p:nvSpPr>
            <p:spPr>
              <a:xfrm>
                <a:off x="5345533" y="19831"/>
                <a:ext cx="380003" cy="231968"/>
              </a:xfrm>
              <a:custGeom>
                <a:avLst/>
                <a:gdLst>
                  <a:gd name="connsiteX0" fmla="*/ 609930 w 609930"/>
                  <a:gd name="connsiteY0" fmla="*/ 372095 h 372325"/>
                  <a:gd name="connsiteX1" fmla="*/ 306707 w 609930"/>
                  <a:gd name="connsiteY1" fmla="*/ 372326 h 372325"/>
                  <a:gd name="connsiteX2" fmla="*/ 157702 w 609930"/>
                  <a:gd name="connsiteY2" fmla="*/ 281930 h 372325"/>
                  <a:gd name="connsiteX3" fmla="*/ 0 w 609930"/>
                  <a:gd name="connsiteY3" fmla="*/ 0 h 37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930" h="372325">
                    <a:moveTo>
                      <a:pt x="609930" y="372095"/>
                    </a:moveTo>
                    <a:lnTo>
                      <a:pt x="306707" y="372326"/>
                    </a:lnTo>
                    <a:lnTo>
                      <a:pt x="157702" y="2819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7332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18" name="Полилиния 17">
                <a:extLst>
                  <a:ext uri="{FF2B5EF4-FFF2-40B4-BE49-F238E27FC236}">
                    <a16:creationId xmlns:a16="http://schemas.microsoft.com/office/drawing/2014/main" id="{820EED2A-BAAE-0747-A171-FC57B612B468}"/>
                  </a:ext>
                </a:extLst>
              </p:cNvPr>
              <p:cNvSpPr/>
              <p:nvPr/>
            </p:nvSpPr>
            <p:spPr>
              <a:xfrm>
                <a:off x="5345545" y="483411"/>
                <a:ext cx="98752" cy="348005"/>
              </a:xfrm>
              <a:custGeom>
                <a:avLst/>
                <a:gdLst>
                  <a:gd name="connsiteX0" fmla="*/ 158503 w 158503"/>
                  <a:gd name="connsiteY0" fmla="*/ 276432 h 558572"/>
                  <a:gd name="connsiteX1" fmla="*/ 158503 w 158503"/>
                  <a:gd name="connsiteY1" fmla="*/ 95291 h 558572"/>
                  <a:gd name="connsiteX2" fmla="*/ 0 w 158503"/>
                  <a:gd name="connsiteY2" fmla="*/ 0 h 558572"/>
                  <a:gd name="connsiteX3" fmla="*/ 27 w 158503"/>
                  <a:gd name="connsiteY3" fmla="*/ 558573 h 55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503" h="558572">
                    <a:moveTo>
                      <a:pt x="158503" y="276432"/>
                    </a:moveTo>
                    <a:lnTo>
                      <a:pt x="158503" y="95291"/>
                    </a:lnTo>
                    <a:lnTo>
                      <a:pt x="0" y="0"/>
                    </a:lnTo>
                    <a:lnTo>
                      <a:pt x="27" y="558573"/>
                    </a:lnTo>
                    <a:close/>
                  </a:path>
                </a:pathLst>
              </a:custGeom>
              <a:solidFill>
                <a:srgbClr val="66B438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19" name="Полилиния 18">
                <a:extLst>
                  <a:ext uri="{FF2B5EF4-FFF2-40B4-BE49-F238E27FC236}">
                    <a16:creationId xmlns:a16="http://schemas.microsoft.com/office/drawing/2014/main" id="{B976F809-8F54-EE4B-8FA4-E7494B224AD7}"/>
                  </a:ext>
                </a:extLst>
              </p:cNvPr>
              <p:cNvSpPr/>
              <p:nvPr/>
            </p:nvSpPr>
            <p:spPr>
              <a:xfrm>
                <a:off x="5065953" y="196493"/>
                <a:ext cx="659206" cy="403214"/>
              </a:xfrm>
              <a:custGeom>
                <a:avLst/>
                <a:gdLst>
                  <a:gd name="connsiteX0" fmla="*/ 755081 w 1058070"/>
                  <a:gd name="connsiteY0" fmla="*/ 647185 h 647185"/>
                  <a:gd name="connsiteX1" fmla="*/ 158208 w 1058070"/>
                  <a:gd name="connsiteY1" fmla="*/ 281997 h 647185"/>
                  <a:gd name="connsiteX2" fmla="*/ 0 w 1058070"/>
                  <a:gd name="connsiteY2" fmla="*/ 0 h 647185"/>
                  <a:gd name="connsiteX3" fmla="*/ 1058071 w 1058070"/>
                  <a:gd name="connsiteY3" fmla="*/ 646830 h 64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070" h="647185">
                    <a:moveTo>
                      <a:pt x="755081" y="647185"/>
                    </a:moveTo>
                    <a:lnTo>
                      <a:pt x="158208" y="281997"/>
                    </a:lnTo>
                    <a:lnTo>
                      <a:pt x="0" y="0"/>
                    </a:lnTo>
                    <a:lnTo>
                      <a:pt x="1058071" y="646830"/>
                    </a:lnTo>
                    <a:close/>
                  </a:path>
                </a:pathLst>
              </a:custGeom>
              <a:solidFill>
                <a:srgbClr val="208ACA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21" name="Полилиния 20">
                <a:extLst>
                  <a:ext uri="{FF2B5EF4-FFF2-40B4-BE49-F238E27FC236}">
                    <a16:creationId xmlns:a16="http://schemas.microsoft.com/office/drawing/2014/main" id="{3BD19339-0F6F-4147-8924-21CC30A45D13}"/>
                  </a:ext>
                </a:extLst>
              </p:cNvPr>
              <p:cNvSpPr/>
              <p:nvPr/>
            </p:nvSpPr>
            <p:spPr>
              <a:xfrm>
                <a:off x="5345562" y="599486"/>
                <a:ext cx="379597" cy="231931"/>
              </a:xfrm>
              <a:custGeom>
                <a:avLst/>
                <a:gdLst>
                  <a:gd name="connsiteX0" fmla="*/ 0 w 609279"/>
                  <a:gd name="connsiteY0" fmla="*/ 372266 h 372265"/>
                  <a:gd name="connsiteX1" fmla="*/ 158476 w 609279"/>
                  <a:gd name="connsiteY1" fmla="*/ 90125 h 372265"/>
                  <a:gd name="connsiteX2" fmla="*/ 306290 w 609279"/>
                  <a:gd name="connsiteY2" fmla="*/ 356 h 372265"/>
                  <a:gd name="connsiteX3" fmla="*/ 609279 w 609279"/>
                  <a:gd name="connsiteY3" fmla="*/ 0 h 37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279" h="372265">
                    <a:moveTo>
                      <a:pt x="0" y="372266"/>
                    </a:moveTo>
                    <a:lnTo>
                      <a:pt x="158476" y="90125"/>
                    </a:lnTo>
                    <a:lnTo>
                      <a:pt x="306290" y="356"/>
                    </a:lnTo>
                    <a:lnTo>
                      <a:pt x="609279" y="0"/>
                    </a:lnTo>
                    <a:close/>
                  </a:path>
                </a:pathLst>
              </a:custGeom>
              <a:solidFill>
                <a:srgbClr val="1B823E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22" name="Полилиния 21">
                <a:extLst>
                  <a:ext uri="{FF2B5EF4-FFF2-40B4-BE49-F238E27FC236}">
                    <a16:creationId xmlns:a16="http://schemas.microsoft.com/office/drawing/2014/main" id="{A8104A60-BBFC-DE4E-906C-48B44D22AAB5}"/>
                  </a:ext>
                </a:extLst>
              </p:cNvPr>
              <p:cNvSpPr/>
              <p:nvPr/>
            </p:nvSpPr>
            <p:spPr>
              <a:xfrm>
                <a:off x="5066116" y="425763"/>
                <a:ext cx="280198" cy="228887"/>
              </a:xfrm>
              <a:custGeom>
                <a:avLst/>
                <a:gdLst>
                  <a:gd name="connsiteX0" fmla="*/ 0 w 449737"/>
                  <a:gd name="connsiteY0" fmla="*/ 367379 h 367379"/>
                  <a:gd name="connsiteX1" fmla="*/ 449738 w 449737"/>
                  <a:gd name="connsiteY1" fmla="*/ 92529 h 367379"/>
                  <a:gd name="connsiteX2" fmla="*/ 298501 w 449737"/>
                  <a:gd name="connsiteY2" fmla="*/ 0 h 367379"/>
                  <a:gd name="connsiteX3" fmla="*/ 157947 w 449737"/>
                  <a:gd name="connsiteY3" fmla="*/ 85932 h 36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9737" h="367379">
                    <a:moveTo>
                      <a:pt x="0" y="367379"/>
                    </a:moveTo>
                    <a:lnTo>
                      <a:pt x="449738" y="92529"/>
                    </a:lnTo>
                    <a:lnTo>
                      <a:pt x="298501" y="0"/>
                    </a:lnTo>
                    <a:lnTo>
                      <a:pt x="157947" y="85932"/>
                    </a:lnTo>
                    <a:close/>
                  </a:path>
                </a:pathLst>
              </a:custGeom>
              <a:solidFill>
                <a:srgbClr val="9A4F98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055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1B201-10C4-EF4D-B471-0527383B4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728" y="1792970"/>
            <a:ext cx="5373000" cy="1216929"/>
          </a:xfrm>
        </p:spPr>
        <p:txBody>
          <a:bodyPr>
            <a:noAutofit/>
          </a:bodyPr>
          <a:lstStyle/>
          <a:p>
            <a:pPr algn="l"/>
            <a:r>
              <a:rPr lang="ru-RU" altLang="ru-RU" sz="32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Интеграция по агентской схеме</a:t>
            </a:r>
            <a:endParaRPr lang="ru-RU" sz="3200" b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1C50A6-272E-5D4A-AFDA-2ED67BAB5C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11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333064" y="1792971"/>
            <a:ext cx="6426763" cy="1216929"/>
            <a:chOff x="333064" y="1792971"/>
            <a:chExt cx="6426763" cy="121692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D66149E-990B-2F4D-92F3-8343506E26B1}"/>
                </a:ext>
              </a:extLst>
            </p:cNvPr>
            <p:cNvSpPr/>
            <p:nvPr/>
          </p:nvSpPr>
          <p:spPr bwMode="auto">
            <a:xfrm>
              <a:off x="333064" y="1801018"/>
              <a:ext cx="45719" cy="1208882"/>
            </a:xfrm>
            <a:prstGeom prst="rect">
              <a:avLst/>
            </a:prstGeom>
            <a:solidFill>
              <a:srgbClr val="FFD10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1"/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3CA29B4C-90AF-0D41-86E1-20AF70C13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728" y="1792971"/>
              <a:ext cx="993099" cy="1216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-2516246" y="3406727"/>
            <a:ext cx="1760561" cy="2954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just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0509" y="4170717"/>
            <a:ext cx="2348495" cy="855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3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57EABB28-0E67-764D-9714-E9EB5EA37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36" y="127035"/>
            <a:ext cx="6307383" cy="378000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>
                <a:solidFill>
                  <a:schemeClr val="accent6">
                    <a:lumMod val="75000"/>
                  </a:schemeClr>
                </a:solidFill>
              </a:rPr>
              <a:t>Агенты НСПК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8CFB0FF-8694-9C4A-A043-C6F13C351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9186" y="592909"/>
            <a:ext cx="6387643" cy="335225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1200" dirty="0" smtClean="0">
                <a:solidFill>
                  <a:srgbClr val="2B6030"/>
                </a:solidFill>
              </a:rPr>
              <a:t>– </a:t>
            </a:r>
            <a:r>
              <a:rPr lang="ru-RU" sz="1200" dirty="0">
                <a:solidFill>
                  <a:srgbClr val="2B6030"/>
                </a:solidFill>
              </a:rPr>
              <a:t>это </a:t>
            </a:r>
            <a:r>
              <a:rPr lang="ru-RU" sz="1200" dirty="0" smtClean="0">
                <a:solidFill>
                  <a:srgbClr val="2B6030"/>
                </a:solidFill>
              </a:rPr>
              <a:t>поставщики </a:t>
            </a:r>
            <a:r>
              <a:rPr lang="ru-RU" sz="1200" dirty="0">
                <a:solidFill>
                  <a:srgbClr val="2B6030"/>
                </a:solidFill>
              </a:rPr>
              <a:t>ПО, которое интегрировано с НСПК и </a:t>
            </a:r>
            <a:r>
              <a:rPr lang="ru-RU" sz="1200" dirty="0" smtClean="0">
                <a:solidFill>
                  <a:srgbClr val="2B6030"/>
                </a:solidFill>
              </a:rPr>
              <a:t>входит в доверенную зону (официально признано).</a:t>
            </a:r>
            <a:endParaRPr lang="ru-RU" sz="1200" dirty="0">
              <a:solidFill>
                <a:srgbClr val="2B6030"/>
              </a:solidFill>
            </a:endParaRPr>
          </a:p>
          <a:p>
            <a:pPr algn="ctr"/>
            <a:endParaRPr lang="ru-RU" sz="1200" dirty="0"/>
          </a:p>
        </p:txBody>
      </p:sp>
      <p:pic>
        <p:nvPicPr>
          <p:cNvPr id="15" name="Объект 1"/>
          <p:cNvPicPr>
            <a:picLocks noGrp="1" noChangeAspect="1"/>
          </p:cNvPicPr>
          <p:nvPr>
            <p:ph sz="half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29" y="1064117"/>
            <a:ext cx="643077" cy="643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96" y="1056382"/>
            <a:ext cx="646112" cy="644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1009918" y="1791370"/>
            <a:ext cx="8418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Best2Pay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09125" y="1791370"/>
            <a:ext cx="11753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БИФИТ Касса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3" y="1096559"/>
            <a:ext cx="678100" cy="678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5174159" y="1787147"/>
            <a:ext cx="8047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Кошелек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30" y="2248214"/>
            <a:ext cx="645174" cy="645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" name="Прямоугольник 29"/>
          <p:cNvSpPr/>
          <p:nvPr/>
        </p:nvSpPr>
        <p:spPr>
          <a:xfrm>
            <a:off x="899310" y="2997390"/>
            <a:ext cx="1063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QR Manager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199" y="2253329"/>
            <a:ext cx="645174" cy="645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Прямоугольник 31"/>
          <p:cNvSpPr/>
          <p:nvPr/>
        </p:nvSpPr>
        <p:spPr>
          <a:xfrm>
            <a:off x="3205616" y="3001407"/>
            <a:ext cx="5823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АТОЛ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4" y="2253329"/>
            <a:ext cx="678100" cy="678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4" name="Прямоугольник 33"/>
          <p:cNvSpPr/>
          <p:nvPr/>
        </p:nvSpPr>
        <p:spPr>
          <a:xfrm>
            <a:off x="5118694" y="3028179"/>
            <a:ext cx="9156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ШТРИХ-М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36" y="3430851"/>
            <a:ext cx="643077" cy="643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6" name="Прямоугольник 35"/>
          <p:cNvSpPr/>
          <p:nvPr/>
        </p:nvSpPr>
        <p:spPr>
          <a:xfrm>
            <a:off x="1009918" y="4109854"/>
            <a:ext cx="14416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CDEK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PAY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96" y="3436576"/>
            <a:ext cx="643077" cy="643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8" name="Прямоугольник 37"/>
          <p:cNvSpPr/>
          <p:nvPr/>
        </p:nvSpPr>
        <p:spPr>
          <a:xfrm>
            <a:off x="3176296" y="4127548"/>
            <a:ext cx="7988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Дримкас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5721" y="3430851"/>
            <a:ext cx="857931" cy="634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0" name="Прямоугольник 39"/>
          <p:cNvSpPr/>
          <p:nvPr/>
        </p:nvSpPr>
        <p:spPr>
          <a:xfrm>
            <a:off x="5198669" y="4081382"/>
            <a:ext cx="976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Ваш </a:t>
            </a:r>
          </a:p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платежный</a:t>
            </a:r>
          </a:p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проводник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219983" y="2253329"/>
            <a:ext cx="645174" cy="645174"/>
            <a:chOff x="4167789" y="2931429"/>
            <a:chExt cx="645174" cy="64517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789" y="2931429"/>
              <a:ext cx="645174" cy="64517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28380" y="3027788"/>
              <a:ext cx="523991" cy="519899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2104392" y="2257948"/>
            <a:ext cx="645174" cy="645174"/>
            <a:chOff x="4122723" y="3065059"/>
            <a:chExt cx="645174" cy="645174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723" y="3065059"/>
              <a:ext cx="645174" cy="64517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85673" y="3167958"/>
              <a:ext cx="514914" cy="49816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  <a:scene3d>
              <a:camera prst="orthographicFront"/>
              <a:lightRig rig="threePt" dir="t"/>
            </a:scene3d>
            <a:sp3d prstMaterial="plastic"/>
          </p:spPr>
        </p:pic>
      </p:grpSp>
      <p:sp>
        <p:nvSpPr>
          <p:cNvPr id="41" name="Прямоугольник 40"/>
          <p:cNvSpPr/>
          <p:nvPr/>
        </p:nvSpPr>
        <p:spPr>
          <a:xfrm>
            <a:off x="2079375" y="2996118"/>
            <a:ext cx="6960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accent2">
                    <a:lumMod val="75000"/>
                  </a:schemeClr>
                </a:solidFill>
              </a:rPr>
              <a:t>LifePay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130853" y="3015307"/>
            <a:ext cx="8234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ЭВОТОР</a:t>
            </a:r>
          </a:p>
        </p:txBody>
      </p:sp>
    </p:spTree>
    <p:extLst>
      <p:ext uri="{BB962C8B-B14F-4D97-AF65-F5344CB8AC3E}">
        <p14:creationId xmlns:p14="http://schemas.microsoft.com/office/powerpoint/2010/main" val="6109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57EABB28-0E67-764D-9714-E9EB5EA37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65" y="351639"/>
            <a:ext cx="6307383" cy="378000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Кассовые ПО, для которых есть готовое решение от агентов НСПК</a:t>
            </a:r>
            <a:endParaRPr lang="ru-RU" sz="2000" b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8CFB0FF-8694-9C4A-A043-C6F13C351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05786" y="2030542"/>
            <a:ext cx="1072282" cy="4144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SIGMA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09467" y="1015789"/>
            <a:ext cx="1419841" cy="4687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FRONTOL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687121" y="1015789"/>
            <a:ext cx="1506503" cy="4810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RKEEPER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25768" y="2444982"/>
            <a:ext cx="1460408" cy="4977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/>
                </a:solidFill>
              </a:rPr>
              <a:t>ШТРИХ-М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001024" y="1436881"/>
            <a:ext cx="1019654" cy="4144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1C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694750" y="2460640"/>
            <a:ext cx="1632199" cy="5507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/>
                </a:solidFill>
              </a:rPr>
              <a:t>ДРИМКАС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321937" y="2446498"/>
            <a:ext cx="1345771" cy="5365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/>
                </a:solidFill>
              </a:rPr>
              <a:t>БИФИТ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177294" y="2019144"/>
            <a:ext cx="1019654" cy="4144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IIKO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870988" y="3318292"/>
            <a:ext cx="3279721" cy="12224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/>
                </a:solidFill>
              </a:rPr>
              <a:t>Индивидуальный подход для прочих кассовых решений</a:t>
            </a:r>
            <a:endParaRPr lang="ru-RU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7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5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85" y="901632"/>
            <a:ext cx="332285" cy="350150"/>
          </a:xfr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57EABB28-0E67-764D-9714-E9EB5EA37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36" y="327601"/>
            <a:ext cx="6307383" cy="378000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Взаимодействие клиента с Банком при подключении по Агентской схеме</a:t>
            </a:r>
            <a:endParaRPr lang="ru-RU" sz="2000" b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8CFB0FF-8694-9C4A-A043-C6F13C351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44767" y="913671"/>
            <a:ext cx="4894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Клиент приходит в Банк и заключает договор СБП, РКО;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72" y="1462318"/>
            <a:ext cx="379798" cy="2836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69613" y="1435533"/>
            <a:ext cx="5173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Договор СБП регистрируется в ПО Банка, данные ЮЛ регистрируются в СБП;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69613" y="1961574"/>
            <a:ext cx="51011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Технический специалист Банка связывается с техподдержкой Агента НСПК для получения инструкций по возможностям подключения; 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6" y="1948041"/>
            <a:ext cx="487283" cy="48728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369613" y="2731636"/>
            <a:ext cx="4171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Специалист Банка консультирует сотрудника на стороне клиента по процедуре подключения;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3" y="2646406"/>
            <a:ext cx="576670" cy="57667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369613" y="3462926"/>
            <a:ext cx="4572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Банк выполняет расчетные функции;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3" y="3335726"/>
            <a:ext cx="576670" cy="57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0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4193" y="347827"/>
            <a:ext cx="6307383" cy="378000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Преимущества </a:t>
            </a:r>
            <a:r>
              <a:rPr lang="ru-RU" sz="20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и нюансы подключения по Агентской схеме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8CFB0FF-8694-9C4A-A043-C6F13C351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79" y="1266594"/>
            <a:ext cx="594318" cy="5943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02804" y="2019607"/>
            <a:ext cx="23236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Скорость подключения по сравнению с другими схемами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43" b="94783" l="94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889" y="1256933"/>
            <a:ext cx="550532" cy="5505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87885" y="2014121"/>
            <a:ext cx="248664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Простота в подключении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Не требуется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it-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специалист со стороны клиента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75990" y="791325"/>
            <a:ext cx="1977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Преимущества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54785" y="2815304"/>
            <a:ext cx="2819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Нюансы тарификации</a:t>
            </a:r>
            <a:endParaRPr lang="ru-RU" sz="18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66" y="3280912"/>
            <a:ext cx="598237" cy="59823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673385" y="4017996"/>
            <a:ext cx="3429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Возможная плата Агенту НСПК за предоставленное им ПО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4437" y="214965"/>
            <a:ext cx="6307383" cy="378000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Контакты агентов НСПК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8CFB0FF-8694-9C4A-A043-C6F13C351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ru-RU" dirty="0" smtClean="0"/>
              <a:t>6</a:t>
            </a:r>
            <a:endParaRPr lang="en-US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26941"/>
              </p:ext>
            </p:extLst>
          </p:nvPr>
        </p:nvGraphicFramePr>
        <p:xfrm>
          <a:off x="234437" y="922714"/>
          <a:ext cx="6468970" cy="32940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312">
                  <a:extLst>
                    <a:ext uri="{9D8B030D-6E8A-4147-A177-3AD203B41FA5}">
                      <a16:colId xmlns:a16="http://schemas.microsoft.com/office/drawing/2014/main" val="1528609637"/>
                    </a:ext>
                  </a:extLst>
                </a:gridCol>
                <a:gridCol w="2448439">
                  <a:extLst>
                    <a:ext uri="{9D8B030D-6E8A-4147-A177-3AD203B41FA5}">
                      <a16:colId xmlns:a16="http://schemas.microsoft.com/office/drawing/2014/main" val="3086080962"/>
                    </a:ext>
                  </a:extLst>
                </a:gridCol>
                <a:gridCol w="3164219">
                  <a:extLst>
                    <a:ext uri="{9D8B030D-6E8A-4147-A177-3AD203B41FA5}">
                      <a16:colId xmlns:a16="http://schemas.microsoft.com/office/drawing/2014/main" val="3189086308"/>
                    </a:ext>
                  </a:extLst>
                </a:gridCol>
              </a:tblGrid>
              <a:tr h="152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solidFill>
                            <a:schemeClr val="accent4"/>
                          </a:solidFill>
                          <a:effectLst/>
                        </a:rPr>
                        <a:t>АГЕНТ</a:t>
                      </a:r>
                      <a:endParaRPr lang="ru-RU" sz="700" b="1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0" marR="6200" marT="62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solidFill>
                            <a:schemeClr val="accent4"/>
                          </a:solidFill>
                          <a:effectLst/>
                        </a:rPr>
                        <a:t>КОНТАКТ</a:t>
                      </a:r>
                      <a:endParaRPr lang="ru-RU" sz="700" b="1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0" marR="6200" marT="62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САЙТ</a:t>
                      </a:r>
                      <a:endParaRPr lang="ru-RU" sz="700" b="1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0" marR="6200" marT="62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716737"/>
                  </a:ext>
                </a:extLst>
              </a:tr>
              <a:tr h="1522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 smtClean="0">
                          <a:solidFill>
                            <a:schemeClr val="accent4"/>
                          </a:solidFill>
                          <a:effectLst/>
                        </a:rPr>
                        <a:t>АТОЛ </a:t>
                      </a:r>
                      <a:endParaRPr lang="ru-RU" sz="7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0" marR="6200" marT="62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+74957237420</a:t>
                      </a:r>
                      <a:endParaRPr lang="ru-RU" sz="8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6200" marR="6200" marT="62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https://www.atol.ru/</a:t>
                      </a:r>
                      <a:endParaRPr lang="ru-RU" sz="7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6200" marR="6200" marT="62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754632"/>
                  </a:ext>
                </a:extLst>
              </a:tr>
              <a:tr h="304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 smtClean="0">
                          <a:solidFill>
                            <a:schemeClr val="accent4"/>
                          </a:solidFill>
                          <a:effectLst/>
                        </a:rPr>
                        <a:t>БИФИТ КАССА   </a:t>
                      </a:r>
                      <a:endParaRPr lang="ru-RU" sz="7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0" marR="6200" marT="62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Техподдержка </a:t>
                      </a:r>
                      <a:r>
                        <a:rPr lang="ru-RU" sz="700" u="none" strike="noStrike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kassa@bifit.com</a:t>
                      </a:r>
                      <a:endParaRPr lang="ru-RU" sz="7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6200" marR="6200" marT="62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https://kassa.bifit.com/</a:t>
                      </a:r>
                      <a:endParaRPr lang="ru-RU" sz="7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6200" marR="6200" marT="62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738302"/>
                  </a:ext>
                </a:extLst>
              </a:tr>
              <a:tr h="6091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u="none" strike="noStrike" dirty="0" smtClean="0">
                          <a:solidFill>
                            <a:schemeClr val="accent4"/>
                          </a:solidFill>
                          <a:effectLst/>
                        </a:rPr>
                        <a:t>BEST2PAY  </a:t>
                      </a:r>
                      <a:endParaRPr lang="en-US" sz="7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0" marR="6200" marT="62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Контакты поддержки  +7 800 250–78–80    </a:t>
                      </a:r>
                      <a:r>
                        <a:rPr lang="ru-RU" sz="700" u="none" strike="noStrike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helpline@best2pay.net</a:t>
                      </a:r>
                      <a:endParaRPr lang="ru-RU" sz="7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6200" marR="6200" marT="62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https://best2pay.net/</a:t>
                      </a:r>
                      <a:endParaRPr lang="ru-RU" sz="7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6200" marR="6200" marT="62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174701"/>
                  </a:ext>
                </a:extLst>
              </a:tr>
              <a:tr h="304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u="none" strike="noStrike" dirty="0" smtClean="0">
                          <a:solidFill>
                            <a:schemeClr val="accent4"/>
                          </a:solidFill>
                          <a:effectLst/>
                        </a:rPr>
                        <a:t>CDEK PAY</a:t>
                      </a:r>
                      <a:endParaRPr lang="en-US" sz="7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0" marR="6200" marT="62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+7(383) 209-01-31 </a:t>
                      </a:r>
                      <a:r>
                        <a:rPr lang="en-US" sz="700" u="none" strike="noStrike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info@cdekfin.ru</a:t>
                      </a:r>
                      <a:endParaRPr lang="en-US" sz="7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6200" marR="6200" marT="62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https://cdekpay.ru/</a:t>
                      </a:r>
                      <a:endParaRPr lang="ru-RU" sz="7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6200" marR="6200" marT="62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80706"/>
                  </a:ext>
                </a:extLst>
              </a:tr>
              <a:tr h="304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 smtClean="0">
                          <a:solidFill>
                            <a:schemeClr val="accent4"/>
                          </a:solidFill>
                          <a:effectLst/>
                        </a:rPr>
                        <a:t>ДРИМКАС  </a:t>
                      </a:r>
                      <a:endParaRPr lang="ru-RU" sz="7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0" marR="6200" marT="62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Поддержка партнеров 8 800 500-34-81</a:t>
                      </a:r>
                      <a:endParaRPr lang="ru-RU" sz="7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6200" marR="6200" marT="62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https://dreamkas.ru/</a:t>
                      </a:r>
                      <a:endParaRPr lang="en-US" sz="7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6200" marR="6200" marT="62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25101"/>
                  </a:ext>
                </a:extLst>
              </a:tr>
              <a:tr h="304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 smtClean="0">
                          <a:solidFill>
                            <a:schemeClr val="accent4"/>
                          </a:solidFill>
                          <a:effectLst/>
                        </a:rPr>
                        <a:t>КОШЕЛЕК </a:t>
                      </a:r>
                      <a:endParaRPr lang="ru-RU" sz="7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0" marR="6200" marT="62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Техподдержка </a:t>
                      </a:r>
                      <a:r>
                        <a:rPr lang="en-US" sz="70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marketing@cardsmobile.ru</a:t>
                      </a:r>
                      <a:endParaRPr lang="en-US" sz="7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6200" marR="6200" marT="62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https://koshelek.app/</a:t>
                      </a:r>
                      <a:endParaRPr lang="ru-RU" sz="7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6200" marR="6200" marT="62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01046"/>
                  </a:ext>
                </a:extLst>
              </a:tr>
              <a:tr h="4006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u="none" strike="noStrike" dirty="0" smtClean="0">
                          <a:solidFill>
                            <a:schemeClr val="accent4"/>
                          </a:solidFill>
                          <a:effectLst/>
                        </a:rPr>
                        <a:t>QR MANAGER  </a:t>
                      </a:r>
                      <a:endParaRPr lang="en-US" sz="7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0" marR="6200" marT="62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support@qrm.ooo</a:t>
                      </a:r>
                      <a:endParaRPr lang="ru-RU" sz="7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6200" marR="6200" marT="62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700" u="none" strike="noStrike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https://www.qrmanager.ru/</a:t>
                      </a:r>
                      <a:endParaRPr lang="ru-RU" sz="7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6200" marR="6200" marT="62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010849"/>
                  </a:ext>
                </a:extLst>
              </a:tr>
              <a:tr h="4568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 smtClean="0">
                          <a:solidFill>
                            <a:schemeClr val="accent4"/>
                          </a:solidFill>
                          <a:effectLst/>
                        </a:rPr>
                        <a:t>ШТРИХ-М  </a:t>
                      </a:r>
                      <a:endParaRPr lang="ru-RU" sz="7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0" marR="6200" marT="62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info@shtrih-m.ru</a:t>
                      </a:r>
                      <a:endParaRPr lang="ru-RU" sz="7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6200" marR="6200" marT="62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https://shtrih-m.com/</a:t>
                      </a:r>
                      <a:endParaRPr lang="ru-RU" sz="7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6200" marR="6200" marT="62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80879"/>
                  </a:ext>
                </a:extLst>
              </a:tr>
              <a:tr h="304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u="none" strike="noStrike" dirty="0" smtClean="0">
                          <a:solidFill>
                            <a:schemeClr val="accent4"/>
                          </a:solidFill>
                          <a:effectLst/>
                        </a:rPr>
                        <a:t>ВАШ ПЛАТЕЖНЫЙ ПРОВОДНИК</a:t>
                      </a:r>
                      <a:endParaRPr lang="ru-RU" sz="7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0" marR="6200" marT="62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ask@payment-guide.ru</a:t>
                      </a:r>
                      <a:endParaRPr lang="ru-RU" sz="7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6200" marR="6200" marT="62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https://www.payment-guide.ru/</a:t>
                      </a:r>
                      <a:endParaRPr lang="en-US" sz="7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6200" marR="6200" marT="62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011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9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B17E528-8B9D-4447-BF96-0AFB7380A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873348"/>
              </p:ext>
            </p:extLst>
          </p:nvPr>
        </p:nvGraphicFramePr>
        <p:xfrm>
          <a:off x="235337" y="536828"/>
          <a:ext cx="6428811" cy="3948690"/>
        </p:xfrm>
        <a:graphic>
          <a:graphicData uri="http://schemas.openxmlformats.org/drawingml/2006/table">
            <a:tbl>
              <a:tblPr/>
              <a:tblGrid>
                <a:gridCol w="511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6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0942">
                  <a:extLst>
                    <a:ext uri="{9D8B030D-6E8A-4147-A177-3AD203B41FA5}">
                      <a16:colId xmlns:a16="http://schemas.microsoft.com/office/drawing/2014/main" val="459310642"/>
                    </a:ext>
                  </a:extLst>
                </a:gridCol>
              </a:tblGrid>
              <a:tr h="368346">
                <a:tc>
                  <a:txBody>
                    <a:bodyPr/>
                    <a:lstStyle>
                      <a:lvl1pPr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32953" marR="32953" marT="32967" marB="3296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8A18"/>
                    </a:solidFill>
                  </a:tcPr>
                </a:tc>
                <a:tc>
                  <a:txBody>
                    <a:bodyPr/>
                    <a:lstStyle>
                      <a:lvl1pPr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Перечень операций в зависимости от классификации получателя по типу деятельности 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2383" marR="82383" marT="32967" marB="32967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8A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Максимальный размер комиссии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953" marR="32953" marT="32967" marB="32967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48A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038">
                <a:tc>
                  <a:txBody>
                    <a:bodyPr/>
                    <a:lstStyle>
                      <a:lvl1pPr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2B603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E39">
                        <a:alpha val="50195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1-я Группа операций</a:t>
                      </a: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E3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526">
                <a:tc>
                  <a:txBody>
                    <a:bodyPr/>
                    <a:lstStyle>
                      <a:lvl1pPr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1.1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2B603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Государственные платежи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2B603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0%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2B603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038">
                <a:tc>
                  <a:txBody>
                    <a:bodyPr/>
                    <a:lstStyle>
                      <a:lvl1pPr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2B603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E39">
                        <a:alpha val="50195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2-я Группа операций</a:t>
                      </a: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CE3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038">
                <a:tc>
                  <a:txBody>
                    <a:bodyPr/>
                    <a:lstStyle>
                      <a:lvl1pPr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2.1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2B603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Оплата услуг медицинских и образовательных учреждений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2B603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0,40</a:t>
                      </a: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от суммы перевода, но не более 1 500,00 руб. за перевод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B603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038">
                <a:tc>
                  <a:txBody>
                    <a:bodyPr/>
                    <a:lstStyle>
                      <a:lvl1pPr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2.2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2B603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Платежи в пользу благотворительных организаций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2B603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Оплата услуг транспортной инфраструктуры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2B603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466176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Оплата телекоммуникационных, информационных и почтовых услуг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2B603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335677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Оплата потребительских товаров и товаров повседневного спроса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2B603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65373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Оплата лекарств, БАД и иных товаров медицинского назначения, исключая медтехнику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2B603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073799"/>
                  </a:ext>
                </a:extLst>
              </a:tr>
              <a:tr h="181038"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Оплата услуг страховых компаний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2B603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096673"/>
                  </a:ext>
                </a:extLst>
              </a:tr>
              <a:tr h="282454"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Перевод денежных средств на счета профессиональных участников рынка ценных бумаг и управляющих компаний инвестиционных фондов, ПИФ и НПФ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2B603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348448"/>
                  </a:ext>
                </a:extLst>
              </a:tr>
              <a:tr h="181038">
                <a:tc>
                  <a:txBody>
                    <a:bodyPr/>
                    <a:lstStyle>
                      <a:lvl1pPr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2B603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  <a:alpha val="50195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-я Группа операций</a:t>
                      </a: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  <a:alpha val="501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061786"/>
                  </a:ext>
                </a:extLst>
              </a:tr>
              <a:tr h="427335"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3.1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2B603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Операции, не включенные в предыдущие разделы.</a:t>
                      </a: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kern="1200" dirty="0" smtClean="0">
                          <a:solidFill>
                            <a:srgbClr val="2B6030"/>
                          </a:solidFill>
                          <a:latin typeface="+mn-lt"/>
                          <a:ea typeface="+mn-ea"/>
                          <a:cs typeface="+mn-cs"/>
                        </a:rPr>
                        <a:t>0,70% от суммы перевода, но не более 1 500,00 руб. за перевод</a:t>
                      </a:r>
                    </a:p>
                    <a:p>
                      <a:pPr algn="ctr"/>
                      <a:endParaRPr lang="ru-RU" sz="800" b="0" kern="1200" dirty="0" smtClean="0">
                        <a:solidFill>
                          <a:srgbClr val="2B603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682514"/>
                  </a:ext>
                </a:extLst>
              </a:tr>
              <a:tr h="181038">
                <a:tc>
                  <a:txBody>
                    <a:bodyPr/>
                    <a:lstStyle>
                      <a:lvl1pPr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2B603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  <a:alpha val="50195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89013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4-я Группа операций</a:t>
                      </a: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  <a:alpha val="501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613938"/>
                  </a:ext>
                </a:extLst>
              </a:tr>
              <a:tr h="311431"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4.1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2B603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B603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Оплата жилищно-коммунальных услуг</a:t>
                      </a:r>
                    </a:p>
                    <a:p>
                      <a:pPr marL="0" marR="0" lvl="0" indent="0" algn="l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B603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kern="1200" dirty="0" smtClean="0">
                          <a:solidFill>
                            <a:srgbClr val="2B6030"/>
                          </a:solidFill>
                          <a:latin typeface="+mn-lt"/>
                          <a:ea typeface="+mn-ea"/>
                          <a:cs typeface="+mn-cs"/>
                        </a:rPr>
                        <a:t>0,2% от суммы перевода, но не более 10,00 р. за перевод</a:t>
                      </a: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598469"/>
                  </a:ext>
                </a:extLst>
              </a:tr>
              <a:tr h="195526"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2B603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B603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 smtClean="0">
                        <a:solidFill>
                          <a:srgbClr val="2B603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699" marR="83699" marT="41877" marB="41877" anchor="ctr" horzOverflow="overflow">
                    <a:lnL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50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448211"/>
                  </a:ext>
                </a:extLst>
              </a:tr>
            </a:tbl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F703B8F-F822-B745-A96F-C4D9B8541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ТАРИФЫ СБП</a:t>
            </a:r>
            <a:endParaRPr lang="ru-RU" sz="2000" b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1484A6D-E055-E341-A401-A5E86E014D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62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4437" y="214965"/>
            <a:ext cx="6307383" cy="378000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Контакты </a:t>
            </a:r>
            <a:r>
              <a:rPr lang="ru-RU" sz="20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сотрудников АО «Россельхозбанк»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8CFB0FF-8694-9C4A-A043-C6F13C351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/>
              <a:t>18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091755"/>
              </p:ext>
            </p:extLst>
          </p:nvPr>
        </p:nvGraphicFramePr>
        <p:xfrm>
          <a:off x="234437" y="756517"/>
          <a:ext cx="6468970" cy="3295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7520">
                  <a:extLst>
                    <a:ext uri="{9D8B030D-6E8A-4147-A177-3AD203B41FA5}">
                      <a16:colId xmlns:a16="http://schemas.microsoft.com/office/drawing/2014/main" val="1528609637"/>
                    </a:ext>
                  </a:extLst>
                </a:gridCol>
                <a:gridCol w="2282711">
                  <a:extLst>
                    <a:ext uri="{9D8B030D-6E8A-4147-A177-3AD203B41FA5}">
                      <a16:colId xmlns:a16="http://schemas.microsoft.com/office/drawing/2014/main" val="3086080962"/>
                    </a:ext>
                  </a:extLst>
                </a:gridCol>
                <a:gridCol w="2578739">
                  <a:extLst>
                    <a:ext uri="{9D8B030D-6E8A-4147-A177-3AD203B41FA5}">
                      <a16:colId xmlns:a16="http://schemas.microsoft.com/office/drawing/2014/main" val="3189086308"/>
                    </a:ext>
                  </a:extLst>
                </a:gridCol>
              </a:tblGrid>
              <a:tr h="2352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accent4"/>
                          </a:solidFill>
                          <a:effectLst/>
                        </a:rPr>
                        <a:t>Сотрудник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0" marR="6200" marT="62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accent4"/>
                          </a:solidFill>
                          <a:effectLst/>
                        </a:rPr>
                        <a:t>КОНТАКТ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0" marR="6200" marT="62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Направление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 деятельности</a:t>
                      </a:r>
                      <a:endParaRPr lang="ru-RU" sz="1100" b="1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0" marR="6200" marT="62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716737"/>
                  </a:ext>
                </a:extLst>
              </a:tr>
              <a:tr h="647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chemeClr val="accent4"/>
                          </a:solidFill>
                          <a:effectLst/>
                        </a:rPr>
                        <a:t>Токарева Оксана Владимировна</a:t>
                      </a:r>
                    </a:p>
                    <a:p>
                      <a:pPr algn="ctr" fontAlgn="ctr"/>
                      <a:endParaRPr lang="ru-RU" sz="1000" b="0" i="0" u="none" strike="noStrike" dirty="0" smtClean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0" marR="6200" marT="62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+7(3952) 43-81-13 (вн.2246)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6200" marR="6200" marT="62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Служба продаж и обслуживания юридических лиц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 (открытие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 расчетных счетов)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6200" marR="6200" marT="62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754632"/>
                  </a:ext>
                </a:extLst>
              </a:tr>
              <a:tr h="4873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err="1" smtClean="0">
                          <a:solidFill>
                            <a:schemeClr val="accent4"/>
                          </a:solidFill>
                          <a:effectLst/>
                        </a:rPr>
                        <a:t>Ташлыкова</a:t>
                      </a:r>
                      <a:r>
                        <a:rPr lang="ru-RU" sz="1000" b="0" u="none" strike="noStrike" dirty="0" smtClean="0">
                          <a:solidFill>
                            <a:schemeClr val="accent4"/>
                          </a:solidFill>
                          <a:effectLst/>
                        </a:rPr>
                        <a:t> Яна Алексеевна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0" marR="6200" marT="62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+7(3952) 43-78-82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 (вн.1194)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6200" marR="6200" marT="62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Служба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 по развитию корпоративного канала продаж</a:t>
                      </a:r>
                    </a:p>
                    <a:p>
                      <a:pPr algn="ctr" fontAlgn="ctr"/>
                      <a:r>
                        <a:rPr lang="ru-RU" sz="1000" b="0" i="0" u="none" strike="noStrike" baseline="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(торговый </a:t>
                      </a:r>
                      <a:r>
                        <a:rPr lang="ru-RU" sz="1000" b="0" i="0" u="none" strike="noStrike" baseline="0" dirty="0" err="1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эквайринг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, СБП)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6200" marR="6200" marT="62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738302"/>
                  </a:ext>
                </a:extLst>
              </a:tr>
              <a:tr h="750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solidFill>
                            <a:schemeClr val="accent4"/>
                          </a:solidFill>
                          <a:effectLst/>
                        </a:rPr>
                        <a:t>Кобелева Елена Валерьевна</a:t>
                      </a:r>
                      <a:endParaRPr lang="en-US" sz="10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0" marR="6200" marT="62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+7(3952) 43-78-75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 (вн.1004)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6200" marR="6200" marT="62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Заместитель директора ИРФ по розничному бизнесу</a:t>
                      </a:r>
                      <a:endParaRPr lang="ru-RU" sz="10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6200" marR="6200" marT="62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174701"/>
                  </a:ext>
                </a:extLst>
              </a:tr>
              <a:tr h="1175102">
                <a:tc gridSpan="3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0" marR="6200" marT="62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6200" marR="6200" marT="62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6200" marR="6200" marT="62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80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1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rgbClr val="2B6030"/>
                </a:solidFill>
              </a:rPr>
              <a:t>Система быстрых платежей(СБП)</a:t>
            </a:r>
            <a:r>
              <a:rPr lang="ru-RU" sz="1600" dirty="0">
                <a:solidFill>
                  <a:srgbClr val="2B6030"/>
                </a:solidFill>
              </a:rPr>
              <a:t> — это </a:t>
            </a:r>
            <a:r>
              <a:rPr lang="ru-RU" sz="1600" dirty="0" smtClean="0">
                <a:solidFill>
                  <a:srgbClr val="2B6030"/>
                </a:solidFill>
              </a:rPr>
              <a:t>сервис платёжной системы Банка России.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Оператор и Расчётный центр системы – ЦБ РФ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Операционно-клиринговый центр – АО НСПК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srgbClr val="2B6030"/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Система быстрых платежей</a:t>
            </a:r>
            <a:endParaRPr lang="ru-RU" sz="2000" b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2</a:t>
            </a:fld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6A3DCBE-845C-C244-9C44-256B80BEC42E}"/>
              </a:ext>
            </a:extLst>
          </p:cNvPr>
          <p:cNvGrpSpPr>
            <a:grpSpLocks noChangeAspect="1"/>
          </p:cNvGrpSpPr>
          <p:nvPr/>
        </p:nvGrpSpPr>
        <p:grpSpPr>
          <a:xfrm>
            <a:off x="5558872" y="50041"/>
            <a:ext cx="1020633" cy="541910"/>
            <a:chOff x="600795" y="137958"/>
            <a:chExt cx="3745601" cy="1988739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C007D257-219F-264E-8BA4-CF6318C904F1}"/>
                </a:ext>
              </a:extLst>
            </p:cNvPr>
            <p:cNvGrpSpPr/>
            <p:nvPr/>
          </p:nvGrpSpPr>
          <p:grpSpPr>
            <a:xfrm>
              <a:off x="2344842" y="607925"/>
              <a:ext cx="2001554" cy="811212"/>
              <a:chOff x="5811158" y="248258"/>
              <a:chExt cx="698934" cy="283271"/>
            </a:xfrm>
            <a:solidFill>
              <a:srgbClr val="373766"/>
            </a:solidFill>
          </p:grpSpPr>
          <p:sp>
            <p:nvSpPr>
              <p:cNvPr id="19" name="Полилиния 18">
                <a:extLst>
                  <a:ext uri="{FF2B5EF4-FFF2-40B4-BE49-F238E27FC236}">
                    <a16:creationId xmlns:a16="http://schemas.microsoft.com/office/drawing/2014/main" id="{A61946EB-7B17-5E44-A084-C0C2F71A0E2B}"/>
                  </a:ext>
                </a:extLst>
              </p:cNvPr>
              <p:cNvSpPr/>
              <p:nvPr/>
            </p:nvSpPr>
            <p:spPr>
              <a:xfrm>
                <a:off x="6298753" y="321047"/>
                <a:ext cx="211339" cy="202330"/>
              </a:xfrm>
              <a:custGeom>
                <a:avLst/>
                <a:gdLst>
                  <a:gd name="connsiteX0" fmla="*/ 339214 w 339214"/>
                  <a:gd name="connsiteY0" fmla="*/ 0 h 324754"/>
                  <a:gd name="connsiteX1" fmla="*/ 339214 w 339214"/>
                  <a:gd name="connsiteY1" fmla="*/ 324754 h 324754"/>
                  <a:gd name="connsiteX2" fmla="*/ 224725 w 339214"/>
                  <a:gd name="connsiteY2" fmla="*/ 324754 h 324754"/>
                  <a:gd name="connsiteX3" fmla="*/ 224725 w 339214"/>
                  <a:gd name="connsiteY3" fmla="*/ 96974 h 324754"/>
                  <a:gd name="connsiteX4" fmla="*/ 114486 w 339214"/>
                  <a:gd name="connsiteY4" fmla="*/ 96974 h 324754"/>
                  <a:gd name="connsiteX5" fmla="*/ 114486 w 339214"/>
                  <a:gd name="connsiteY5" fmla="*/ 324754 h 324754"/>
                  <a:gd name="connsiteX6" fmla="*/ 0 w 339214"/>
                  <a:gd name="connsiteY6" fmla="*/ 324754 h 324754"/>
                  <a:gd name="connsiteX7" fmla="*/ 0 w 339214"/>
                  <a:gd name="connsiteY7" fmla="*/ 0 h 324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214" h="324754">
                    <a:moveTo>
                      <a:pt x="339214" y="0"/>
                    </a:moveTo>
                    <a:lnTo>
                      <a:pt x="339214" y="324754"/>
                    </a:lnTo>
                    <a:lnTo>
                      <a:pt x="224725" y="324754"/>
                    </a:lnTo>
                    <a:lnTo>
                      <a:pt x="224725" y="96974"/>
                    </a:lnTo>
                    <a:lnTo>
                      <a:pt x="114486" y="96974"/>
                    </a:lnTo>
                    <a:lnTo>
                      <a:pt x="114486" y="324754"/>
                    </a:lnTo>
                    <a:lnTo>
                      <a:pt x="0" y="3247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20" name="Полилиния 19">
                <a:extLst>
                  <a:ext uri="{FF2B5EF4-FFF2-40B4-BE49-F238E27FC236}">
                    <a16:creationId xmlns:a16="http://schemas.microsoft.com/office/drawing/2014/main" id="{5D13575B-0E06-C148-BF47-1CB0AE2FC8EA}"/>
                  </a:ext>
                </a:extLst>
              </p:cNvPr>
              <p:cNvSpPr/>
              <p:nvPr/>
            </p:nvSpPr>
            <p:spPr>
              <a:xfrm>
                <a:off x="6031697" y="248258"/>
                <a:ext cx="233229" cy="283271"/>
              </a:xfrm>
              <a:custGeom>
                <a:avLst/>
                <a:gdLst>
                  <a:gd name="connsiteX0" fmla="*/ 374349 w 374349"/>
                  <a:gd name="connsiteY0" fmla="*/ 297687 h 454669"/>
                  <a:gd name="connsiteX1" fmla="*/ 189593 w 374349"/>
                  <a:gd name="connsiteY1" fmla="*/ 454669 h 454669"/>
                  <a:gd name="connsiteX2" fmla="*/ 0 w 374349"/>
                  <a:gd name="connsiteY2" fmla="*/ 238903 h 454669"/>
                  <a:gd name="connsiteX3" fmla="*/ 203363 w 374349"/>
                  <a:gd name="connsiteY3" fmla="*/ 2521 h 454669"/>
                  <a:gd name="connsiteX4" fmla="*/ 370749 w 374349"/>
                  <a:gd name="connsiteY4" fmla="*/ 0 h 454669"/>
                  <a:gd name="connsiteX5" fmla="*/ 319307 w 374349"/>
                  <a:gd name="connsiteY5" fmla="*/ 94494 h 454669"/>
                  <a:gd name="connsiteX6" fmla="*/ 216256 w 374349"/>
                  <a:gd name="connsiteY6" fmla="*/ 94646 h 454669"/>
                  <a:gd name="connsiteX7" fmla="*/ 109623 w 374349"/>
                  <a:gd name="connsiteY7" fmla="*/ 188002 h 454669"/>
                  <a:gd name="connsiteX8" fmla="*/ 219277 w 374349"/>
                  <a:gd name="connsiteY8" fmla="*/ 146778 h 454669"/>
                  <a:gd name="connsiteX9" fmla="*/ 374349 w 374349"/>
                  <a:gd name="connsiteY9" fmla="*/ 297687 h 454669"/>
                  <a:gd name="connsiteX10" fmla="*/ 256842 w 374349"/>
                  <a:gd name="connsiteY10" fmla="*/ 297687 h 454669"/>
                  <a:gd name="connsiteX11" fmla="*/ 256842 w 374349"/>
                  <a:gd name="connsiteY11" fmla="*/ 297687 h 454669"/>
                  <a:gd name="connsiteX12" fmla="*/ 190207 w 374349"/>
                  <a:gd name="connsiteY12" fmla="*/ 230429 h 454669"/>
                  <a:gd name="connsiteX13" fmla="*/ 122369 w 374349"/>
                  <a:gd name="connsiteY13" fmla="*/ 298304 h 454669"/>
                  <a:gd name="connsiteX14" fmla="*/ 190207 w 374349"/>
                  <a:gd name="connsiteY14" fmla="*/ 367410 h 454669"/>
                  <a:gd name="connsiteX15" fmla="*/ 256842 w 374349"/>
                  <a:gd name="connsiteY15" fmla="*/ 297687 h 454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4349" h="454669">
                    <a:moveTo>
                      <a:pt x="374349" y="297687"/>
                    </a:moveTo>
                    <a:cubicBezTo>
                      <a:pt x="374349" y="392246"/>
                      <a:pt x="295609" y="454669"/>
                      <a:pt x="189593" y="454669"/>
                    </a:cubicBezTo>
                    <a:cubicBezTo>
                      <a:pt x="79967" y="454669"/>
                      <a:pt x="0" y="388609"/>
                      <a:pt x="0" y="238903"/>
                    </a:cubicBezTo>
                    <a:cubicBezTo>
                      <a:pt x="0" y="110420"/>
                      <a:pt x="82016" y="4540"/>
                      <a:pt x="203363" y="2521"/>
                    </a:cubicBezTo>
                    <a:cubicBezTo>
                      <a:pt x="256510" y="2521"/>
                      <a:pt x="370749" y="0"/>
                      <a:pt x="370749" y="0"/>
                    </a:cubicBezTo>
                    <a:lnTo>
                      <a:pt x="319307" y="94494"/>
                    </a:lnTo>
                    <a:cubicBezTo>
                      <a:pt x="319307" y="94494"/>
                      <a:pt x="228319" y="94646"/>
                      <a:pt x="216256" y="94646"/>
                    </a:cubicBezTo>
                    <a:cubicBezTo>
                      <a:pt x="163882" y="94646"/>
                      <a:pt x="116304" y="134053"/>
                      <a:pt x="109623" y="188002"/>
                    </a:cubicBezTo>
                    <a:cubicBezTo>
                      <a:pt x="137491" y="161935"/>
                      <a:pt x="174443" y="146778"/>
                      <a:pt x="219277" y="146778"/>
                    </a:cubicBezTo>
                    <a:cubicBezTo>
                      <a:pt x="316210" y="146778"/>
                      <a:pt x="374349" y="206179"/>
                      <a:pt x="374349" y="297687"/>
                    </a:cubicBezTo>
                    <a:close/>
                    <a:moveTo>
                      <a:pt x="256842" y="297687"/>
                    </a:moveTo>
                    <a:lnTo>
                      <a:pt x="256842" y="297687"/>
                    </a:lnTo>
                    <a:cubicBezTo>
                      <a:pt x="256842" y="255263"/>
                      <a:pt x="229563" y="230429"/>
                      <a:pt x="190207" y="230429"/>
                    </a:cubicBezTo>
                    <a:cubicBezTo>
                      <a:pt x="149621" y="230429"/>
                      <a:pt x="122369" y="255879"/>
                      <a:pt x="122369" y="298304"/>
                    </a:cubicBezTo>
                    <a:cubicBezTo>
                      <a:pt x="122369" y="338297"/>
                      <a:pt x="149621" y="367410"/>
                      <a:pt x="190207" y="367410"/>
                    </a:cubicBezTo>
                    <a:cubicBezTo>
                      <a:pt x="232609" y="367410"/>
                      <a:pt x="256842" y="335891"/>
                      <a:pt x="256842" y="297687"/>
                    </a:cubicBezTo>
                    <a:close/>
                  </a:path>
                </a:pathLst>
              </a:custGeom>
              <a:grpFill/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21" name="Полилиния 20">
                <a:extLst>
                  <a:ext uri="{FF2B5EF4-FFF2-40B4-BE49-F238E27FC236}">
                    <a16:creationId xmlns:a16="http://schemas.microsoft.com/office/drawing/2014/main" id="{DE838E45-1737-7D49-A2D6-E2CFB44F84C4}"/>
                  </a:ext>
                </a:extLst>
              </p:cNvPr>
              <p:cNvSpPr/>
              <p:nvPr/>
            </p:nvSpPr>
            <p:spPr>
              <a:xfrm>
                <a:off x="5811158" y="315716"/>
                <a:ext cx="194554" cy="214126"/>
              </a:xfrm>
              <a:custGeom>
                <a:avLst/>
                <a:gdLst>
                  <a:gd name="connsiteX0" fmla="*/ 263214 w 312273"/>
                  <a:gd name="connsiteY0" fmla="*/ 235176 h 343687"/>
                  <a:gd name="connsiteX1" fmla="*/ 194229 w 312273"/>
                  <a:gd name="connsiteY1" fmla="*/ 253752 h 343687"/>
                  <a:gd name="connsiteX2" fmla="*/ 104429 w 312273"/>
                  <a:gd name="connsiteY2" fmla="*/ 173713 h 343687"/>
                  <a:gd name="connsiteX3" fmla="*/ 193032 w 312273"/>
                  <a:gd name="connsiteY3" fmla="*/ 93716 h 343687"/>
                  <a:gd name="connsiteX4" fmla="*/ 266082 w 312273"/>
                  <a:gd name="connsiteY4" fmla="*/ 115035 h 343687"/>
                  <a:gd name="connsiteX5" fmla="*/ 312274 w 312273"/>
                  <a:gd name="connsiteY5" fmla="*/ 33147 h 343687"/>
                  <a:gd name="connsiteX6" fmla="*/ 200255 w 312273"/>
                  <a:gd name="connsiteY6" fmla="*/ 0 h 343687"/>
                  <a:gd name="connsiteX7" fmla="*/ 0 w 312273"/>
                  <a:gd name="connsiteY7" fmla="*/ 173083 h 343687"/>
                  <a:gd name="connsiteX8" fmla="*/ 200255 w 312273"/>
                  <a:gd name="connsiteY8" fmla="*/ 343640 h 343687"/>
                  <a:gd name="connsiteX9" fmla="*/ 306574 w 312273"/>
                  <a:gd name="connsiteY9" fmla="*/ 313696 h 343687"/>
                  <a:gd name="connsiteX10" fmla="*/ 263214 w 312273"/>
                  <a:gd name="connsiteY10" fmla="*/ 235176 h 3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2273" h="343687">
                    <a:moveTo>
                      <a:pt x="263214" y="235176"/>
                    </a:moveTo>
                    <a:cubicBezTo>
                      <a:pt x="263214" y="235176"/>
                      <a:pt x="235528" y="250758"/>
                      <a:pt x="194229" y="253752"/>
                    </a:cubicBezTo>
                    <a:cubicBezTo>
                      <a:pt x="146699" y="255089"/>
                      <a:pt x="104429" y="225841"/>
                      <a:pt x="104429" y="173713"/>
                    </a:cubicBezTo>
                    <a:cubicBezTo>
                      <a:pt x="104429" y="122842"/>
                      <a:pt x="141814" y="93716"/>
                      <a:pt x="193032" y="93716"/>
                    </a:cubicBezTo>
                    <a:cubicBezTo>
                      <a:pt x="224474" y="93716"/>
                      <a:pt x="266082" y="115035"/>
                      <a:pt x="266082" y="115035"/>
                    </a:cubicBezTo>
                    <a:cubicBezTo>
                      <a:pt x="266082" y="115035"/>
                      <a:pt x="296498" y="60414"/>
                      <a:pt x="312274" y="33147"/>
                    </a:cubicBezTo>
                    <a:cubicBezTo>
                      <a:pt x="283432" y="11716"/>
                      <a:pt x="244923" y="0"/>
                      <a:pt x="200255" y="0"/>
                    </a:cubicBezTo>
                    <a:cubicBezTo>
                      <a:pt x="87386" y="0"/>
                      <a:pt x="0" y="71971"/>
                      <a:pt x="0" y="173083"/>
                    </a:cubicBezTo>
                    <a:cubicBezTo>
                      <a:pt x="0" y="275453"/>
                      <a:pt x="82139" y="345778"/>
                      <a:pt x="200255" y="343640"/>
                    </a:cubicBezTo>
                    <a:cubicBezTo>
                      <a:pt x="233304" y="342402"/>
                      <a:pt x="278844" y="331113"/>
                      <a:pt x="306574" y="313696"/>
                    </a:cubicBezTo>
                    <a:lnTo>
                      <a:pt x="263214" y="235176"/>
                    </a:lnTo>
                    <a:close/>
                  </a:path>
                </a:pathLst>
              </a:custGeom>
              <a:grpFill/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6FEE409-666E-AA4C-969D-D4258F2A0E37}"/>
                </a:ext>
              </a:extLst>
            </p:cNvPr>
            <p:cNvGrpSpPr/>
            <p:nvPr/>
          </p:nvGrpSpPr>
          <p:grpSpPr>
            <a:xfrm>
              <a:off x="600795" y="137958"/>
              <a:ext cx="1616266" cy="1988739"/>
              <a:chOff x="5065953" y="19831"/>
              <a:chExt cx="659583" cy="811586"/>
            </a:xfrm>
          </p:grpSpPr>
          <p:sp>
            <p:nvSpPr>
              <p:cNvPr id="11" name="Полилиния 10">
                <a:extLst>
                  <a:ext uri="{FF2B5EF4-FFF2-40B4-BE49-F238E27FC236}">
                    <a16:creationId xmlns:a16="http://schemas.microsoft.com/office/drawing/2014/main" id="{117854E8-F1AE-1A4C-8684-867D76E4AE9B}"/>
                  </a:ext>
                </a:extLst>
              </p:cNvPr>
              <p:cNvSpPr/>
              <p:nvPr/>
            </p:nvSpPr>
            <p:spPr>
              <a:xfrm>
                <a:off x="5065953" y="196493"/>
                <a:ext cx="98568" cy="458157"/>
              </a:xfrm>
              <a:custGeom>
                <a:avLst/>
                <a:gdLst>
                  <a:gd name="connsiteX0" fmla="*/ 0 w 158208"/>
                  <a:gd name="connsiteY0" fmla="*/ 0 h 735373"/>
                  <a:gd name="connsiteX1" fmla="*/ 158208 w 158208"/>
                  <a:gd name="connsiteY1" fmla="*/ 281997 h 735373"/>
                  <a:gd name="connsiteX2" fmla="*/ 158208 w 158208"/>
                  <a:gd name="connsiteY2" fmla="*/ 453926 h 735373"/>
                  <a:gd name="connsiteX3" fmla="*/ 261 w 158208"/>
                  <a:gd name="connsiteY3" fmla="*/ 735373 h 735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8" h="735373">
                    <a:moveTo>
                      <a:pt x="0" y="0"/>
                    </a:moveTo>
                    <a:lnTo>
                      <a:pt x="158208" y="281997"/>
                    </a:lnTo>
                    <a:lnTo>
                      <a:pt x="158208" y="453926"/>
                    </a:lnTo>
                    <a:lnTo>
                      <a:pt x="261" y="735373"/>
                    </a:lnTo>
                    <a:close/>
                  </a:path>
                </a:pathLst>
              </a:custGeom>
              <a:solidFill>
                <a:srgbClr val="605CA4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:a16="http://schemas.microsoft.com/office/drawing/2014/main" id="{3BC64637-CB51-8F44-B1EC-1CD9A14BEE10}"/>
                  </a:ext>
                </a:extLst>
              </p:cNvPr>
              <p:cNvSpPr/>
              <p:nvPr/>
            </p:nvSpPr>
            <p:spPr>
              <a:xfrm>
                <a:off x="5444298" y="251655"/>
                <a:ext cx="281238" cy="171875"/>
              </a:xfrm>
              <a:custGeom>
                <a:avLst/>
                <a:gdLst>
                  <a:gd name="connsiteX0" fmla="*/ 0 w 451406"/>
                  <a:gd name="connsiteY0" fmla="*/ 90832 h 275871"/>
                  <a:gd name="connsiteX1" fmla="*/ 148183 w 451406"/>
                  <a:gd name="connsiteY1" fmla="*/ 231 h 275871"/>
                  <a:gd name="connsiteX2" fmla="*/ 451406 w 451406"/>
                  <a:gd name="connsiteY2" fmla="*/ 0 h 275871"/>
                  <a:gd name="connsiteX3" fmla="*/ 0 w 451406"/>
                  <a:gd name="connsiteY3" fmla="*/ 275871 h 275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1406" h="275871">
                    <a:moveTo>
                      <a:pt x="0" y="90832"/>
                    </a:moveTo>
                    <a:lnTo>
                      <a:pt x="148183" y="231"/>
                    </a:lnTo>
                    <a:lnTo>
                      <a:pt x="451406" y="0"/>
                    </a:lnTo>
                    <a:lnTo>
                      <a:pt x="0" y="275871"/>
                    </a:lnTo>
                    <a:close/>
                  </a:path>
                </a:pathLst>
              </a:custGeom>
              <a:solidFill>
                <a:srgbClr val="DA2157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6205D034-1F07-6844-AEBD-D7CCC5796FDB}"/>
                  </a:ext>
                </a:extLst>
              </p:cNvPr>
              <p:cNvSpPr/>
              <p:nvPr/>
            </p:nvSpPr>
            <p:spPr>
              <a:xfrm>
                <a:off x="5345533" y="19831"/>
                <a:ext cx="98763" cy="408213"/>
              </a:xfrm>
              <a:custGeom>
                <a:avLst/>
                <a:gdLst>
                  <a:gd name="connsiteX0" fmla="*/ 157702 w 158521"/>
                  <a:gd name="connsiteY0" fmla="*/ 281930 h 655209"/>
                  <a:gd name="connsiteX1" fmla="*/ 158522 w 158521"/>
                  <a:gd name="connsiteY1" fmla="*/ 655209 h 655209"/>
                  <a:gd name="connsiteX2" fmla="*/ 0 w 158521"/>
                  <a:gd name="connsiteY2" fmla="*/ 558083 h 655209"/>
                  <a:gd name="connsiteX3" fmla="*/ 0 w 158521"/>
                  <a:gd name="connsiteY3" fmla="*/ 0 h 65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521" h="655209">
                    <a:moveTo>
                      <a:pt x="157702" y="281930"/>
                    </a:moveTo>
                    <a:lnTo>
                      <a:pt x="158522" y="655209"/>
                    </a:lnTo>
                    <a:lnTo>
                      <a:pt x="0" y="5580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828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14" name="Полилиния 13">
                <a:extLst>
                  <a:ext uri="{FF2B5EF4-FFF2-40B4-BE49-F238E27FC236}">
                    <a16:creationId xmlns:a16="http://schemas.microsoft.com/office/drawing/2014/main" id="{B94F690C-EF17-D24F-AE7E-B07382F8B954}"/>
                  </a:ext>
                </a:extLst>
              </p:cNvPr>
              <p:cNvSpPr/>
              <p:nvPr/>
            </p:nvSpPr>
            <p:spPr>
              <a:xfrm>
                <a:off x="5345533" y="19831"/>
                <a:ext cx="380003" cy="231968"/>
              </a:xfrm>
              <a:custGeom>
                <a:avLst/>
                <a:gdLst>
                  <a:gd name="connsiteX0" fmla="*/ 609930 w 609930"/>
                  <a:gd name="connsiteY0" fmla="*/ 372095 h 372325"/>
                  <a:gd name="connsiteX1" fmla="*/ 306707 w 609930"/>
                  <a:gd name="connsiteY1" fmla="*/ 372326 h 372325"/>
                  <a:gd name="connsiteX2" fmla="*/ 157702 w 609930"/>
                  <a:gd name="connsiteY2" fmla="*/ 281930 h 372325"/>
                  <a:gd name="connsiteX3" fmla="*/ 0 w 609930"/>
                  <a:gd name="connsiteY3" fmla="*/ 0 h 37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930" h="372325">
                    <a:moveTo>
                      <a:pt x="609930" y="372095"/>
                    </a:moveTo>
                    <a:lnTo>
                      <a:pt x="306707" y="372326"/>
                    </a:lnTo>
                    <a:lnTo>
                      <a:pt x="157702" y="2819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7332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820EED2A-BAAE-0747-A171-FC57B612B468}"/>
                  </a:ext>
                </a:extLst>
              </p:cNvPr>
              <p:cNvSpPr/>
              <p:nvPr/>
            </p:nvSpPr>
            <p:spPr>
              <a:xfrm>
                <a:off x="5345545" y="483411"/>
                <a:ext cx="98752" cy="348005"/>
              </a:xfrm>
              <a:custGeom>
                <a:avLst/>
                <a:gdLst>
                  <a:gd name="connsiteX0" fmla="*/ 158503 w 158503"/>
                  <a:gd name="connsiteY0" fmla="*/ 276432 h 558572"/>
                  <a:gd name="connsiteX1" fmla="*/ 158503 w 158503"/>
                  <a:gd name="connsiteY1" fmla="*/ 95291 h 558572"/>
                  <a:gd name="connsiteX2" fmla="*/ 0 w 158503"/>
                  <a:gd name="connsiteY2" fmla="*/ 0 h 558572"/>
                  <a:gd name="connsiteX3" fmla="*/ 27 w 158503"/>
                  <a:gd name="connsiteY3" fmla="*/ 558573 h 55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503" h="558572">
                    <a:moveTo>
                      <a:pt x="158503" y="276432"/>
                    </a:moveTo>
                    <a:lnTo>
                      <a:pt x="158503" y="95291"/>
                    </a:lnTo>
                    <a:lnTo>
                      <a:pt x="0" y="0"/>
                    </a:lnTo>
                    <a:lnTo>
                      <a:pt x="27" y="558573"/>
                    </a:lnTo>
                    <a:close/>
                  </a:path>
                </a:pathLst>
              </a:custGeom>
              <a:solidFill>
                <a:srgbClr val="66B438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B976F809-8F54-EE4B-8FA4-E7494B224AD7}"/>
                  </a:ext>
                </a:extLst>
              </p:cNvPr>
              <p:cNvSpPr/>
              <p:nvPr/>
            </p:nvSpPr>
            <p:spPr>
              <a:xfrm>
                <a:off x="5065953" y="196493"/>
                <a:ext cx="659206" cy="403214"/>
              </a:xfrm>
              <a:custGeom>
                <a:avLst/>
                <a:gdLst>
                  <a:gd name="connsiteX0" fmla="*/ 755081 w 1058070"/>
                  <a:gd name="connsiteY0" fmla="*/ 647185 h 647185"/>
                  <a:gd name="connsiteX1" fmla="*/ 158208 w 1058070"/>
                  <a:gd name="connsiteY1" fmla="*/ 281997 h 647185"/>
                  <a:gd name="connsiteX2" fmla="*/ 0 w 1058070"/>
                  <a:gd name="connsiteY2" fmla="*/ 0 h 647185"/>
                  <a:gd name="connsiteX3" fmla="*/ 1058071 w 1058070"/>
                  <a:gd name="connsiteY3" fmla="*/ 646830 h 64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070" h="647185">
                    <a:moveTo>
                      <a:pt x="755081" y="647185"/>
                    </a:moveTo>
                    <a:lnTo>
                      <a:pt x="158208" y="281997"/>
                    </a:lnTo>
                    <a:lnTo>
                      <a:pt x="0" y="0"/>
                    </a:lnTo>
                    <a:lnTo>
                      <a:pt x="1058071" y="646830"/>
                    </a:lnTo>
                    <a:close/>
                  </a:path>
                </a:pathLst>
              </a:custGeom>
              <a:solidFill>
                <a:srgbClr val="208ACA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17" name="Полилиния 16">
                <a:extLst>
                  <a:ext uri="{FF2B5EF4-FFF2-40B4-BE49-F238E27FC236}">
                    <a16:creationId xmlns:a16="http://schemas.microsoft.com/office/drawing/2014/main" id="{3BD19339-0F6F-4147-8924-21CC30A45D13}"/>
                  </a:ext>
                </a:extLst>
              </p:cNvPr>
              <p:cNvSpPr/>
              <p:nvPr/>
            </p:nvSpPr>
            <p:spPr>
              <a:xfrm>
                <a:off x="5345562" y="599486"/>
                <a:ext cx="379597" cy="231931"/>
              </a:xfrm>
              <a:custGeom>
                <a:avLst/>
                <a:gdLst>
                  <a:gd name="connsiteX0" fmla="*/ 0 w 609279"/>
                  <a:gd name="connsiteY0" fmla="*/ 372266 h 372265"/>
                  <a:gd name="connsiteX1" fmla="*/ 158476 w 609279"/>
                  <a:gd name="connsiteY1" fmla="*/ 90125 h 372265"/>
                  <a:gd name="connsiteX2" fmla="*/ 306290 w 609279"/>
                  <a:gd name="connsiteY2" fmla="*/ 356 h 372265"/>
                  <a:gd name="connsiteX3" fmla="*/ 609279 w 609279"/>
                  <a:gd name="connsiteY3" fmla="*/ 0 h 37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279" h="372265">
                    <a:moveTo>
                      <a:pt x="0" y="372266"/>
                    </a:moveTo>
                    <a:lnTo>
                      <a:pt x="158476" y="90125"/>
                    </a:lnTo>
                    <a:lnTo>
                      <a:pt x="306290" y="356"/>
                    </a:lnTo>
                    <a:lnTo>
                      <a:pt x="609279" y="0"/>
                    </a:lnTo>
                    <a:close/>
                  </a:path>
                </a:pathLst>
              </a:custGeom>
              <a:solidFill>
                <a:srgbClr val="1B823E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18" name="Полилиния 17">
                <a:extLst>
                  <a:ext uri="{FF2B5EF4-FFF2-40B4-BE49-F238E27FC236}">
                    <a16:creationId xmlns:a16="http://schemas.microsoft.com/office/drawing/2014/main" id="{A8104A60-BBFC-DE4E-906C-48B44D22AAB5}"/>
                  </a:ext>
                </a:extLst>
              </p:cNvPr>
              <p:cNvSpPr/>
              <p:nvPr/>
            </p:nvSpPr>
            <p:spPr>
              <a:xfrm>
                <a:off x="5066116" y="425763"/>
                <a:ext cx="280198" cy="228887"/>
              </a:xfrm>
              <a:custGeom>
                <a:avLst/>
                <a:gdLst>
                  <a:gd name="connsiteX0" fmla="*/ 0 w 449737"/>
                  <a:gd name="connsiteY0" fmla="*/ 367379 h 367379"/>
                  <a:gd name="connsiteX1" fmla="*/ 449738 w 449737"/>
                  <a:gd name="connsiteY1" fmla="*/ 92529 h 367379"/>
                  <a:gd name="connsiteX2" fmla="*/ 298501 w 449737"/>
                  <a:gd name="connsiteY2" fmla="*/ 0 h 367379"/>
                  <a:gd name="connsiteX3" fmla="*/ 157947 w 449737"/>
                  <a:gd name="connsiteY3" fmla="*/ 85932 h 36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9737" h="367379">
                    <a:moveTo>
                      <a:pt x="0" y="367379"/>
                    </a:moveTo>
                    <a:lnTo>
                      <a:pt x="449738" y="92529"/>
                    </a:lnTo>
                    <a:lnTo>
                      <a:pt x="298501" y="0"/>
                    </a:lnTo>
                    <a:lnTo>
                      <a:pt x="157947" y="85932"/>
                    </a:lnTo>
                    <a:close/>
                  </a:path>
                </a:pathLst>
              </a:custGeom>
              <a:solidFill>
                <a:srgbClr val="9A4F98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</p:grpSp>
      </p:grpSp>
      <p:grpSp>
        <p:nvGrpSpPr>
          <p:cNvPr id="68" name="Группа 67"/>
          <p:cNvGrpSpPr/>
          <p:nvPr/>
        </p:nvGrpSpPr>
        <p:grpSpPr>
          <a:xfrm>
            <a:off x="1042288" y="2025752"/>
            <a:ext cx="5071230" cy="2390515"/>
            <a:chOff x="1042288" y="2025752"/>
            <a:chExt cx="5071230" cy="2390515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90D099E-DBC4-F74C-84BF-4172EBA21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/>
            </a:blip>
            <a:stretch>
              <a:fillRect/>
            </a:stretch>
          </p:blipFill>
          <p:spPr>
            <a:xfrm>
              <a:off x="1042288" y="2025752"/>
              <a:ext cx="5071230" cy="2390515"/>
            </a:xfrm>
            <a:prstGeom prst="rect">
              <a:avLst/>
            </a:prstGeom>
          </p:spPr>
        </p:pic>
        <p:grpSp>
          <p:nvGrpSpPr>
            <p:cNvPr id="67" name="Группа 66"/>
            <p:cNvGrpSpPr/>
            <p:nvPr/>
          </p:nvGrpSpPr>
          <p:grpSpPr>
            <a:xfrm>
              <a:off x="3861530" y="2615795"/>
              <a:ext cx="638107" cy="651263"/>
              <a:chOff x="4499637" y="3072121"/>
              <a:chExt cx="638107" cy="651263"/>
            </a:xfrm>
          </p:grpSpPr>
          <p:sp>
            <p:nvSpPr>
              <p:cNvPr id="5" name="Овал 4"/>
              <p:cNvSpPr/>
              <p:nvPr/>
            </p:nvSpPr>
            <p:spPr>
              <a:xfrm>
                <a:off x="4499637" y="3072121"/>
                <a:ext cx="638107" cy="65126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4821980" y="3289209"/>
                <a:ext cx="1097" cy="108544"/>
              </a:xfrm>
              <a:prstGeom prst="line">
                <a:avLst/>
              </a:prstGeom>
              <a:ln w="12700">
                <a:solidFill>
                  <a:srgbClr val="2B60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4823077" y="3397753"/>
                <a:ext cx="108000" cy="0"/>
              </a:xfrm>
              <a:prstGeom prst="line">
                <a:avLst/>
              </a:prstGeom>
              <a:ln w="12700">
                <a:solidFill>
                  <a:srgbClr val="2B60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 flipV="1">
                <a:off x="4818690" y="3072122"/>
                <a:ext cx="3290" cy="108000"/>
              </a:xfrm>
              <a:prstGeom prst="line">
                <a:avLst/>
              </a:prstGeom>
              <a:ln w="12700">
                <a:solidFill>
                  <a:srgbClr val="2B6030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 flipH="1">
                <a:off x="5029744" y="3397752"/>
                <a:ext cx="108000" cy="0"/>
              </a:xfrm>
              <a:prstGeom prst="line">
                <a:avLst/>
              </a:prstGeom>
              <a:ln w="12700">
                <a:solidFill>
                  <a:srgbClr val="2B6030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 flipV="1">
                <a:off x="4819787" y="3600078"/>
                <a:ext cx="3290" cy="108000"/>
              </a:xfrm>
              <a:prstGeom prst="line">
                <a:avLst/>
              </a:prstGeom>
              <a:ln w="12700">
                <a:solidFill>
                  <a:srgbClr val="2B6030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 flipH="1">
                <a:off x="4499637" y="3388981"/>
                <a:ext cx="108000" cy="0"/>
              </a:xfrm>
              <a:prstGeom prst="line">
                <a:avLst/>
              </a:prstGeom>
              <a:ln w="12700">
                <a:solidFill>
                  <a:srgbClr val="2B6030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567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Объект 21">
            <a:extLst>
              <a:ext uri="{FF2B5EF4-FFF2-40B4-BE49-F238E27FC236}">
                <a16:creationId xmlns:a16="http://schemas.microsoft.com/office/drawing/2014/main" id="{005C5C49-4606-BE4A-C216-DD341DF3C3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950" y="1468688"/>
            <a:ext cx="6310313" cy="236804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Подключение к СБП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6A3DCBE-845C-C244-9C44-256B80BEC42E}"/>
              </a:ext>
            </a:extLst>
          </p:cNvPr>
          <p:cNvGrpSpPr>
            <a:grpSpLocks noChangeAspect="1"/>
          </p:cNvGrpSpPr>
          <p:nvPr/>
        </p:nvGrpSpPr>
        <p:grpSpPr>
          <a:xfrm>
            <a:off x="5558872" y="50041"/>
            <a:ext cx="1020633" cy="541910"/>
            <a:chOff x="600795" y="137958"/>
            <a:chExt cx="3745601" cy="1988739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C007D257-219F-264E-8BA4-CF6318C904F1}"/>
                </a:ext>
              </a:extLst>
            </p:cNvPr>
            <p:cNvGrpSpPr/>
            <p:nvPr/>
          </p:nvGrpSpPr>
          <p:grpSpPr>
            <a:xfrm>
              <a:off x="2344842" y="607925"/>
              <a:ext cx="2001554" cy="811212"/>
              <a:chOff x="5811158" y="248258"/>
              <a:chExt cx="698934" cy="283271"/>
            </a:xfrm>
            <a:solidFill>
              <a:srgbClr val="373766"/>
            </a:solidFill>
          </p:grpSpPr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A61946EB-7B17-5E44-A084-C0C2F71A0E2B}"/>
                  </a:ext>
                </a:extLst>
              </p:cNvPr>
              <p:cNvSpPr/>
              <p:nvPr/>
            </p:nvSpPr>
            <p:spPr>
              <a:xfrm>
                <a:off x="6298753" y="321047"/>
                <a:ext cx="211339" cy="202330"/>
              </a:xfrm>
              <a:custGeom>
                <a:avLst/>
                <a:gdLst>
                  <a:gd name="connsiteX0" fmla="*/ 339214 w 339214"/>
                  <a:gd name="connsiteY0" fmla="*/ 0 h 324754"/>
                  <a:gd name="connsiteX1" fmla="*/ 339214 w 339214"/>
                  <a:gd name="connsiteY1" fmla="*/ 324754 h 324754"/>
                  <a:gd name="connsiteX2" fmla="*/ 224725 w 339214"/>
                  <a:gd name="connsiteY2" fmla="*/ 324754 h 324754"/>
                  <a:gd name="connsiteX3" fmla="*/ 224725 w 339214"/>
                  <a:gd name="connsiteY3" fmla="*/ 96974 h 324754"/>
                  <a:gd name="connsiteX4" fmla="*/ 114486 w 339214"/>
                  <a:gd name="connsiteY4" fmla="*/ 96974 h 324754"/>
                  <a:gd name="connsiteX5" fmla="*/ 114486 w 339214"/>
                  <a:gd name="connsiteY5" fmla="*/ 324754 h 324754"/>
                  <a:gd name="connsiteX6" fmla="*/ 0 w 339214"/>
                  <a:gd name="connsiteY6" fmla="*/ 324754 h 324754"/>
                  <a:gd name="connsiteX7" fmla="*/ 0 w 339214"/>
                  <a:gd name="connsiteY7" fmla="*/ 0 h 324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214" h="324754">
                    <a:moveTo>
                      <a:pt x="339214" y="0"/>
                    </a:moveTo>
                    <a:lnTo>
                      <a:pt x="339214" y="324754"/>
                    </a:lnTo>
                    <a:lnTo>
                      <a:pt x="224725" y="324754"/>
                    </a:lnTo>
                    <a:lnTo>
                      <a:pt x="224725" y="96974"/>
                    </a:lnTo>
                    <a:lnTo>
                      <a:pt x="114486" y="96974"/>
                    </a:lnTo>
                    <a:lnTo>
                      <a:pt x="114486" y="324754"/>
                    </a:lnTo>
                    <a:lnTo>
                      <a:pt x="0" y="3247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5D13575B-0E06-C148-BF47-1CB0AE2FC8EA}"/>
                  </a:ext>
                </a:extLst>
              </p:cNvPr>
              <p:cNvSpPr/>
              <p:nvPr/>
            </p:nvSpPr>
            <p:spPr>
              <a:xfrm>
                <a:off x="6031697" y="248258"/>
                <a:ext cx="233229" cy="283271"/>
              </a:xfrm>
              <a:custGeom>
                <a:avLst/>
                <a:gdLst>
                  <a:gd name="connsiteX0" fmla="*/ 374349 w 374349"/>
                  <a:gd name="connsiteY0" fmla="*/ 297687 h 454669"/>
                  <a:gd name="connsiteX1" fmla="*/ 189593 w 374349"/>
                  <a:gd name="connsiteY1" fmla="*/ 454669 h 454669"/>
                  <a:gd name="connsiteX2" fmla="*/ 0 w 374349"/>
                  <a:gd name="connsiteY2" fmla="*/ 238903 h 454669"/>
                  <a:gd name="connsiteX3" fmla="*/ 203363 w 374349"/>
                  <a:gd name="connsiteY3" fmla="*/ 2521 h 454669"/>
                  <a:gd name="connsiteX4" fmla="*/ 370749 w 374349"/>
                  <a:gd name="connsiteY4" fmla="*/ 0 h 454669"/>
                  <a:gd name="connsiteX5" fmla="*/ 319307 w 374349"/>
                  <a:gd name="connsiteY5" fmla="*/ 94494 h 454669"/>
                  <a:gd name="connsiteX6" fmla="*/ 216256 w 374349"/>
                  <a:gd name="connsiteY6" fmla="*/ 94646 h 454669"/>
                  <a:gd name="connsiteX7" fmla="*/ 109623 w 374349"/>
                  <a:gd name="connsiteY7" fmla="*/ 188002 h 454669"/>
                  <a:gd name="connsiteX8" fmla="*/ 219277 w 374349"/>
                  <a:gd name="connsiteY8" fmla="*/ 146778 h 454669"/>
                  <a:gd name="connsiteX9" fmla="*/ 374349 w 374349"/>
                  <a:gd name="connsiteY9" fmla="*/ 297687 h 454669"/>
                  <a:gd name="connsiteX10" fmla="*/ 256842 w 374349"/>
                  <a:gd name="connsiteY10" fmla="*/ 297687 h 454669"/>
                  <a:gd name="connsiteX11" fmla="*/ 256842 w 374349"/>
                  <a:gd name="connsiteY11" fmla="*/ 297687 h 454669"/>
                  <a:gd name="connsiteX12" fmla="*/ 190207 w 374349"/>
                  <a:gd name="connsiteY12" fmla="*/ 230429 h 454669"/>
                  <a:gd name="connsiteX13" fmla="*/ 122369 w 374349"/>
                  <a:gd name="connsiteY13" fmla="*/ 298304 h 454669"/>
                  <a:gd name="connsiteX14" fmla="*/ 190207 w 374349"/>
                  <a:gd name="connsiteY14" fmla="*/ 367410 h 454669"/>
                  <a:gd name="connsiteX15" fmla="*/ 256842 w 374349"/>
                  <a:gd name="connsiteY15" fmla="*/ 297687 h 454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4349" h="454669">
                    <a:moveTo>
                      <a:pt x="374349" y="297687"/>
                    </a:moveTo>
                    <a:cubicBezTo>
                      <a:pt x="374349" y="392246"/>
                      <a:pt x="295609" y="454669"/>
                      <a:pt x="189593" y="454669"/>
                    </a:cubicBezTo>
                    <a:cubicBezTo>
                      <a:pt x="79967" y="454669"/>
                      <a:pt x="0" y="388609"/>
                      <a:pt x="0" y="238903"/>
                    </a:cubicBezTo>
                    <a:cubicBezTo>
                      <a:pt x="0" y="110420"/>
                      <a:pt x="82016" y="4540"/>
                      <a:pt x="203363" y="2521"/>
                    </a:cubicBezTo>
                    <a:cubicBezTo>
                      <a:pt x="256510" y="2521"/>
                      <a:pt x="370749" y="0"/>
                      <a:pt x="370749" y="0"/>
                    </a:cubicBezTo>
                    <a:lnTo>
                      <a:pt x="319307" y="94494"/>
                    </a:lnTo>
                    <a:cubicBezTo>
                      <a:pt x="319307" y="94494"/>
                      <a:pt x="228319" y="94646"/>
                      <a:pt x="216256" y="94646"/>
                    </a:cubicBezTo>
                    <a:cubicBezTo>
                      <a:pt x="163882" y="94646"/>
                      <a:pt x="116304" y="134053"/>
                      <a:pt x="109623" y="188002"/>
                    </a:cubicBezTo>
                    <a:cubicBezTo>
                      <a:pt x="137491" y="161935"/>
                      <a:pt x="174443" y="146778"/>
                      <a:pt x="219277" y="146778"/>
                    </a:cubicBezTo>
                    <a:cubicBezTo>
                      <a:pt x="316210" y="146778"/>
                      <a:pt x="374349" y="206179"/>
                      <a:pt x="374349" y="297687"/>
                    </a:cubicBezTo>
                    <a:close/>
                    <a:moveTo>
                      <a:pt x="256842" y="297687"/>
                    </a:moveTo>
                    <a:lnTo>
                      <a:pt x="256842" y="297687"/>
                    </a:lnTo>
                    <a:cubicBezTo>
                      <a:pt x="256842" y="255263"/>
                      <a:pt x="229563" y="230429"/>
                      <a:pt x="190207" y="230429"/>
                    </a:cubicBezTo>
                    <a:cubicBezTo>
                      <a:pt x="149621" y="230429"/>
                      <a:pt x="122369" y="255879"/>
                      <a:pt x="122369" y="298304"/>
                    </a:cubicBezTo>
                    <a:cubicBezTo>
                      <a:pt x="122369" y="338297"/>
                      <a:pt x="149621" y="367410"/>
                      <a:pt x="190207" y="367410"/>
                    </a:cubicBezTo>
                    <a:cubicBezTo>
                      <a:pt x="232609" y="367410"/>
                      <a:pt x="256842" y="335891"/>
                      <a:pt x="256842" y="297687"/>
                    </a:cubicBezTo>
                    <a:close/>
                  </a:path>
                </a:pathLst>
              </a:custGeom>
              <a:grpFill/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DE838E45-1737-7D49-A2D6-E2CFB44F84C4}"/>
                  </a:ext>
                </a:extLst>
              </p:cNvPr>
              <p:cNvSpPr/>
              <p:nvPr/>
            </p:nvSpPr>
            <p:spPr>
              <a:xfrm>
                <a:off x="5811158" y="315716"/>
                <a:ext cx="194554" cy="214126"/>
              </a:xfrm>
              <a:custGeom>
                <a:avLst/>
                <a:gdLst>
                  <a:gd name="connsiteX0" fmla="*/ 263214 w 312273"/>
                  <a:gd name="connsiteY0" fmla="*/ 235176 h 343687"/>
                  <a:gd name="connsiteX1" fmla="*/ 194229 w 312273"/>
                  <a:gd name="connsiteY1" fmla="*/ 253752 h 343687"/>
                  <a:gd name="connsiteX2" fmla="*/ 104429 w 312273"/>
                  <a:gd name="connsiteY2" fmla="*/ 173713 h 343687"/>
                  <a:gd name="connsiteX3" fmla="*/ 193032 w 312273"/>
                  <a:gd name="connsiteY3" fmla="*/ 93716 h 343687"/>
                  <a:gd name="connsiteX4" fmla="*/ 266082 w 312273"/>
                  <a:gd name="connsiteY4" fmla="*/ 115035 h 343687"/>
                  <a:gd name="connsiteX5" fmla="*/ 312274 w 312273"/>
                  <a:gd name="connsiteY5" fmla="*/ 33147 h 343687"/>
                  <a:gd name="connsiteX6" fmla="*/ 200255 w 312273"/>
                  <a:gd name="connsiteY6" fmla="*/ 0 h 343687"/>
                  <a:gd name="connsiteX7" fmla="*/ 0 w 312273"/>
                  <a:gd name="connsiteY7" fmla="*/ 173083 h 343687"/>
                  <a:gd name="connsiteX8" fmla="*/ 200255 w 312273"/>
                  <a:gd name="connsiteY8" fmla="*/ 343640 h 343687"/>
                  <a:gd name="connsiteX9" fmla="*/ 306574 w 312273"/>
                  <a:gd name="connsiteY9" fmla="*/ 313696 h 343687"/>
                  <a:gd name="connsiteX10" fmla="*/ 263214 w 312273"/>
                  <a:gd name="connsiteY10" fmla="*/ 235176 h 3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2273" h="343687">
                    <a:moveTo>
                      <a:pt x="263214" y="235176"/>
                    </a:moveTo>
                    <a:cubicBezTo>
                      <a:pt x="263214" y="235176"/>
                      <a:pt x="235528" y="250758"/>
                      <a:pt x="194229" y="253752"/>
                    </a:cubicBezTo>
                    <a:cubicBezTo>
                      <a:pt x="146699" y="255089"/>
                      <a:pt x="104429" y="225841"/>
                      <a:pt x="104429" y="173713"/>
                    </a:cubicBezTo>
                    <a:cubicBezTo>
                      <a:pt x="104429" y="122842"/>
                      <a:pt x="141814" y="93716"/>
                      <a:pt x="193032" y="93716"/>
                    </a:cubicBezTo>
                    <a:cubicBezTo>
                      <a:pt x="224474" y="93716"/>
                      <a:pt x="266082" y="115035"/>
                      <a:pt x="266082" y="115035"/>
                    </a:cubicBezTo>
                    <a:cubicBezTo>
                      <a:pt x="266082" y="115035"/>
                      <a:pt x="296498" y="60414"/>
                      <a:pt x="312274" y="33147"/>
                    </a:cubicBezTo>
                    <a:cubicBezTo>
                      <a:pt x="283432" y="11716"/>
                      <a:pt x="244923" y="0"/>
                      <a:pt x="200255" y="0"/>
                    </a:cubicBezTo>
                    <a:cubicBezTo>
                      <a:pt x="87386" y="0"/>
                      <a:pt x="0" y="71971"/>
                      <a:pt x="0" y="173083"/>
                    </a:cubicBezTo>
                    <a:cubicBezTo>
                      <a:pt x="0" y="275453"/>
                      <a:pt x="82139" y="345778"/>
                      <a:pt x="200255" y="343640"/>
                    </a:cubicBezTo>
                    <a:cubicBezTo>
                      <a:pt x="233304" y="342402"/>
                      <a:pt x="278844" y="331113"/>
                      <a:pt x="306574" y="313696"/>
                    </a:cubicBezTo>
                    <a:lnTo>
                      <a:pt x="263214" y="235176"/>
                    </a:lnTo>
                    <a:close/>
                  </a:path>
                </a:pathLst>
              </a:custGeom>
              <a:grpFill/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D6FEE409-666E-AA4C-969D-D4258F2A0E37}"/>
                </a:ext>
              </a:extLst>
            </p:cNvPr>
            <p:cNvGrpSpPr/>
            <p:nvPr/>
          </p:nvGrpSpPr>
          <p:grpSpPr>
            <a:xfrm>
              <a:off x="600795" y="137958"/>
              <a:ext cx="1616266" cy="1988739"/>
              <a:chOff x="5065953" y="19831"/>
              <a:chExt cx="659583" cy="811586"/>
            </a:xfrm>
          </p:grpSpPr>
          <p:sp>
            <p:nvSpPr>
              <p:cNvPr id="27" name="Полилиния 26">
                <a:extLst>
                  <a:ext uri="{FF2B5EF4-FFF2-40B4-BE49-F238E27FC236}">
                    <a16:creationId xmlns:a16="http://schemas.microsoft.com/office/drawing/2014/main" id="{117854E8-F1AE-1A4C-8684-867D76E4AE9B}"/>
                  </a:ext>
                </a:extLst>
              </p:cNvPr>
              <p:cNvSpPr/>
              <p:nvPr/>
            </p:nvSpPr>
            <p:spPr>
              <a:xfrm>
                <a:off x="5065953" y="196493"/>
                <a:ext cx="98568" cy="458157"/>
              </a:xfrm>
              <a:custGeom>
                <a:avLst/>
                <a:gdLst>
                  <a:gd name="connsiteX0" fmla="*/ 0 w 158208"/>
                  <a:gd name="connsiteY0" fmla="*/ 0 h 735373"/>
                  <a:gd name="connsiteX1" fmla="*/ 158208 w 158208"/>
                  <a:gd name="connsiteY1" fmla="*/ 281997 h 735373"/>
                  <a:gd name="connsiteX2" fmla="*/ 158208 w 158208"/>
                  <a:gd name="connsiteY2" fmla="*/ 453926 h 735373"/>
                  <a:gd name="connsiteX3" fmla="*/ 261 w 158208"/>
                  <a:gd name="connsiteY3" fmla="*/ 735373 h 735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8" h="735373">
                    <a:moveTo>
                      <a:pt x="0" y="0"/>
                    </a:moveTo>
                    <a:lnTo>
                      <a:pt x="158208" y="281997"/>
                    </a:lnTo>
                    <a:lnTo>
                      <a:pt x="158208" y="453926"/>
                    </a:lnTo>
                    <a:lnTo>
                      <a:pt x="261" y="735373"/>
                    </a:lnTo>
                    <a:close/>
                  </a:path>
                </a:pathLst>
              </a:custGeom>
              <a:solidFill>
                <a:srgbClr val="605CA4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3BC64637-CB51-8F44-B1EC-1CD9A14BEE10}"/>
                  </a:ext>
                </a:extLst>
              </p:cNvPr>
              <p:cNvSpPr/>
              <p:nvPr/>
            </p:nvSpPr>
            <p:spPr>
              <a:xfrm>
                <a:off x="5444298" y="251655"/>
                <a:ext cx="281238" cy="171875"/>
              </a:xfrm>
              <a:custGeom>
                <a:avLst/>
                <a:gdLst>
                  <a:gd name="connsiteX0" fmla="*/ 0 w 451406"/>
                  <a:gd name="connsiteY0" fmla="*/ 90832 h 275871"/>
                  <a:gd name="connsiteX1" fmla="*/ 148183 w 451406"/>
                  <a:gd name="connsiteY1" fmla="*/ 231 h 275871"/>
                  <a:gd name="connsiteX2" fmla="*/ 451406 w 451406"/>
                  <a:gd name="connsiteY2" fmla="*/ 0 h 275871"/>
                  <a:gd name="connsiteX3" fmla="*/ 0 w 451406"/>
                  <a:gd name="connsiteY3" fmla="*/ 275871 h 275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1406" h="275871">
                    <a:moveTo>
                      <a:pt x="0" y="90832"/>
                    </a:moveTo>
                    <a:lnTo>
                      <a:pt x="148183" y="231"/>
                    </a:lnTo>
                    <a:lnTo>
                      <a:pt x="451406" y="0"/>
                    </a:lnTo>
                    <a:lnTo>
                      <a:pt x="0" y="275871"/>
                    </a:lnTo>
                    <a:close/>
                  </a:path>
                </a:pathLst>
              </a:custGeom>
              <a:solidFill>
                <a:srgbClr val="DA2157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6205D034-1F07-6844-AEBD-D7CCC5796FDB}"/>
                  </a:ext>
                </a:extLst>
              </p:cNvPr>
              <p:cNvSpPr/>
              <p:nvPr/>
            </p:nvSpPr>
            <p:spPr>
              <a:xfrm>
                <a:off x="5345533" y="19831"/>
                <a:ext cx="98763" cy="408213"/>
              </a:xfrm>
              <a:custGeom>
                <a:avLst/>
                <a:gdLst>
                  <a:gd name="connsiteX0" fmla="*/ 157702 w 158521"/>
                  <a:gd name="connsiteY0" fmla="*/ 281930 h 655209"/>
                  <a:gd name="connsiteX1" fmla="*/ 158522 w 158521"/>
                  <a:gd name="connsiteY1" fmla="*/ 655209 h 655209"/>
                  <a:gd name="connsiteX2" fmla="*/ 0 w 158521"/>
                  <a:gd name="connsiteY2" fmla="*/ 558083 h 655209"/>
                  <a:gd name="connsiteX3" fmla="*/ 0 w 158521"/>
                  <a:gd name="connsiteY3" fmla="*/ 0 h 65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521" h="655209">
                    <a:moveTo>
                      <a:pt x="157702" y="281930"/>
                    </a:moveTo>
                    <a:lnTo>
                      <a:pt x="158522" y="655209"/>
                    </a:lnTo>
                    <a:lnTo>
                      <a:pt x="0" y="5580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828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B94F690C-EF17-D24F-AE7E-B07382F8B954}"/>
                  </a:ext>
                </a:extLst>
              </p:cNvPr>
              <p:cNvSpPr/>
              <p:nvPr/>
            </p:nvSpPr>
            <p:spPr>
              <a:xfrm>
                <a:off x="5345533" y="19831"/>
                <a:ext cx="380003" cy="231968"/>
              </a:xfrm>
              <a:custGeom>
                <a:avLst/>
                <a:gdLst>
                  <a:gd name="connsiteX0" fmla="*/ 609930 w 609930"/>
                  <a:gd name="connsiteY0" fmla="*/ 372095 h 372325"/>
                  <a:gd name="connsiteX1" fmla="*/ 306707 w 609930"/>
                  <a:gd name="connsiteY1" fmla="*/ 372326 h 372325"/>
                  <a:gd name="connsiteX2" fmla="*/ 157702 w 609930"/>
                  <a:gd name="connsiteY2" fmla="*/ 281930 h 372325"/>
                  <a:gd name="connsiteX3" fmla="*/ 0 w 609930"/>
                  <a:gd name="connsiteY3" fmla="*/ 0 h 37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930" h="372325">
                    <a:moveTo>
                      <a:pt x="609930" y="372095"/>
                    </a:moveTo>
                    <a:lnTo>
                      <a:pt x="306707" y="372326"/>
                    </a:lnTo>
                    <a:lnTo>
                      <a:pt x="157702" y="2819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7332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820EED2A-BAAE-0747-A171-FC57B612B468}"/>
                  </a:ext>
                </a:extLst>
              </p:cNvPr>
              <p:cNvSpPr/>
              <p:nvPr/>
            </p:nvSpPr>
            <p:spPr>
              <a:xfrm>
                <a:off x="5345545" y="483411"/>
                <a:ext cx="98752" cy="348005"/>
              </a:xfrm>
              <a:custGeom>
                <a:avLst/>
                <a:gdLst>
                  <a:gd name="connsiteX0" fmla="*/ 158503 w 158503"/>
                  <a:gd name="connsiteY0" fmla="*/ 276432 h 558572"/>
                  <a:gd name="connsiteX1" fmla="*/ 158503 w 158503"/>
                  <a:gd name="connsiteY1" fmla="*/ 95291 h 558572"/>
                  <a:gd name="connsiteX2" fmla="*/ 0 w 158503"/>
                  <a:gd name="connsiteY2" fmla="*/ 0 h 558572"/>
                  <a:gd name="connsiteX3" fmla="*/ 27 w 158503"/>
                  <a:gd name="connsiteY3" fmla="*/ 558573 h 55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503" h="558572">
                    <a:moveTo>
                      <a:pt x="158503" y="276432"/>
                    </a:moveTo>
                    <a:lnTo>
                      <a:pt x="158503" y="95291"/>
                    </a:lnTo>
                    <a:lnTo>
                      <a:pt x="0" y="0"/>
                    </a:lnTo>
                    <a:lnTo>
                      <a:pt x="27" y="558573"/>
                    </a:lnTo>
                    <a:close/>
                  </a:path>
                </a:pathLst>
              </a:custGeom>
              <a:solidFill>
                <a:srgbClr val="66B438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B976F809-8F54-EE4B-8FA4-E7494B224AD7}"/>
                  </a:ext>
                </a:extLst>
              </p:cNvPr>
              <p:cNvSpPr/>
              <p:nvPr/>
            </p:nvSpPr>
            <p:spPr>
              <a:xfrm>
                <a:off x="5065953" y="196493"/>
                <a:ext cx="659206" cy="403214"/>
              </a:xfrm>
              <a:custGeom>
                <a:avLst/>
                <a:gdLst>
                  <a:gd name="connsiteX0" fmla="*/ 755081 w 1058070"/>
                  <a:gd name="connsiteY0" fmla="*/ 647185 h 647185"/>
                  <a:gd name="connsiteX1" fmla="*/ 158208 w 1058070"/>
                  <a:gd name="connsiteY1" fmla="*/ 281997 h 647185"/>
                  <a:gd name="connsiteX2" fmla="*/ 0 w 1058070"/>
                  <a:gd name="connsiteY2" fmla="*/ 0 h 647185"/>
                  <a:gd name="connsiteX3" fmla="*/ 1058071 w 1058070"/>
                  <a:gd name="connsiteY3" fmla="*/ 646830 h 64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070" h="647185">
                    <a:moveTo>
                      <a:pt x="755081" y="647185"/>
                    </a:moveTo>
                    <a:lnTo>
                      <a:pt x="158208" y="281997"/>
                    </a:lnTo>
                    <a:lnTo>
                      <a:pt x="0" y="0"/>
                    </a:lnTo>
                    <a:lnTo>
                      <a:pt x="1058071" y="646830"/>
                    </a:lnTo>
                    <a:close/>
                  </a:path>
                </a:pathLst>
              </a:custGeom>
              <a:solidFill>
                <a:srgbClr val="208ACA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3BD19339-0F6F-4147-8924-21CC30A45D13}"/>
                  </a:ext>
                </a:extLst>
              </p:cNvPr>
              <p:cNvSpPr/>
              <p:nvPr/>
            </p:nvSpPr>
            <p:spPr>
              <a:xfrm>
                <a:off x="5345562" y="599486"/>
                <a:ext cx="379597" cy="231931"/>
              </a:xfrm>
              <a:custGeom>
                <a:avLst/>
                <a:gdLst>
                  <a:gd name="connsiteX0" fmla="*/ 0 w 609279"/>
                  <a:gd name="connsiteY0" fmla="*/ 372266 h 372265"/>
                  <a:gd name="connsiteX1" fmla="*/ 158476 w 609279"/>
                  <a:gd name="connsiteY1" fmla="*/ 90125 h 372265"/>
                  <a:gd name="connsiteX2" fmla="*/ 306290 w 609279"/>
                  <a:gd name="connsiteY2" fmla="*/ 356 h 372265"/>
                  <a:gd name="connsiteX3" fmla="*/ 609279 w 609279"/>
                  <a:gd name="connsiteY3" fmla="*/ 0 h 37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279" h="372265">
                    <a:moveTo>
                      <a:pt x="0" y="372266"/>
                    </a:moveTo>
                    <a:lnTo>
                      <a:pt x="158476" y="90125"/>
                    </a:lnTo>
                    <a:lnTo>
                      <a:pt x="306290" y="356"/>
                    </a:lnTo>
                    <a:lnTo>
                      <a:pt x="609279" y="0"/>
                    </a:lnTo>
                    <a:close/>
                  </a:path>
                </a:pathLst>
              </a:custGeom>
              <a:solidFill>
                <a:srgbClr val="1B823E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A8104A60-BBFC-DE4E-906C-48B44D22AAB5}"/>
                  </a:ext>
                </a:extLst>
              </p:cNvPr>
              <p:cNvSpPr/>
              <p:nvPr/>
            </p:nvSpPr>
            <p:spPr>
              <a:xfrm>
                <a:off x="5066116" y="425763"/>
                <a:ext cx="280198" cy="228887"/>
              </a:xfrm>
              <a:custGeom>
                <a:avLst/>
                <a:gdLst>
                  <a:gd name="connsiteX0" fmla="*/ 0 w 449737"/>
                  <a:gd name="connsiteY0" fmla="*/ 367379 h 367379"/>
                  <a:gd name="connsiteX1" fmla="*/ 449738 w 449737"/>
                  <a:gd name="connsiteY1" fmla="*/ 92529 h 367379"/>
                  <a:gd name="connsiteX2" fmla="*/ 298501 w 449737"/>
                  <a:gd name="connsiteY2" fmla="*/ 0 h 367379"/>
                  <a:gd name="connsiteX3" fmla="*/ 157947 w 449737"/>
                  <a:gd name="connsiteY3" fmla="*/ 85932 h 36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9737" h="367379">
                    <a:moveTo>
                      <a:pt x="0" y="367379"/>
                    </a:moveTo>
                    <a:lnTo>
                      <a:pt x="449738" y="92529"/>
                    </a:lnTo>
                    <a:lnTo>
                      <a:pt x="298501" y="0"/>
                    </a:lnTo>
                    <a:lnTo>
                      <a:pt x="157947" y="85932"/>
                    </a:lnTo>
                    <a:close/>
                  </a:path>
                </a:pathLst>
              </a:custGeom>
              <a:solidFill>
                <a:srgbClr val="9A4F98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78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235336" y="572370"/>
            <a:ext cx="6309440" cy="352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>
              <a:solidFill>
                <a:srgbClr val="2B6030"/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5336" y="158827"/>
            <a:ext cx="5288465" cy="378000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Статический и динамический </a:t>
            </a:r>
            <a:r>
              <a:rPr lang="en-US" sz="20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QR- </a:t>
            </a:r>
            <a:r>
              <a:rPr lang="ru-RU" sz="20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код</a:t>
            </a:r>
            <a:endParaRPr lang="ru-RU" sz="2000" b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D6A3DCBE-845C-C244-9C44-256B80BEC42E}"/>
              </a:ext>
            </a:extLst>
          </p:cNvPr>
          <p:cNvGrpSpPr>
            <a:grpSpLocks noChangeAspect="1"/>
          </p:cNvGrpSpPr>
          <p:nvPr/>
        </p:nvGrpSpPr>
        <p:grpSpPr>
          <a:xfrm>
            <a:off x="5558872" y="50041"/>
            <a:ext cx="1020633" cy="541910"/>
            <a:chOff x="600795" y="137958"/>
            <a:chExt cx="3745601" cy="1988739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C007D257-219F-264E-8BA4-CF6318C904F1}"/>
                </a:ext>
              </a:extLst>
            </p:cNvPr>
            <p:cNvGrpSpPr/>
            <p:nvPr/>
          </p:nvGrpSpPr>
          <p:grpSpPr>
            <a:xfrm>
              <a:off x="2344842" y="607925"/>
              <a:ext cx="2001554" cy="811212"/>
              <a:chOff x="5811158" y="248258"/>
              <a:chExt cx="698934" cy="283271"/>
            </a:xfrm>
            <a:solidFill>
              <a:srgbClr val="373766"/>
            </a:solidFill>
          </p:grpSpPr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A61946EB-7B17-5E44-A084-C0C2F71A0E2B}"/>
                  </a:ext>
                </a:extLst>
              </p:cNvPr>
              <p:cNvSpPr/>
              <p:nvPr/>
            </p:nvSpPr>
            <p:spPr>
              <a:xfrm>
                <a:off x="6298753" y="321047"/>
                <a:ext cx="211339" cy="202330"/>
              </a:xfrm>
              <a:custGeom>
                <a:avLst/>
                <a:gdLst>
                  <a:gd name="connsiteX0" fmla="*/ 339214 w 339214"/>
                  <a:gd name="connsiteY0" fmla="*/ 0 h 324754"/>
                  <a:gd name="connsiteX1" fmla="*/ 339214 w 339214"/>
                  <a:gd name="connsiteY1" fmla="*/ 324754 h 324754"/>
                  <a:gd name="connsiteX2" fmla="*/ 224725 w 339214"/>
                  <a:gd name="connsiteY2" fmla="*/ 324754 h 324754"/>
                  <a:gd name="connsiteX3" fmla="*/ 224725 w 339214"/>
                  <a:gd name="connsiteY3" fmla="*/ 96974 h 324754"/>
                  <a:gd name="connsiteX4" fmla="*/ 114486 w 339214"/>
                  <a:gd name="connsiteY4" fmla="*/ 96974 h 324754"/>
                  <a:gd name="connsiteX5" fmla="*/ 114486 w 339214"/>
                  <a:gd name="connsiteY5" fmla="*/ 324754 h 324754"/>
                  <a:gd name="connsiteX6" fmla="*/ 0 w 339214"/>
                  <a:gd name="connsiteY6" fmla="*/ 324754 h 324754"/>
                  <a:gd name="connsiteX7" fmla="*/ 0 w 339214"/>
                  <a:gd name="connsiteY7" fmla="*/ 0 h 324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214" h="324754">
                    <a:moveTo>
                      <a:pt x="339214" y="0"/>
                    </a:moveTo>
                    <a:lnTo>
                      <a:pt x="339214" y="324754"/>
                    </a:lnTo>
                    <a:lnTo>
                      <a:pt x="224725" y="324754"/>
                    </a:lnTo>
                    <a:lnTo>
                      <a:pt x="224725" y="96974"/>
                    </a:lnTo>
                    <a:lnTo>
                      <a:pt x="114486" y="96974"/>
                    </a:lnTo>
                    <a:lnTo>
                      <a:pt x="114486" y="324754"/>
                    </a:lnTo>
                    <a:lnTo>
                      <a:pt x="0" y="3247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5D13575B-0E06-C148-BF47-1CB0AE2FC8EA}"/>
                  </a:ext>
                </a:extLst>
              </p:cNvPr>
              <p:cNvSpPr/>
              <p:nvPr/>
            </p:nvSpPr>
            <p:spPr>
              <a:xfrm>
                <a:off x="6031697" y="248258"/>
                <a:ext cx="233229" cy="283271"/>
              </a:xfrm>
              <a:custGeom>
                <a:avLst/>
                <a:gdLst>
                  <a:gd name="connsiteX0" fmla="*/ 374349 w 374349"/>
                  <a:gd name="connsiteY0" fmla="*/ 297687 h 454669"/>
                  <a:gd name="connsiteX1" fmla="*/ 189593 w 374349"/>
                  <a:gd name="connsiteY1" fmla="*/ 454669 h 454669"/>
                  <a:gd name="connsiteX2" fmla="*/ 0 w 374349"/>
                  <a:gd name="connsiteY2" fmla="*/ 238903 h 454669"/>
                  <a:gd name="connsiteX3" fmla="*/ 203363 w 374349"/>
                  <a:gd name="connsiteY3" fmla="*/ 2521 h 454669"/>
                  <a:gd name="connsiteX4" fmla="*/ 370749 w 374349"/>
                  <a:gd name="connsiteY4" fmla="*/ 0 h 454669"/>
                  <a:gd name="connsiteX5" fmla="*/ 319307 w 374349"/>
                  <a:gd name="connsiteY5" fmla="*/ 94494 h 454669"/>
                  <a:gd name="connsiteX6" fmla="*/ 216256 w 374349"/>
                  <a:gd name="connsiteY6" fmla="*/ 94646 h 454669"/>
                  <a:gd name="connsiteX7" fmla="*/ 109623 w 374349"/>
                  <a:gd name="connsiteY7" fmla="*/ 188002 h 454669"/>
                  <a:gd name="connsiteX8" fmla="*/ 219277 w 374349"/>
                  <a:gd name="connsiteY8" fmla="*/ 146778 h 454669"/>
                  <a:gd name="connsiteX9" fmla="*/ 374349 w 374349"/>
                  <a:gd name="connsiteY9" fmla="*/ 297687 h 454669"/>
                  <a:gd name="connsiteX10" fmla="*/ 256842 w 374349"/>
                  <a:gd name="connsiteY10" fmla="*/ 297687 h 454669"/>
                  <a:gd name="connsiteX11" fmla="*/ 256842 w 374349"/>
                  <a:gd name="connsiteY11" fmla="*/ 297687 h 454669"/>
                  <a:gd name="connsiteX12" fmla="*/ 190207 w 374349"/>
                  <a:gd name="connsiteY12" fmla="*/ 230429 h 454669"/>
                  <a:gd name="connsiteX13" fmla="*/ 122369 w 374349"/>
                  <a:gd name="connsiteY13" fmla="*/ 298304 h 454669"/>
                  <a:gd name="connsiteX14" fmla="*/ 190207 w 374349"/>
                  <a:gd name="connsiteY14" fmla="*/ 367410 h 454669"/>
                  <a:gd name="connsiteX15" fmla="*/ 256842 w 374349"/>
                  <a:gd name="connsiteY15" fmla="*/ 297687 h 454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4349" h="454669">
                    <a:moveTo>
                      <a:pt x="374349" y="297687"/>
                    </a:moveTo>
                    <a:cubicBezTo>
                      <a:pt x="374349" y="392246"/>
                      <a:pt x="295609" y="454669"/>
                      <a:pt x="189593" y="454669"/>
                    </a:cubicBezTo>
                    <a:cubicBezTo>
                      <a:pt x="79967" y="454669"/>
                      <a:pt x="0" y="388609"/>
                      <a:pt x="0" y="238903"/>
                    </a:cubicBezTo>
                    <a:cubicBezTo>
                      <a:pt x="0" y="110420"/>
                      <a:pt x="82016" y="4540"/>
                      <a:pt x="203363" y="2521"/>
                    </a:cubicBezTo>
                    <a:cubicBezTo>
                      <a:pt x="256510" y="2521"/>
                      <a:pt x="370749" y="0"/>
                      <a:pt x="370749" y="0"/>
                    </a:cubicBezTo>
                    <a:lnTo>
                      <a:pt x="319307" y="94494"/>
                    </a:lnTo>
                    <a:cubicBezTo>
                      <a:pt x="319307" y="94494"/>
                      <a:pt x="228319" y="94646"/>
                      <a:pt x="216256" y="94646"/>
                    </a:cubicBezTo>
                    <a:cubicBezTo>
                      <a:pt x="163882" y="94646"/>
                      <a:pt x="116304" y="134053"/>
                      <a:pt x="109623" y="188002"/>
                    </a:cubicBezTo>
                    <a:cubicBezTo>
                      <a:pt x="137491" y="161935"/>
                      <a:pt x="174443" y="146778"/>
                      <a:pt x="219277" y="146778"/>
                    </a:cubicBezTo>
                    <a:cubicBezTo>
                      <a:pt x="316210" y="146778"/>
                      <a:pt x="374349" y="206179"/>
                      <a:pt x="374349" y="297687"/>
                    </a:cubicBezTo>
                    <a:close/>
                    <a:moveTo>
                      <a:pt x="256842" y="297687"/>
                    </a:moveTo>
                    <a:lnTo>
                      <a:pt x="256842" y="297687"/>
                    </a:lnTo>
                    <a:cubicBezTo>
                      <a:pt x="256842" y="255263"/>
                      <a:pt x="229563" y="230429"/>
                      <a:pt x="190207" y="230429"/>
                    </a:cubicBezTo>
                    <a:cubicBezTo>
                      <a:pt x="149621" y="230429"/>
                      <a:pt x="122369" y="255879"/>
                      <a:pt x="122369" y="298304"/>
                    </a:cubicBezTo>
                    <a:cubicBezTo>
                      <a:pt x="122369" y="338297"/>
                      <a:pt x="149621" y="367410"/>
                      <a:pt x="190207" y="367410"/>
                    </a:cubicBezTo>
                    <a:cubicBezTo>
                      <a:pt x="232609" y="367410"/>
                      <a:pt x="256842" y="335891"/>
                      <a:pt x="256842" y="297687"/>
                    </a:cubicBezTo>
                    <a:close/>
                  </a:path>
                </a:pathLst>
              </a:custGeom>
              <a:grpFill/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DE838E45-1737-7D49-A2D6-E2CFB44F84C4}"/>
                  </a:ext>
                </a:extLst>
              </p:cNvPr>
              <p:cNvSpPr/>
              <p:nvPr/>
            </p:nvSpPr>
            <p:spPr>
              <a:xfrm>
                <a:off x="5811158" y="315716"/>
                <a:ext cx="194554" cy="214126"/>
              </a:xfrm>
              <a:custGeom>
                <a:avLst/>
                <a:gdLst>
                  <a:gd name="connsiteX0" fmla="*/ 263214 w 312273"/>
                  <a:gd name="connsiteY0" fmla="*/ 235176 h 343687"/>
                  <a:gd name="connsiteX1" fmla="*/ 194229 w 312273"/>
                  <a:gd name="connsiteY1" fmla="*/ 253752 h 343687"/>
                  <a:gd name="connsiteX2" fmla="*/ 104429 w 312273"/>
                  <a:gd name="connsiteY2" fmla="*/ 173713 h 343687"/>
                  <a:gd name="connsiteX3" fmla="*/ 193032 w 312273"/>
                  <a:gd name="connsiteY3" fmla="*/ 93716 h 343687"/>
                  <a:gd name="connsiteX4" fmla="*/ 266082 w 312273"/>
                  <a:gd name="connsiteY4" fmla="*/ 115035 h 343687"/>
                  <a:gd name="connsiteX5" fmla="*/ 312274 w 312273"/>
                  <a:gd name="connsiteY5" fmla="*/ 33147 h 343687"/>
                  <a:gd name="connsiteX6" fmla="*/ 200255 w 312273"/>
                  <a:gd name="connsiteY6" fmla="*/ 0 h 343687"/>
                  <a:gd name="connsiteX7" fmla="*/ 0 w 312273"/>
                  <a:gd name="connsiteY7" fmla="*/ 173083 h 343687"/>
                  <a:gd name="connsiteX8" fmla="*/ 200255 w 312273"/>
                  <a:gd name="connsiteY8" fmla="*/ 343640 h 343687"/>
                  <a:gd name="connsiteX9" fmla="*/ 306574 w 312273"/>
                  <a:gd name="connsiteY9" fmla="*/ 313696 h 343687"/>
                  <a:gd name="connsiteX10" fmla="*/ 263214 w 312273"/>
                  <a:gd name="connsiteY10" fmla="*/ 235176 h 3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2273" h="343687">
                    <a:moveTo>
                      <a:pt x="263214" y="235176"/>
                    </a:moveTo>
                    <a:cubicBezTo>
                      <a:pt x="263214" y="235176"/>
                      <a:pt x="235528" y="250758"/>
                      <a:pt x="194229" y="253752"/>
                    </a:cubicBezTo>
                    <a:cubicBezTo>
                      <a:pt x="146699" y="255089"/>
                      <a:pt x="104429" y="225841"/>
                      <a:pt x="104429" y="173713"/>
                    </a:cubicBezTo>
                    <a:cubicBezTo>
                      <a:pt x="104429" y="122842"/>
                      <a:pt x="141814" y="93716"/>
                      <a:pt x="193032" y="93716"/>
                    </a:cubicBezTo>
                    <a:cubicBezTo>
                      <a:pt x="224474" y="93716"/>
                      <a:pt x="266082" y="115035"/>
                      <a:pt x="266082" y="115035"/>
                    </a:cubicBezTo>
                    <a:cubicBezTo>
                      <a:pt x="266082" y="115035"/>
                      <a:pt x="296498" y="60414"/>
                      <a:pt x="312274" y="33147"/>
                    </a:cubicBezTo>
                    <a:cubicBezTo>
                      <a:pt x="283432" y="11716"/>
                      <a:pt x="244923" y="0"/>
                      <a:pt x="200255" y="0"/>
                    </a:cubicBezTo>
                    <a:cubicBezTo>
                      <a:pt x="87386" y="0"/>
                      <a:pt x="0" y="71971"/>
                      <a:pt x="0" y="173083"/>
                    </a:cubicBezTo>
                    <a:cubicBezTo>
                      <a:pt x="0" y="275453"/>
                      <a:pt x="82139" y="345778"/>
                      <a:pt x="200255" y="343640"/>
                    </a:cubicBezTo>
                    <a:cubicBezTo>
                      <a:pt x="233304" y="342402"/>
                      <a:pt x="278844" y="331113"/>
                      <a:pt x="306574" y="313696"/>
                    </a:cubicBezTo>
                    <a:lnTo>
                      <a:pt x="263214" y="235176"/>
                    </a:lnTo>
                    <a:close/>
                  </a:path>
                </a:pathLst>
              </a:custGeom>
              <a:grpFill/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</p:grp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D6FEE409-666E-AA4C-969D-D4258F2A0E37}"/>
                </a:ext>
              </a:extLst>
            </p:cNvPr>
            <p:cNvGrpSpPr/>
            <p:nvPr/>
          </p:nvGrpSpPr>
          <p:grpSpPr>
            <a:xfrm>
              <a:off x="600795" y="137958"/>
              <a:ext cx="1616266" cy="1988739"/>
              <a:chOff x="5065953" y="19831"/>
              <a:chExt cx="659583" cy="811586"/>
            </a:xfrm>
          </p:grpSpPr>
          <p:sp>
            <p:nvSpPr>
              <p:cNvPr id="25" name="Полилиния 24">
                <a:extLst>
                  <a:ext uri="{FF2B5EF4-FFF2-40B4-BE49-F238E27FC236}">
                    <a16:creationId xmlns:a16="http://schemas.microsoft.com/office/drawing/2014/main" id="{117854E8-F1AE-1A4C-8684-867D76E4AE9B}"/>
                  </a:ext>
                </a:extLst>
              </p:cNvPr>
              <p:cNvSpPr/>
              <p:nvPr/>
            </p:nvSpPr>
            <p:spPr>
              <a:xfrm>
                <a:off x="5065953" y="196493"/>
                <a:ext cx="98568" cy="458157"/>
              </a:xfrm>
              <a:custGeom>
                <a:avLst/>
                <a:gdLst>
                  <a:gd name="connsiteX0" fmla="*/ 0 w 158208"/>
                  <a:gd name="connsiteY0" fmla="*/ 0 h 735373"/>
                  <a:gd name="connsiteX1" fmla="*/ 158208 w 158208"/>
                  <a:gd name="connsiteY1" fmla="*/ 281997 h 735373"/>
                  <a:gd name="connsiteX2" fmla="*/ 158208 w 158208"/>
                  <a:gd name="connsiteY2" fmla="*/ 453926 h 735373"/>
                  <a:gd name="connsiteX3" fmla="*/ 261 w 158208"/>
                  <a:gd name="connsiteY3" fmla="*/ 735373 h 735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8" h="735373">
                    <a:moveTo>
                      <a:pt x="0" y="0"/>
                    </a:moveTo>
                    <a:lnTo>
                      <a:pt x="158208" y="281997"/>
                    </a:lnTo>
                    <a:lnTo>
                      <a:pt x="158208" y="453926"/>
                    </a:lnTo>
                    <a:lnTo>
                      <a:pt x="261" y="735373"/>
                    </a:lnTo>
                    <a:close/>
                  </a:path>
                </a:pathLst>
              </a:custGeom>
              <a:solidFill>
                <a:srgbClr val="605CA4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26" name="Полилиния 25">
                <a:extLst>
                  <a:ext uri="{FF2B5EF4-FFF2-40B4-BE49-F238E27FC236}">
                    <a16:creationId xmlns:a16="http://schemas.microsoft.com/office/drawing/2014/main" id="{3BC64637-CB51-8F44-B1EC-1CD9A14BEE10}"/>
                  </a:ext>
                </a:extLst>
              </p:cNvPr>
              <p:cNvSpPr/>
              <p:nvPr/>
            </p:nvSpPr>
            <p:spPr>
              <a:xfrm>
                <a:off x="5444298" y="251655"/>
                <a:ext cx="281238" cy="171875"/>
              </a:xfrm>
              <a:custGeom>
                <a:avLst/>
                <a:gdLst>
                  <a:gd name="connsiteX0" fmla="*/ 0 w 451406"/>
                  <a:gd name="connsiteY0" fmla="*/ 90832 h 275871"/>
                  <a:gd name="connsiteX1" fmla="*/ 148183 w 451406"/>
                  <a:gd name="connsiteY1" fmla="*/ 231 h 275871"/>
                  <a:gd name="connsiteX2" fmla="*/ 451406 w 451406"/>
                  <a:gd name="connsiteY2" fmla="*/ 0 h 275871"/>
                  <a:gd name="connsiteX3" fmla="*/ 0 w 451406"/>
                  <a:gd name="connsiteY3" fmla="*/ 275871 h 275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1406" h="275871">
                    <a:moveTo>
                      <a:pt x="0" y="90832"/>
                    </a:moveTo>
                    <a:lnTo>
                      <a:pt x="148183" y="231"/>
                    </a:lnTo>
                    <a:lnTo>
                      <a:pt x="451406" y="0"/>
                    </a:lnTo>
                    <a:lnTo>
                      <a:pt x="0" y="275871"/>
                    </a:lnTo>
                    <a:close/>
                  </a:path>
                </a:pathLst>
              </a:custGeom>
              <a:solidFill>
                <a:srgbClr val="DA2157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27" name="Полилиния 26">
                <a:extLst>
                  <a:ext uri="{FF2B5EF4-FFF2-40B4-BE49-F238E27FC236}">
                    <a16:creationId xmlns:a16="http://schemas.microsoft.com/office/drawing/2014/main" id="{6205D034-1F07-6844-AEBD-D7CCC5796FDB}"/>
                  </a:ext>
                </a:extLst>
              </p:cNvPr>
              <p:cNvSpPr/>
              <p:nvPr/>
            </p:nvSpPr>
            <p:spPr>
              <a:xfrm>
                <a:off x="5345533" y="19831"/>
                <a:ext cx="98763" cy="408213"/>
              </a:xfrm>
              <a:custGeom>
                <a:avLst/>
                <a:gdLst>
                  <a:gd name="connsiteX0" fmla="*/ 157702 w 158521"/>
                  <a:gd name="connsiteY0" fmla="*/ 281930 h 655209"/>
                  <a:gd name="connsiteX1" fmla="*/ 158522 w 158521"/>
                  <a:gd name="connsiteY1" fmla="*/ 655209 h 655209"/>
                  <a:gd name="connsiteX2" fmla="*/ 0 w 158521"/>
                  <a:gd name="connsiteY2" fmla="*/ 558083 h 655209"/>
                  <a:gd name="connsiteX3" fmla="*/ 0 w 158521"/>
                  <a:gd name="connsiteY3" fmla="*/ 0 h 65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521" h="655209">
                    <a:moveTo>
                      <a:pt x="157702" y="281930"/>
                    </a:moveTo>
                    <a:lnTo>
                      <a:pt x="158522" y="655209"/>
                    </a:lnTo>
                    <a:lnTo>
                      <a:pt x="0" y="5580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828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B94F690C-EF17-D24F-AE7E-B07382F8B954}"/>
                  </a:ext>
                </a:extLst>
              </p:cNvPr>
              <p:cNvSpPr/>
              <p:nvPr/>
            </p:nvSpPr>
            <p:spPr>
              <a:xfrm>
                <a:off x="5345533" y="19831"/>
                <a:ext cx="380003" cy="231968"/>
              </a:xfrm>
              <a:custGeom>
                <a:avLst/>
                <a:gdLst>
                  <a:gd name="connsiteX0" fmla="*/ 609930 w 609930"/>
                  <a:gd name="connsiteY0" fmla="*/ 372095 h 372325"/>
                  <a:gd name="connsiteX1" fmla="*/ 306707 w 609930"/>
                  <a:gd name="connsiteY1" fmla="*/ 372326 h 372325"/>
                  <a:gd name="connsiteX2" fmla="*/ 157702 w 609930"/>
                  <a:gd name="connsiteY2" fmla="*/ 281930 h 372325"/>
                  <a:gd name="connsiteX3" fmla="*/ 0 w 609930"/>
                  <a:gd name="connsiteY3" fmla="*/ 0 h 37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930" h="372325">
                    <a:moveTo>
                      <a:pt x="609930" y="372095"/>
                    </a:moveTo>
                    <a:lnTo>
                      <a:pt x="306707" y="372326"/>
                    </a:lnTo>
                    <a:lnTo>
                      <a:pt x="157702" y="2819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7332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820EED2A-BAAE-0747-A171-FC57B612B468}"/>
                  </a:ext>
                </a:extLst>
              </p:cNvPr>
              <p:cNvSpPr/>
              <p:nvPr/>
            </p:nvSpPr>
            <p:spPr>
              <a:xfrm>
                <a:off x="5345545" y="483411"/>
                <a:ext cx="98752" cy="348005"/>
              </a:xfrm>
              <a:custGeom>
                <a:avLst/>
                <a:gdLst>
                  <a:gd name="connsiteX0" fmla="*/ 158503 w 158503"/>
                  <a:gd name="connsiteY0" fmla="*/ 276432 h 558572"/>
                  <a:gd name="connsiteX1" fmla="*/ 158503 w 158503"/>
                  <a:gd name="connsiteY1" fmla="*/ 95291 h 558572"/>
                  <a:gd name="connsiteX2" fmla="*/ 0 w 158503"/>
                  <a:gd name="connsiteY2" fmla="*/ 0 h 558572"/>
                  <a:gd name="connsiteX3" fmla="*/ 27 w 158503"/>
                  <a:gd name="connsiteY3" fmla="*/ 558573 h 55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503" h="558572">
                    <a:moveTo>
                      <a:pt x="158503" y="276432"/>
                    </a:moveTo>
                    <a:lnTo>
                      <a:pt x="158503" y="95291"/>
                    </a:lnTo>
                    <a:lnTo>
                      <a:pt x="0" y="0"/>
                    </a:lnTo>
                    <a:lnTo>
                      <a:pt x="27" y="558573"/>
                    </a:lnTo>
                    <a:close/>
                  </a:path>
                </a:pathLst>
              </a:custGeom>
              <a:solidFill>
                <a:srgbClr val="66B438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B976F809-8F54-EE4B-8FA4-E7494B224AD7}"/>
                  </a:ext>
                </a:extLst>
              </p:cNvPr>
              <p:cNvSpPr/>
              <p:nvPr/>
            </p:nvSpPr>
            <p:spPr>
              <a:xfrm>
                <a:off x="5065953" y="196493"/>
                <a:ext cx="659206" cy="403214"/>
              </a:xfrm>
              <a:custGeom>
                <a:avLst/>
                <a:gdLst>
                  <a:gd name="connsiteX0" fmla="*/ 755081 w 1058070"/>
                  <a:gd name="connsiteY0" fmla="*/ 647185 h 647185"/>
                  <a:gd name="connsiteX1" fmla="*/ 158208 w 1058070"/>
                  <a:gd name="connsiteY1" fmla="*/ 281997 h 647185"/>
                  <a:gd name="connsiteX2" fmla="*/ 0 w 1058070"/>
                  <a:gd name="connsiteY2" fmla="*/ 0 h 647185"/>
                  <a:gd name="connsiteX3" fmla="*/ 1058071 w 1058070"/>
                  <a:gd name="connsiteY3" fmla="*/ 646830 h 64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070" h="647185">
                    <a:moveTo>
                      <a:pt x="755081" y="647185"/>
                    </a:moveTo>
                    <a:lnTo>
                      <a:pt x="158208" y="281997"/>
                    </a:lnTo>
                    <a:lnTo>
                      <a:pt x="0" y="0"/>
                    </a:lnTo>
                    <a:lnTo>
                      <a:pt x="1058071" y="646830"/>
                    </a:lnTo>
                    <a:close/>
                  </a:path>
                </a:pathLst>
              </a:custGeom>
              <a:solidFill>
                <a:srgbClr val="208ACA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3BD19339-0F6F-4147-8924-21CC30A45D13}"/>
                  </a:ext>
                </a:extLst>
              </p:cNvPr>
              <p:cNvSpPr/>
              <p:nvPr/>
            </p:nvSpPr>
            <p:spPr>
              <a:xfrm>
                <a:off x="5345562" y="599486"/>
                <a:ext cx="379597" cy="231931"/>
              </a:xfrm>
              <a:custGeom>
                <a:avLst/>
                <a:gdLst>
                  <a:gd name="connsiteX0" fmla="*/ 0 w 609279"/>
                  <a:gd name="connsiteY0" fmla="*/ 372266 h 372265"/>
                  <a:gd name="connsiteX1" fmla="*/ 158476 w 609279"/>
                  <a:gd name="connsiteY1" fmla="*/ 90125 h 372265"/>
                  <a:gd name="connsiteX2" fmla="*/ 306290 w 609279"/>
                  <a:gd name="connsiteY2" fmla="*/ 356 h 372265"/>
                  <a:gd name="connsiteX3" fmla="*/ 609279 w 609279"/>
                  <a:gd name="connsiteY3" fmla="*/ 0 h 37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279" h="372265">
                    <a:moveTo>
                      <a:pt x="0" y="372266"/>
                    </a:moveTo>
                    <a:lnTo>
                      <a:pt x="158476" y="90125"/>
                    </a:lnTo>
                    <a:lnTo>
                      <a:pt x="306290" y="356"/>
                    </a:lnTo>
                    <a:lnTo>
                      <a:pt x="609279" y="0"/>
                    </a:lnTo>
                    <a:close/>
                  </a:path>
                </a:pathLst>
              </a:custGeom>
              <a:solidFill>
                <a:srgbClr val="1B823E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A8104A60-BBFC-DE4E-906C-48B44D22AAB5}"/>
                  </a:ext>
                </a:extLst>
              </p:cNvPr>
              <p:cNvSpPr/>
              <p:nvPr/>
            </p:nvSpPr>
            <p:spPr>
              <a:xfrm>
                <a:off x="5066116" y="425763"/>
                <a:ext cx="280198" cy="228887"/>
              </a:xfrm>
              <a:custGeom>
                <a:avLst/>
                <a:gdLst>
                  <a:gd name="connsiteX0" fmla="*/ 0 w 449737"/>
                  <a:gd name="connsiteY0" fmla="*/ 367379 h 367379"/>
                  <a:gd name="connsiteX1" fmla="*/ 449738 w 449737"/>
                  <a:gd name="connsiteY1" fmla="*/ 92529 h 367379"/>
                  <a:gd name="connsiteX2" fmla="*/ 298501 w 449737"/>
                  <a:gd name="connsiteY2" fmla="*/ 0 h 367379"/>
                  <a:gd name="connsiteX3" fmla="*/ 157947 w 449737"/>
                  <a:gd name="connsiteY3" fmla="*/ 85932 h 36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9737" h="367379">
                    <a:moveTo>
                      <a:pt x="0" y="367379"/>
                    </a:moveTo>
                    <a:lnTo>
                      <a:pt x="449738" y="92529"/>
                    </a:lnTo>
                    <a:lnTo>
                      <a:pt x="298501" y="0"/>
                    </a:lnTo>
                    <a:lnTo>
                      <a:pt x="157947" y="85932"/>
                    </a:lnTo>
                    <a:close/>
                  </a:path>
                </a:pathLst>
              </a:custGeom>
              <a:solidFill>
                <a:srgbClr val="9A4F98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</p:grpSp>
      </p:grpSp>
      <p:sp>
        <p:nvSpPr>
          <p:cNvPr id="8" name="Прямоугольник 7"/>
          <p:cNvSpPr/>
          <p:nvPr/>
        </p:nvSpPr>
        <p:spPr>
          <a:xfrm>
            <a:off x="953869" y="1039414"/>
            <a:ext cx="1513036" cy="4736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2B6030"/>
                </a:solidFill>
              </a:rPr>
              <a:t>Статический </a:t>
            </a:r>
            <a:r>
              <a:rPr lang="en-US" sz="1200" dirty="0" smtClean="0">
                <a:solidFill>
                  <a:srgbClr val="2B6030"/>
                </a:solidFill>
              </a:rPr>
              <a:t>QR-</a:t>
            </a:r>
            <a:r>
              <a:rPr lang="ru-RU" sz="1200" dirty="0" smtClean="0">
                <a:solidFill>
                  <a:srgbClr val="2B6030"/>
                </a:solidFill>
              </a:rPr>
              <a:t>код</a:t>
            </a:r>
            <a:endParaRPr lang="ru-RU" sz="1200" dirty="0">
              <a:solidFill>
                <a:srgbClr val="2B603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486250" y="1036328"/>
            <a:ext cx="1513036" cy="4736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2B6030"/>
                </a:solidFill>
              </a:rPr>
              <a:t>Динамический </a:t>
            </a:r>
            <a:r>
              <a:rPr lang="en-US" sz="1200" dirty="0" smtClean="0">
                <a:solidFill>
                  <a:srgbClr val="2B6030"/>
                </a:solidFill>
              </a:rPr>
              <a:t>QR-</a:t>
            </a:r>
            <a:r>
              <a:rPr lang="ru-RU" sz="1200" dirty="0" smtClean="0">
                <a:solidFill>
                  <a:srgbClr val="2B6030"/>
                </a:solidFill>
              </a:rPr>
              <a:t>код</a:t>
            </a:r>
            <a:endParaRPr lang="ru-RU" sz="1200" dirty="0">
              <a:solidFill>
                <a:srgbClr val="2B603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698" y="1639446"/>
            <a:ext cx="29288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2B6030"/>
                </a:solidFill>
              </a:rPr>
              <a:t>После </a:t>
            </a:r>
            <a:r>
              <a:rPr lang="ru-RU" sz="1200" dirty="0">
                <a:solidFill>
                  <a:srgbClr val="2B6030"/>
                </a:solidFill>
              </a:rPr>
              <a:t>того, как Вы сгенерируете код, информация останется статической (фиксированной), и вы не сможете ее изменить.</a:t>
            </a:r>
          </a:p>
          <a:p>
            <a:r>
              <a:rPr lang="ru-RU" sz="1200" dirty="0">
                <a:solidFill>
                  <a:srgbClr val="2B6030"/>
                </a:solidFill>
              </a:rPr>
              <a:t>Сгенерированный статический </a:t>
            </a:r>
            <a:r>
              <a:rPr lang="en-US" sz="1200" dirty="0">
                <a:solidFill>
                  <a:srgbClr val="2B6030"/>
                </a:solidFill>
              </a:rPr>
              <a:t>QR-</a:t>
            </a:r>
            <a:r>
              <a:rPr lang="ru-RU" sz="1200" dirty="0">
                <a:solidFill>
                  <a:srgbClr val="2B6030"/>
                </a:solidFill>
              </a:rPr>
              <a:t>код может содержать фиксированную сумму к оплате или зафиксировать сумму открытой, чтобы плательщик смог сам ввести сумму платежа. Количество </a:t>
            </a:r>
            <a:r>
              <a:rPr lang="en-US" sz="1200" dirty="0">
                <a:solidFill>
                  <a:srgbClr val="2B6030"/>
                </a:solidFill>
              </a:rPr>
              <a:t>QR-</a:t>
            </a:r>
            <a:r>
              <a:rPr lang="ru-RU" sz="1200" dirty="0">
                <a:solidFill>
                  <a:srgbClr val="2B6030"/>
                </a:solidFill>
              </a:rPr>
              <a:t>кодов, которые можно сгенерировать не ограничено.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00196" y="1665193"/>
            <a:ext cx="2853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2B6030"/>
                </a:solidFill>
              </a:rPr>
              <a:t>Подходит для случаев, когда сумма к оплате постоянно меняется. </a:t>
            </a:r>
          </a:p>
          <a:p>
            <a:r>
              <a:rPr lang="ru-RU" sz="1200" dirty="0">
                <a:solidFill>
                  <a:srgbClr val="2B6030"/>
                </a:solidFill>
              </a:rPr>
              <a:t>Для каждой новой суммы генерируется новый </a:t>
            </a:r>
            <a:r>
              <a:rPr lang="en-US" sz="1200" dirty="0">
                <a:solidFill>
                  <a:srgbClr val="2B6030"/>
                </a:solidFill>
              </a:rPr>
              <a:t>QR-</a:t>
            </a:r>
            <a:r>
              <a:rPr lang="ru-RU" sz="1200" dirty="0">
                <a:solidFill>
                  <a:srgbClr val="2B6030"/>
                </a:solidFill>
              </a:rPr>
              <a:t>код. 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978" y="2640057"/>
            <a:ext cx="3835160" cy="221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7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Способы </a:t>
            </a:r>
            <a:r>
              <a:rPr lang="ru-RU" sz="20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вывода </a:t>
            </a:r>
            <a:r>
              <a:rPr lang="en-US" sz="20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QR-</a:t>
            </a:r>
            <a:r>
              <a:rPr lang="ru-RU" sz="20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кода</a:t>
            </a:r>
            <a:endParaRPr lang="ru-RU" sz="2000" b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5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558872" y="50041"/>
            <a:ext cx="1020633" cy="541910"/>
            <a:chOff x="5558872" y="50041"/>
            <a:chExt cx="1020633" cy="541910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C007D257-219F-264E-8BA4-CF6318C904F1}"/>
                </a:ext>
              </a:extLst>
            </p:cNvPr>
            <p:cNvGrpSpPr/>
            <p:nvPr/>
          </p:nvGrpSpPr>
          <p:grpSpPr>
            <a:xfrm>
              <a:off x="6034105" y="178102"/>
              <a:ext cx="545400" cy="221047"/>
              <a:chOff x="5811158" y="248258"/>
              <a:chExt cx="698934" cy="283271"/>
            </a:xfrm>
            <a:solidFill>
              <a:srgbClr val="373766"/>
            </a:solidFill>
          </p:grpSpPr>
          <p:sp>
            <p:nvSpPr>
              <p:cNvPr id="49" name="Полилиния 48">
                <a:extLst>
                  <a:ext uri="{FF2B5EF4-FFF2-40B4-BE49-F238E27FC236}">
                    <a16:creationId xmlns:a16="http://schemas.microsoft.com/office/drawing/2014/main" id="{A61946EB-7B17-5E44-A084-C0C2F71A0E2B}"/>
                  </a:ext>
                </a:extLst>
              </p:cNvPr>
              <p:cNvSpPr/>
              <p:nvPr/>
            </p:nvSpPr>
            <p:spPr>
              <a:xfrm>
                <a:off x="6298753" y="321047"/>
                <a:ext cx="211339" cy="202330"/>
              </a:xfrm>
              <a:custGeom>
                <a:avLst/>
                <a:gdLst>
                  <a:gd name="connsiteX0" fmla="*/ 339214 w 339214"/>
                  <a:gd name="connsiteY0" fmla="*/ 0 h 324754"/>
                  <a:gd name="connsiteX1" fmla="*/ 339214 w 339214"/>
                  <a:gd name="connsiteY1" fmla="*/ 324754 h 324754"/>
                  <a:gd name="connsiteX2" fmla="*/ 224725 w 339214"/>
                  <a:gd name="connsiteY2" fmla="*/ 324754 h 324754"/>
                  <a:gd name="connsiteX3" fmla="*/ 224725 w 339214"/>
                  <a:gd name="connsiteY3" fmla="*/ 96974 h 324754"/>
                  <a:gd name="connsiteX4" fmla="*/ 114486 w 339214"/>
                  <a:gd name="connsiteY4" fmla="*/ 96974 h 324754"/>
                  <a:gd name="connsiteX5" fmla="*/ 114486 w 339214"/>
                  <a:gd name="connsiteY5" fmla="*/ 324754 h 324754"/>
                  <a:gd name="connsiteX6" fmla="*/ 0 w 339214"/>
                  <a:gd name="connsiteY6" fmla="*/ 324754 h 324754"/>
                  <a:gd name="connsiteX7" fmla="*/ 0 w 339214"/>
                  <a:gd name="connsiteY7" fmla="*/ 0 h 324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214" h="324754">
                    <a:moveTo>
                      <a:pt x="339214" y="0"/>
                    </a:moveTo>
                    <a:lnTo>
                      <a:pt x="339214" y="324754"/>
                    </a:lnTo>
                    <a:lnTo>
                      <a:pt x="224725" y="324754"/>
                    </a:lnTo>
                    <a:lnTo>
                      <a:pt x="224725" y="96974"/>
                    </a:lnTo>
                    <a:lnTo>
                      <a:pt x="114486" y="96974"/>
                    </a:lnTo>
                    <a:lnTo>
                      <a:pt x="114486" y="324754"/>
                    </a:lnTo>
                    <a:lnTo>
                      <a:pt x="0" y="3247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50" name="Полилиния 49">
                <a:extLst>
                  <a:ext uri="{FF2B5EF4-FFF2-40B4-BE49-F238E27FC236}">
                    <a16:creationId xmlns:a16="http://schemas.microsoft.com/office/drawing/2014/main" id="{5D13575B-0E06-C148-BF47-1CB0AE2FC8EA}"/>
                  </a:ext>
                </a:extLst>
              </p:cNvPr>
              <p:cNvSpPr/>
              <p:nvPr/>
            </p:nvSpPr>
            <p:spPr>
              <a:xfrm>
                <a:off x="6031697" y="248258"/>
                <a:ext cx="233229" cy="283271"/>
              </a:xfrm>
              <a:custGeom>
                <a:avLst/>
                <a:gdLst>
                  <a:gd name="connsiteX0" fmla="*/ 374349 w 374349"/>
                  <a:gd name="connsiteY0" fmla="*/ 297687 h 454669"/>
                  <a:gd name="connsiteX1" fmla="*/ 189593 w 374349"/>
                  <a:gd name="connsiteY1" fmla="*/ 454669 h 454669"/>
                  <a:gd name="connsiteX2" fmla="*/ 0 w 374349"/>
                  <a:gd name="connsiteY2" fmla="*/ 238903 h 454669"/>
                  <a:gd name="connsiteX3" fmla="*/ 203363 w 374349"/>
                  <a:gd name="connsiteY3" fmla="*/ 2521 h 454669"/>
                  <a:gd name="connsiteX4" fmla="*/ 370749 w 374349"/>
                  <a:gd name="connsiteY4" fmla="*/ 0 h 454669"/>
                  <a:gd name="connsiteX5" fmla="*/ 319307 w 374349"/>
                  <a:gd name="connsiteY5" fmla="*/ 94494 h 454669"/>
                  <a:gd name="connsiteX6" fmla="*/ 216256 w 374349"/>
                  <a:gd name="connsiteY6" fmla="*/ 94646 h 454669"/>
                  <a:gd name="connsiteX7" fmla="*/ 109623 w 374349"/>
                  <a:gd name="connsiteY7" fmla="*/ 188002 h 454669"/>
                  <a:gd name="connsiteX8" fmla="*/ 219277 w 374349"/>
                  <a:gd name="connsiteY8" fmla="*/ 146778 h 454669"/>
                  <a:gd name="connsiteX9" fmla="*/ 374349 w 374349"/>
                  <a:gd name="connsiteY9" fmla="*/ 297687 h 454669"/>
                  <a:gd name="connsiteX10" fmla="*/ 256842 w 374349"/>
                  <a:gd name="connsiteY10" fmla="*/ 297687 h 454669"/>
                  <a:gd name="connsiteX11" fmla="*/ 256842 w 374349"/>
                  <a:gd name="connsiteY11" fmla="*/ 297687 h 454669"/>
                  <a:gd name="connsiteX12" fmla="*/ 190207 w 374349"/>
                  <a:gd name="connsiteY12" fmla="*/ 230429 h 454669"/>
                  <a:gd name="connsiteX13" fmla="*/ 122369 w 374349"/>
                  <a:gd name="connsiteY13" fmla="*/ 298304 h 454669"/>
                  <a:gd name="connsiteX14" fmla="*/ 190207 w 374349"/>
                  <a:gd name="connsiteY14" fmla="*/ 367410 h 454669"/>
                  <a:gd name="connsiteX15" fmla="*/ 256842 w 374349"/>
                  <a:gd name="connsiteY15" fmla="*/ 297687 h 454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4349" h="454669">
                    <a:moveTo>
                      <a:pt x="374349" y="297687"/>
                    </a:moveTo>
                    <a:cubicBezTo>
                      <a:pt x="374349" y="392246"/>
                      <a:pt x="295609" y="454669"/>
                      <a:pt x="189593" y="454669"/>
                    </a:cubicBezTo>
                    <a:cubicBezTo>
                      <a:pt x="79967" y="454669"/>
                      <a:pt x="0" y="388609"/>
                      <a:pt x="0" y="238903"/>
                    </a:cubicBezTo>
                    <a:cubicBezTo>
                      <a:pt x="0" y="110420"/>
                      <a:pt x="82016" y="4540"/>
                      <a:pt x="203363" y="2521"/>
                    </a:cubicBezTo>
                    <a:cubicBezTo>
                      <a:pt x="256510" y="2521"/>
                      <a:pt x="370749" y="0"/>
                      <a:pt x="370749" y="0"/>
                    </a:cubicBezTo>
                    <a:lnTo>
                      <a:pt x="319307" y="94494"/>
                    </a:lnTo>
                    <a:cubicBezTo>
                      <a:pt x="319307" y="94494"/>
                      <a:pt x="228319" y="94646"/>
                      <a:pt x="216256" y="94646"/>
                    </a:cubicBezTo>
                    <a:cubicBezTo>
                      <a:pt x="163882" y="94646"/>
                      <a:pt x="116304" y="134053"/>
                      <a:pt x="109623" y="188002"/>
                    </a:cubicBezTo>
                    <a:cubicBezTo>
                      <a:pt x="137491" y="161935"/>
                      <a:pt x="174443" y="146778"/>
                      <a:pt x="219277" y="146778"/>
                    </a:cubicBezTo>
                    <a:cubicBezTo>
                      <a:pt x="316210" y="146778"/>
                      <a:pt x="374349" y="206179"/>
                      <a:pt x="374349" y="297687"/>
                    </a:cubicBezTo>
                    <a:close/>
                    <a:moveTo>
                      <a:pt x="256842" y="297687"/>
                    </a:moveTo>
                    <a:lnTo>
                      <a:pt x="256842" y="297687"/>
                    </a:lnTo>
                    <a:cubicBezTo>
                      <a:pt x="256842" y="255263"/>
                      <a:pt x="229563" y="230429"/>
                      <a:pt x="190207" y="230429"/>
                    </a:cubicBezTo>
                    <a:cubicBezTo>
                      <a:pt x="149621" y="230429"/>
                      <a:pt x="122369" y="255879"/>
                      <a:pt x="122369" y="298304"/>
                    </a:cubicBezTo>
                    <a:cubicBezTo>
                      <a:pt x="122369" y="338297"/>
                      <a:pt x="149621" y="367410"/>
                      <a:pt x="190207" y="367410"/>
                    </a:cubicBezTo>
                    <a:cubicBezTo>
                      <a:pt x="232609" y="367410"/>
                      <a:pt x="256842" y="335891"/>
                      <a:pt x="256842" y="297687"/>
                    </a:cubicBezTo>
                    <a:close/>
                  </a:path>
                </a:pathLst>
              </a:custGeom>
              <a:grpFill/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51" name="Полилиния 50">
                <a:extLst>
                  <a:ext uri="{FF2B5EF4-FFF2-40B4-BE49-F238E27FC236}">
                    <a16:creationId xmlns:a16="http://schemas.microsoft.com/office/drawing/2014/main" id="{DE838E45-1737-7D49-A2D6-E2CFB44F84C4}"/>
                  </a:ext>
                </a:extLst>
              </p:cNvPr>
              <p:cNvSpPr/>
              <p:nvPr/>
            </p:nvSpPr>
            <p:spPr>
              <a:xfrm>
                <a:off x="5811158" y="315716"/>
                <a:ext cx="194554" cy="214126"/>
              </a:xfrm>
              <a:custGeom>
                <a:avLst/>
                <a:gdLst>
                  <a:gd name="connsiteX0" fmla="*/ 263214 w 312273"/>
                  <a:gd name="connsiteY0" fmla="*/ 235176 h 343687"/>
                  <a:gd name="connsiteX1" fmla="*/ 194229 w 312273"/>
                  <a:gd name="connsiteY1" fmla="*/ 253752 h 343687"/>
                  <a:gd name="connsiteX2" fmla="*/ 104429 w 312273"/>
                  <a:gd name="connsiteY2" fmla="*/ 173713 h 343687"/>
                  <a:gd name="connsiteX3" fmla="*/ 193032 w 312273"/>
                  <a:gd name="connsiteY3" fmla="*/ 93716 h 343687"/>
                  <a:gd name="connsiteX4" fmla="*/ 266082 w 312273"/>
                  <a:gd name="connsiteY4" fmla="*/ 115035 h 343687"/>
                  <a:gd name="connsiteX5" fmla="*/ 312274 w 312273"/>
                  <a:gd name="connsiteY5" fmla="*/ 33147 h 343687"/>
                  <a:gd name="connsiteX6" fmla="*/ 200255 w 312273"/>
                  <a:gd name="connsiteY6" fmla="*/ 0 h 343687"/>
                  <a:gd name="connsiteX7" fmla="*/ 0 w 312273"/>
                  <a:gd name="connsiteY7" fmla="*/ 173083 h 343687"/>
                  <a:gd name="connsiteX8" fmla="*/ 200255 w 312273"/>
                  <a:gd name="connsiteY8" fmla="*/ 343640 h 343687"/>
                  <a:gd name="connsiteX9" fmla="*/ 306574 w 312273"/>
                  <a:gd name="connsiteY9" fmla="*/ 313696 h 343687"/>
                  <a:gd name="connsiteX10" fmla="*/ 263214 w 312273"/>
                  <a:gd name="connsiteY10" fmla="*/ 235176 h 3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2273" h="343687">
                    <a:moveTo>
                      <a:pt x="263214" y="235176"/>
                    </a:moveTo>
                    <a:cubicBezTo>
                      <a:pt x="263214" y="235176"/>
                      <a:pt x="235528" y="250758"/>
                      <a:pt x="194229" y="253752"/>
                    </a:cubicBezTo>
                    <a:cubicBezTo>
                      <a:pt x="146699" y="255089"/>
                      <a:pt x="104429" y="225841"/>
                      <a:pt x="104429" y="173713"/>
                    </a:cubicBezTo>
                    <a:cubicBezTo>
                      <a:pt x="104429" y="122842"/>
                      <a:pt x="141814" y="93716"/>
                      <a:pt x="193032" y="93716"/>
                    </a:cubicBezTo>
                    <a:cubicBezTo>
                      <a:pt x="224474" y="93716"/>
                      <a:pt x="266082" y="115035"/>
                      <a:pt x="266082" y="115035"/>
                    </a:cubicBezTo>
                    <a:cubicBezTo>
                      <a:pt x="266082" y="115035"/>
                      <a:pt x="296498" y="60414"/>
                      <a:pt x="312274" y="33147"/>
                    </a:cubicBezTo>
                    <a:cubicBezTo>
                      <a:pt x="283432" y="11716"/>
                      <a:pt x="244923" y="0"/>
                      <a:pt x="200255" y="0"/>
                    </a:cubicBezTo>
                    <a:cubicBezTo>
                      <a:pt x="87386" y="0"/>
                      <a:pt x="0" y="71971"/>
                      <a:pt x="0" y="173083"/>
                    </a:cubicBezTo>
                    <a:cubicBezTo>
                      <a:pt x="0" y="275453"/>
                      <a:pt x="82139" y="345778"/>
                      <a:pt x="200255" y="343640"/>
                    </a:cubicBezTo>
                    <a:cubicBezTo>
                      <a:pt x="233304" y="342402"/>
                      <a:pt x="278844" y="331113"/>
                      <a:pt x="306574" y="313696"/>
                    </a:cubicBezTo>
                    <a:lnTo>
                      <a:pt x="263214" y="235176"/>
                    </a:lnTo>
                    <a:close/>
                  </a:path>
                </a:pathLst>
              </a:custGeom>
              <a:grpFill/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D6FEE409-666E-AA4C-969D-D4258F2A0E37}"/>
                </a:ext>
              </a:extLst>
            </p:cNvPr>
            <p:cNvGrpSpPr/>
            <p:nvPr/>
          </p:nvGrpSpPr>
          <p:grpSpPr>
            <a:xfrm>
              <a:off x="5558872" y="50041"/>
              <a:ext cx="440414" cy="541910"/>
              <a:chOff x="5065953" y="19831"/>
              <a:chExt cx="659583" cy="811586"/>
            </a:xfrm>
          </p:grpSpPr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117854E8-F1AE-1A4C-8684-867D76E4AE9B}"/>
                  </a:ext>
                </a:extLst>
              </p:cNvPr>
              <p:cNvSpPr/>
              <p:nvPr/>
            </p:nvSpPr>
            <p:spPr>
              <a:xfrm>
                <a:off x="5065953" y="196493"/>
                <a:ext cx="98568" cy="458157"/>
              </a:xfrm>
              <a:custGeom>
                <a:avLst/>
                <a:gdLst>
                  <a:gd name="connsiteX0" fmla="*/ 0 w 158208"/>
                  <a:gd name="connsiteY0" fmla="*/ 0 h 735373"/>
                  <a:gd name="connsiteX1" fmla="*/ 158208 w 158208"/>
                  <a:gd name="connsiteY1" fmla="*/ 281997 h 735373"/>
                  <a:gd name="connsiteX2" fmla="*/ 158208 w 158208"/>
                  <a:gd name="connsiteY2" fmla="*/ 453926 h 735373"/>
                  <a:gd name="connsiteX3" fmla="*/ 261 w 158208"/>
                  <a:gd name="connsiteY3" fmla="*/ 735373 h 735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8" h="735373">
                    <a:moveTo>
                      <a:pt x="0" y="0"/>
                    </a:moveTo>
                    <a:lnTo>
                      <a:pt x="158208" y="281997"/>
                    </a:lnTo>
                    <a:lnTo>
                      <a:pt x="158208" y="453926"/>
                    </a:lnTo>
                    <a:lnTo>
                      <a:pt x="261" y="735373"/>
                    </a:lnTo>
                    <a:close/>
                  </a:path>
                </a:pathLst>
              </a:custGeom>
              <a:solidFill>
                <a:srgbClr val="605CA4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3BC64637-CB51-8F44-B1EC-1CD9A14BEE10}"/>
                  </a:ext>
                </a:extLst>
              </p:cNvPr>
              <p:cNvSpPr/>
              <p:nvPr/>
            </p:nvSpPr>
            <p:spPr>
              <a:xfrm>
                <a:off x="5444298" y="251655"/>
                <a:ext cx="281238" cy="171875"/>
              </a:xfrm>
              <a:custGeom>
                <a:avLst/>
                <a:gdLst>
                  <a:gd name="connsiteX0" fmla="*/ 0 w 451406"/>
                  <a:gd name="connsiteY0" fmla="*/ 90832 h 275871"/>
                  <a:gd name="connsiteX1" fmla="*/ 148183 w 451406"/>
                  <a:gd name="connsiteY1" fmla="*/ 231 h 275871"/>
                  <a:gd name="connsiteX2" fmla="*/ 451406 w 451406"/>
                  <a:gd name="connsiteY2" fmla="*/ 0 h 275871"/>
                  <a:gd name="connsiteX3" fmla="*/ 0 w 451406"/>
                  <a:gd name="connsiteY3" fmla="*/ 275871 h 275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1406" h="275871">
                    <a:moveTo>
                      <a:pt x="0" y="90832"/>
                    </a:moveTo>
                    <a:lnTo>
                      <a:pt x="148183" y="231"/>
                    </a:lnTo>
                    <a:lnTo>
                      <a:pt x="451406" y="0"/>
                    </a:lnTo>
                    <a:lnTo>
                      <a:pt x="0" y="275871"/>
                    </a:lnTo>
                    <a:close/>
                  </a:path>
                </a:pathLst>
              </a:custGeom>
              <a:solidFill>
                <a:srgbClr val="DA2157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6205D034-1F07-6844-AEBD-D7CCC5796FDB}"/>
                  </a:ext>
                </a:extLst>
              </p:cNvPr>
              <p:cNvSpPr/>
              <p:nvPr/>
            </p:nvSpPr>
            <p:spPr>
              <a:xfrm>
                <a:off x="5345533" y="19831"/>
                <a:ext cx="98763" cy="408213"/>
              </a:xfrm>
              <a:custGeom>
                <a:avLst/>
                <a:gdLst>
                  <a:gd name="connsiteX0" fmla="*/ 157702 w 158521"/>
                  <a:gd name="connsiteY0" fmla="*/ 281930 h 655209"/>
                  <a:gd name="connsiteX1" fmla="*/ 158522 w 158521"/>
                  <a:gd name="connsiteY1" fmla="*/ 655209 h 655209"/>
                  <a:gd name="connsiteX2" fmla="*/ 0 w 158521"/>
                  <a:gd name="connsiteY2" fmla="*/ 558083 h 655209"/>
                  <a:gd name="connsiteX3" fmla="*/ 0 w 158521"/>
                  <a:gd name="connsiteY3" fmla="*/ 0 h 65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521" h="655209">
                    <a:moveTo>
                      <a:pt x="157702" y="281930"/>
                    </a:moveTo>
                    <a:lnTo>
                      <a:pt x="158522" y="655209"/>
                    </a:lnTo>
                    <a:lnTo>
                      <a:pt x="0" y="5580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828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:a16="http://schemas.microsoft.com/office/drawing/2014/main" id="{B94F690C-EF17-D24F-AE7E-B07382F8B954}"/>
                  </a:ext>
                </a:extLst>
              </p:cNvPr>
              <p:cNvSpPr/>
              <p:nvPr/>
            </p:nvSpPr>
            <p:spPr>
              <a:xfrm>
                <a:off x="5345533" y="19831"/>
                <a:ext cx="380003" cy="231968"/>
              </a:xfrm>
              <a:custGeom>
                <a:avLst/>
                <a:gdLst>
                  <a:gd name="connsiteX0" fmla="*/ 609930 w 609930"/>
                  <a:gd name="connsiteY0" fmla="*/ 372095 h 372325"/>
                  <a:gd name="connsiteX1" fmla="*/ 306707 w 609930"/>
                  <a:gd name="connsiteY1" fmla="*/ 372326 h 372325"/>
                  <a:gd name="connsiteX2" fmla="*/ 157702 w 609930"/>
                  <a:gd name="connsiteY2" fmla="*/ 281930 h 372325"/>
                  <a:gd name="connsiteX3" fmla="*/ 0 w 609930"/>
                  <a:gd name="connsiteY3" fmla="*/ 0 h 37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930" h="372325">
                    <a:moveTo>
                      <a:pt x="609930" y="372095"/>
                    </a:moveTo>
                    <a:lnTo>
                      <a:pt x="306707" y="372326"/>
                    </a:lnTo>
                    <a:lnTo>
                      <a:pt x="157702" y="2819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7332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45" name="Полилиния 44">
                <a:extLst>
                  <a:ext uri="{FF2B5EF4-FFF2-40B4-BE49-F238E27FC236}">
                    <a16:creationId xmlns:a16="http://schemas.microsoft.com/office/drawing/2014/main" id="{820EED2A-BAAE-0747-A171-FC57B612B468}"/>
                  </a:ext>
                </a:extLst>
              </p:cNvPr>
              <p:cNvSpPr/>
              <p:nvPr/>
            </p:nvSpPr>
            <p:spPr>
              <a:xfrm>
                <a:off x="5345545" y="483411"/>
                <a:ext cx="98752" cy="348005"/>
              </a:xfrm>
              <a:custGeom>
                <a:avLst/>
                <a:gdLst>
                  <a:gd name="connsiteX0" fmla="*/ 158503 w 158503"/>
                  <a:gd name="connsiteY0" fmla="*/ 276432 h 558572"/>
                  <a:gd name="connsiteX1" fmla="*/ 158503 w 158503"/>
                  <a:gd name="connsiteY1" fmla="*/ 95291 h 558572"/>
                  <a:gd name="connsiteX2" fmla="*/ 0 w 158503"/>
                  <a:gd name="connsiteY2" fmla="*/ 0 h 558572"/>
                  <a:gd name="connsiteX3" fmla="*/ 27 w 158503"/>
                  <a:gd name="connsiteY3" fmla="*/ 558573 h 55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503" h="558572">
                    <a:moveTo>
                      <a:pt x="158503" y="276432"/>
                    </a:moveTo>
                    <a:lnTo>
                      <a:pt x="158503" y="95291"/>
                    </a:lnTo>
                    <a:lnTo>
                      <a:pt x="0" y="0"/>
                    </a:lnTo>
                    <a:lnTo>
                      <a:pt x="27" y="558573"/>
                    </a:lnTo>
                    <a:close/>
                  </a:path>
                </a:pathLst>
              </a:custGeom>
              <a:solidFill>
                <a:srgbClr val="66B438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46" name="Полилиния 45">
                <a:extLst>
                  <a:ext uri="{FF2B5EF4-FFF2-40B4-BE49-F238E27FC236}">
                    <a16:creationId xmlns:a16="http://schemas.microsoft.com/office/drawing/2014/main" id="{B976F809-8F54-EE4B-8FA4-E7494B224AD7}"/>
                  </a:ext>
                </a:extLst>
              </p:cNvPr>
              <p:cNvSpPr/>
              <p:nvPr/>
            </p:nvSpPr>
            <p:spPr>
              <a:xfrm>
                <a:off x="5065953" y="196493"/>
                <a:ext cx="659206" cy="403214"/>
              </a:xfrm>
              <a:custGeom>
                <a:avLst/>
                <a:gdLst>
                  <a:gd name="connsiteX0" fmla="*/ 755081 w 1058070"/>
                  <a:gd name="connsiteY0" fmla="*/ 647185 h 647185"/>
                  <a:gd name="connsiteX1" fmla="*/ 158208 w 1058070"/>
                  <a:gd name="connsiteY1" fmla="*/ 281997 h 647185"/>
                  <a:gd name="connsiteX2" fmla="*/ 0 w 1058070"/>
                  <a:gd name="connsiteY2" fmla="*/ 0 h 647185"/>
                  <a:gd name="connsiteX3" fmla="*/ 1058071 w 1058070"/>
                  <a:gd name="connsiteY3" fmla="*/ 646830 h 64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070" h="647185">
                    <a:moveTo>
                      <a:pt x="755081" y="647185"/>
                    </a:moveTo>
                    <a:lnTo>
                      <a:pt x="158208" y="281997"/>
                    </a:lnTo>
                    <a:lnTo>
                      <a:pt x="0" y="0"/>
                    </a:lnTo>
                    <a:lnTo>
                      <a:pt x="1058071" y="646830"/>
                    </a:lnTo>
                    <a:close/>
                  </a:path>
                </a:pathLst>
              </a:custGeom>
              <a:solidFill>
                <a:srgbClr val="208ACA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47" name="Полилиния 46">
                <a:extLst>
                  <a:ext uri="{FF2B5EF4-FFF2-40B4-BE49-F238E27FC236}">
                    <a16:creationId xmlns:a16="http://schemas.microsoft.com/office/drawing/2014/main" id="{3BD19339-0F6F-4147-8924-21CC30A45D13}"/>
                  </a:ext>
                </a:extLst>
              </p:cNvPr>
              <p:cNvSpPr/>
              <p:nvPr/>
            </p:nvSpPr>
            <p:spPr>
              <a:xfrm>
                <a:off x="5345562" y="599486"/>
                <a:ext cx="379597" cy="231931"/>
              </a:xfrm>
              <a:custGeom>
                <a:avLst/>
                <a:gdLst>
                  <a:gd name="connsiteX0" fmla="*/ 0 w 609279"/>
                  <a:gd name="connsiteY0" fmla="*/ 372266 h 372265"/>
                  <a:gd name="connsiteX1" fmla="*/ 158476 w 609279"/>
                  <a:gd name="connsiteY1" fmla="*/ 90125 h 372265"/>
                  <a:gd name="connsiteX2" fmla="*/ 306290 w 609279"/>
                  <a:gd name="connsiteY2" fmla="*/ 356 h 372265"/>
                  <a:gd name="connsiteX3" fmla="*/ 609279 w 609279"/>
                  <a:gd name="connsiteY3" fmla="*/ 0 h 37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279" h="372265">
                    <a:moveTo>
                      <a:pt x="0" y="372266"/>
                    </a:moveTo>
                    <a:lnTo>
                      <a:pt x="158476" y="90125"/>
                    </a:lnTo>
                    <a:lnTo>
                      <a:pt x="306290" y="356"/>
                    </a:lnTo>
                    <a:lnTo>
                      <a:pt x="609279" y="0"/>
                    </a:lnTo>
                    <a:close/>
                  </a:path>
                </a:pathLst>
              </a:custGeom>
              <a:solidFill>
                <a:srgbClr val="1B823E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48" name="Полилиния 47">
                <a:extLst>
                  <a:ext uri="{FF2B5EF4-FFF2-40B4-BE49-F238E27FC236}">
                    <a16:creationId xmlns:a16="http://schemas.microsoft.com/office/drawing/2014/main" id="{A8104A60-BBFC-DE4E-906C-48B44D22AAB5}"/>
                  </a:ext>
                </a:extLst>
              </p:cNvPr>
              <p:cNvSpPr/>
              <p:nvPr/>
            </p:nvSpPr>
            <p:spPr>
              <a:xfrm>
                <a:off x="5066116" y="425763"/>
                <a:ext cx="280198" cy="228887"/>
              </a:xfrm>
              <a:custGeom>
                <a:avLst/>
                <a:gdLst>
                  <a:gd name="connsiteX0" fmla="*/ 0 w 449737"/>
                  <a:gd name="connsiteY0" fmla="*/ 367379 h 367379"/>
                  <a:gd name="connsiteX1" fmla="*/ 449738 w 449737"/>
                  <a:gd name="connsiteY1" fmla="*/ 92529 h 367379"/>
                  <a:gd name="connsiteX2" fmla="*/ 298501 w 449737"/>
                  <a:gd name="connsiteY2" fmla="*/ 0 h 367379"/>
                  <a:gd name="connsiteX3" fmla="*/ 157947 w 449737"/>
                  <a:gd name="connsiteY3" fmla="*/ 85932 h 36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9737" h="367379">
                    <a:moveTo>
                      <a:pt x="0" y="367379"/>
                    </a:moveTo>
                    <a:lnTo>
                      <a:pt x="449738" y="92529"/>
                    </a:lnTo>
                    <a:lnTo>
                      <a:pt x="298501" y="0"/>
                    </a:lnTo>
                    <a:lnTo>
                      <a:pt x="157947" y="85932"/>
                    </a:lnTo>
                    <a:close/>
                  </a:path>
                </a:pathLst>
              </a:custGeom>
              <a:solidFill>
                <a:srgbClr val="9A4F98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</p:grpSp>
      </p:grpSp>
      <p:pic>
        <p:nvPicPr>
          <p:cNvPr id="120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5" y="1628540"/>
            <a:ext cx="1656560" cy="1656560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773878" y="2285496"/>
            <a:ext cx="579474" cy="342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C007D257-219F-264E-8BA4-CF6318C904F1}"/>
              </a:ext>
            </a:extLst>
          </p:cNvPr>
          <p:cNvGrpSpPr/>
          <p:nvPr/>
        </p:nvGrpSpPr>
        <p:grpSpPr>
          <a:xfrm>
            <a:off x="1011945" y="2414271"/>
            <a:ext cx="269228" cy="89738"/>
            <a:chOff x="5811158" y="248258"/>
            <a:chExt cx="698934" cy="283271"/>
          </a:xfrm>
          <a:solidFill>
            <a:srgbClr val="373766"/>
          </a:solidFill>
        </p:grpSpPr>
        <p:sp>
          <p:nvSpPr>
            <p:cNvPr id="133" name="Полилиния 132">
              <a:extLst>
                <a:ext uri="{FF2B5EF4-FFF2-40B4-BE49-F238E27FC236}">
                  <a16:creationId xmlns:a16="http://schemas.microsoft.com/office/drawing/2014/main" id="{A61946EB-7B17-5E44-A084-C0C2F71A0E2B}"/>
                </a:ext>
              </a:extLst>
            </p:cNvPr>
            <p:cNvSpPr/>
            <p:nvPr/>
          </p:nvSpPr>
          <p:spPr>
            <a:xfrm>
              <a:off x="6298753" y="321047"/>
              <a:ext cx="211339" cy="202330"/>
            </a:xfrm>
            <a:custGeom>
              <a:avLst/>
              <a:gdLst>
                <a:gd name="connsiteX0" fmla="*/ 339214 w 339214"/>
                <a:gd name="connsiteY0" fmla="*/ 0 h 324754"/>
                <a:gd name="connsiteX1" fmla="*/ 339214 w 339214"/>
                <a:gd name="connsiteY1" fmla="*/ 324754 h 324754"/>
                <a:gd name="connsiteX2" fmla="*/ 224725 w 339214"/>
                <a:gd name="connsiteY2" fmla="*/ 324754 h 324754"/>
                <a:gd name="connsiteX3" fmla="*/ 224725 w 339214"/>
                <a:gd name="connsiteY3" fmla="*/ 96974 h 324754"/>
                <a:gd name="connsiteX4" fmla="*/ 114486 w 339214"/>
                <a:gd name="connsiteY4" fmla="*/ 96974 h 324754"/>
                <a:gd name="connsiteX5" fmla="*/ 114486 w 339214"/>
                <a:gd name="connsiteY5" fmla="*/ 324754 h 324754"/>
                <a:gd name="connsiteX6" fmla="*/ 0 w 339214"/>
                <a:gd name="connsiteY6" fmla="*/ 324754 h 324754"/>
                <a:gd name="connsiteX7" fmla="*/ 0 w 339214"/>
                <a:gd name="connsiteY7" fmla="*/ 0 h 32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214" h="324754">
                  <a:moveTo>
                    <a:pt x="339214" y="0"/>
                  </a:moveTo>
                  <a:lnTo>
                    <a:pt x="339214" y="324754"/>
                  </a:lnTo>
                  <a:lnTo>
                    <a:pt x="224725" y="324754"/>
                  </a:lnTo>
                  <a:lnTo>
                    <a:pt x="224725" y="96974"/>
                  </a:lnTo>
                  <a:lnTo>
                    <a:pt x="114486" y="96974"/>
                  </a:lnTo>
                  <a:lnTo>
                    <a:pt x="114486" y="324754"/>
                  </a:lnTo>
                  <a:lnTo>
                    <a:pt x="0" y="3247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50"/>
            </a:p>
          </p:txBody>
        </p:sp>
        <p:sp>
          <p:nvSpPr>
            <p:cNvPr id="134" name="Полилиния 133">
              <a:extLst>
                <a:ext uri="{FF2B5EF4-FFF2-40B4-BE49-F238E27FC236}">
                  <a16:creationId xmlns:a16="http://schemas.microsoft.com/office/drawing/2014/main" id="{5D13575B-0E06-C148-BF47-1CB0AE2FC8EA}"/>
                </a:ext>
              </a:extLst>
            </p:cNvPr>
            <p:cNvSpPr/>
            <p:nvPr/>
          </p:nvSpPr>
          <p:spPr>
            <a:xfrm>
              <a:off x="6031697" y="248258"/>
              <a:ext cx="233229" cy="283271"/>
            </a:xfrm>
            <a:custGeom>
              <a:avLst/>
              <a:gdLst>
                <a:gd name="connsiteX0" fmla="*/ 374349 w 374349"/>
                <a:gd name="connsiteY0" fmla="*/ 297687 h 454669"/>
                <a:gd name="connsiteX1" fmla="*/ 189593 w 374349"/>
                <a:gd name="connsiteY1" fmla="*/ 454669 h 454669"/>
                <a:gd name="connsiteX2" fmla="*/ 0 w 374349"/>
                <a:gd name="connsiteY2" fmla="*/ 238903 h 454669"/>
                <a:gd name="connsiteX3" fmla="*/ 203363 w 374349"/>
                <a:gd name="connsiteY3" fmla="*/ 2521 h 454669"/>
                <a:gd name="connsiteX4" fmla="*/ 370749 w 374349"/>
                <a:gd name="connsiteY4" fmla="*/ 0 h 454669"/>
                <a:gd name="connsiteX5" fmla="*/ 319307 w 374349"/>
                <a:gd name="connsiteY5" fmla="*/ 94494 h 454669"/>
                <a:gd name="connsiteX6" fmla="*/ 216256 w 374349"/>
                <a:gd name="connsiteY6" fmla="*/ 94646 h 454669"/>
                <a:gd name="connsiteX7" fmla="*/ 109623 w 374349"/>
                <a:gd name="connsiteY7" fmla="*/ 188002 h 454669"/>
                <a:gd name="connsiteX8" fmla="*/ 219277 w 374349"/>
                <a:gd name="connsiteY8" fmla="*/ 146778 h 454669"/>
                <a:gd name="connsiteX9" fmla="*/ 374349 w 374349"/>
                <a:gd name="connsiteY9" fmla="*/ 297687 h 454669"/>
                <a:gd name="connsiteX10" fmla="*/ 256842 w 374349"/>
                <a:gd name="connsiteY10" fmla="*/ 297687 h 454669"/>
                <a:gd name="connsiteX11" fmla="*/ 256842 w 374349"/>
                <a:gd name="connsiteY11" fmla="*/ 297687 h 454669"/>
                <a:gd name="connsiteX12" fmla="*/ 190207 w 374349"/>
                <a:gd name="connsiteY12" fmla="*/ 230429 h 454669"/>
                <a:gd name="connsiteX13" fmla="*/ 122369 w 374349"/>
                <a:gd name="connsiteY13" fmla="*/ 298304 h 454669"/>
                <a:gd name="connsiteX14" fmla="*/ 190207 w 374349"/>
                <a:gd name="connsiteY14" fmla="*/ 367410 h 454669"/>
                <a:gd name="connsiteX15" fmla="*/ 256842 w 374349"/>
                <a:gd name="connsiteY15" fmla="*/ 297687 h 45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4349" h="454669">
                  <a:moveTo>
                    <a:pt x="374349" y="297687"/>
                  </a:moveTo>
                  <a:cubicBezTo>
                    <a:pt x="374349" y="392246"/>
                    <a:pt x="295609" y="454669"/>
                    <a:pt x="189593" y="454669"/>
                  </a:cubicBezTo>
                  <a:cubicBezTo>
                    <a:pt x="79967" y="454669"/>
                    <a:pt x="0" y="388609"/>
                    <a:pt x="0" y="238903"/>
                  </a:cubicBezTo>
                  <a:cubicBezTo>
                    <a:pt x="0" y="110420"/>
                    <a:pt x="82016" y="4540"/>
                    <a:pt x="203363" y="2521"/>
                  </a:cubicBezTo>
                  <a:cubicBezTo>
                    <a:pt x="256510" y="2521"/>
                    <a:pt x="370749" y="0"/>
                    <a:pt x="370749" y="0"/>
                  </a:cubicBezTo>
                  <a:lnTo>
                    <a:pt x="319307" y="94494"/>
                  </a:lnTo>
                  <a:cubicBezTo>
                    <a:pt x="319307" y="94494"/>
                    <a:pt x="228319" y="94646"/>
                    <a:pt x="216256" y="94646"/>
                  </a:cubicBezTo>
                  <a:cubicBezTo>
                    <a:pt x="163882" y="94646"/>
                    <a:pt x="116304" y="134053"/>
                    <a:pt x="109623" y="188002"/>
                  </a:cubicBezTo>
                  <a:cubicBezTo>
                    <a:pt x="137491" y="161935"/>
                    <a:pt x="174443" y="146778"/>
                    <a:pt x="219277" y="146778"/>
                  </a:cubicBezTo>
                  <a:cubicBezTo>
                    <a:pt x="316210" y="146778"/>
                    <a:pt x="374349" y="206179"/>
                    <a:pt x="374349" y="297687"/>
                  </a:cubicBezTo>
                  <a:close/>
                  <a:moveTo>
                    <a:pt x="256842" y="297687"/>
                  </a:moveTo>
                  <a:lnTo>
                    <a:pt x="256842" y="297687"/>
                  </a:lnTo>
                  <a:cubicBezTo>
                    <a:pt x="256842" y="255263"/>
                    <a:pt x="229563" y="230429"/>
                    <a:pt x="190207" y="230429"/>
                  </a:cubicBezTo>
                  <a:cubicBezTo>
                    <a:pt x="149621" y="230429"/>
                    <a:pt x="122369" y="255879"/>
                    <a:pt x="122369" y="298304"/>
                  </a:cubicBezTo>
                  <a:cubicBezTo>
                    <a:pt x="122369" y="338297"/>
                    <a:pt x="149621" y="367410"/>
                    <a:pt x="190207" y="367410"/>
                  </a:cubicBezTo>
                  <a:cubicBezTo>
                    <a:pt x="232609" y="367410"/>
                    <a:pt x="256842" y="335891"/>
                    <a:pt x="256842" y="297687"/>
                  </a:cubicBezTo>
                  <a:close/>
                </a:path>
              </a:pathLst>
            </a:custGeom>
            <a:grpFill/>
            <a:ln w="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50"/>
            </a:p>
          </p:txBody>
        </p:sp>
        <p:sp>
          <p:nvSpPr>
            <p:cNvPr id="135" name="Полилиния 134">
              <a:extLst>
                <a:ext uri="{FF2B5EF4-FFF2-40B4-BE49-F238E27FC236}">
                  <a16:creationId xmlns:a16="http://schemas.microsoft.com/office/drawing/2014/main" id="{DE838E45-1737-7D49-A2D6-E2CFB44F84C4}"/>
                </a:ext>
              </a:extLst>
            </p:cNvPr>
            <p:cNvSpPr/>
            <p:nvPr/>
          </p:nvSpPr>
          <p:spPr>
            <a:xfrm>
              <a:off x="5811158" y="315716"/>
              <a:ext cx="194554" cy="214126"/>
            </a:xfrm>
            <a:custGeom>
              <a:avLst/>
              <a:gdLst>
                <a:gd name="connsiteX0" fmla="*/ 263214 w 312273"/>
                <a:gd name="connsiteY0" fmla="*/ 235176 h 343687"/>
                <a:gd name="connsiteX1" fmla="*/ 194229 w 312273"/>
                <a:gd name="connsiteY1" fmla="*/ 253752 h 343687"/>
                <a:gd name="connsiteX2" fmla="*/ 104429 w 312273"/>
                <a:gd name="connsiteY2" fmla="*/ 173713 h 343687"/>
                <a:gd name="connsiteX3" fmla="*/ 193032 w 312273"/>
                <a:gd name="connsiteY3" fmla="*/ 93716 h 343687"/>
                <a:gd name="connsiteX4" fmla="*/ 266082 w 312273"/>
                <a:gd name="connsiteY4" fmla="*/ 115035 h 343687"/>
                <a:gd name="connsiteX5" fmla="*/ 312274 w 312273"/>
                <a:gd name="connsiteY5" fmla="*/ 33147 h 343687"/>
                <a:gd name="connsiteX6" fmla="*/ 200255 w 312273"/>
                <a:gd name="connsiteY6" fmla="*/ 0 h 343687"/>
                <a:gd name="connsiteX7" fmla="*/ 0 w 312273"/>
                <a:gd name="connsiteY7" fmla="*/ 173083 h 343687"/>
                <a:gd name="connsiteX8" fmla="*/ 200255 w 312273"/>
                <a:gd name="connsiteY8" fmla="*/ 343640 h 343687"/>
                <a:gd name="connsiteX9" fmla="*/ 306574 w 312273"/>
                <a:gd name="connsiteY9" fmla="*/ 313696 h 343687"/>
                <a:gd name="connsiteX10" fmla="*/ 263214 w 312273"/>
                <a:gd name="connsiteY10" fmla="*/ 235176 h 3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2273" h="343687">
                  <a:moveTo>
                    <a:pt x="263214" y="235176"/>
                  </a:moveTo>
                  <a:cubicBezTo>
                    <a:pt x="263214" y="235176"/>
                    <a:pt x="235528" y="250758"/>
                    <a:pt x="194229" y="253752"/>
                  </a:cubicBezTo>
                  <a:cubicBezTo>
                    <a:pt x="146699" y="255089"/>
                    <a:pt x="104429" y="225841"/>
                    <a:pt x="104429" y="173713"/>
                  </a:cubicBezTo>
                  <a:cubicBezTo>
                    <a:pt x="104429" y="122842"/>
                    <a:pt x="141814" y="93716"/>
                    <a:pt x="193032" y="93716"/>
                  </a:cubicBezTo>
                  <a:cubicBezTo>
                    <a:pt x="224474" y="93716"/>
                    <a:pt x="266082" y="115035"/>
                    <a:pt x="266082" y="115035"/>
                  </a:cubicBezTo>
                  <a:cubicBezTo>
                    <a:pt x="266082" y="115035"/>
                    <a:pt x="296498" y="60414"/>
                    <a:pt x="312274" y="33147"/>
                  </a:cubicBezTo>
                  <a:cubicBezTo>
                    <a:pt x="283432" y="11716"/>
                    <a:pt x="244923" y="0"/>
                    <a:pt x="200255" y="0"/>
                  </a:cubicBezTo>
                  <a:cubicBezTo>
                    <a:pt x="87386" y="0"/>
                    <a:pt x="0" y="71971"/>
                    <a:pt x="0" y="173083"/>
                  </a:cubicBezTo>
                  <a:cubicBezTo>
                    <a:pt x="0" y="275453"/>
                    <a:pt x="82139" y="345778"/>
                    <a:pt x="200255" y="343640"/>
                  </a:cubicBezTo>
                  <a:cubicBezTo>
                    <a:pt x="233304" y="342402"/>
                    <a:pt x="278844" y="331113"/>
                    <a:pt x="306574" y="313696"/>
                  </a:cubicBezTo>
                  <a:lnTo>
                    <a:pt x="263214" y="235176"/>
                  </a:lnTo>
                  <a:close/>
                </a:path>
              </a:pathLst>
            </a:custGeom>
            <a:grpFill/>
            <a:ln w="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50"/>
            </a:p>
          </p:txBody>
        </p:sp>
      </p:grp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D6FEE409-666E-AA4C-969D-D4258F2A0E37}"/>
              </a:ext>
            </a:extLst>
          </p:cNvPr>
          <p:cNvGrpSpPr/>
          <p:nvPr/>
        </p:nvGrpSpPr>
        <p:grpSpPr>
          <a:xfrm>
            <a:off x="773878" y="2346821"/>
            <a:ext cx="217403" cy="219998"/>
            <a:chOff x="5065953" y="19831"/>
            <a:chExt cx="659583" cy="811586"/>
          </a:xfrm>
        </p:grpSpPr>
        <p:sp>
          <p:nvSpPr>
            <p:cNvPr id="125" name="Полилиния 124">
              <a:extLst>
                <a:ext uri="{FF2B5EF4-FFF2-40B4-BE49-F238E27FC236}">
                  <a16:creationId xmlns:a16="http://schemas.microsoft.com/office/drawing/2014/main" id="{117854E8-F1AE-1A4C-8684-867D76E4AE9B}"/>
                </a:ext>
              </a:extLst>
            </p:cNvPr>
            <p:cNvSpPr/>
            <p:nvPr/>
          </p:nvSpPr>
          <p:spPr>
            <a:xfrm>
              <a:off x="5065953" y="196493"/>
              <a:ext cx="98568" cy="458157"/>
            </a:xfrm>
            <a:custGeom>
              <a:avLst/>
              <a:gdLst>
                <a:gd name="connsiteX0" fmla="*/ 0 w 158208"/>
                <a:gd name="connsiteY0" fmla="*/ 0 h 735373"/>
                <a:gd name="connsiteX1" fmla="*/ 158208 w 158208"/>
                <a:gd name="connsiteY1" fmla="*/ 281997 h 735373"/>
                <a:gd name="connsiteX2" fmla="*/ 158208 w 158208"/>
                <a:gd name="connsiteY2" fmla="*/ 453926 h 735373"/>
                <a:gd name="connsiteX3" fmla="*/ 261 w 158208"/>
                <a:gd name="connsiteY3" fmla="*/ 735373 h 73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208" h="735373">
                  <a:moveTo>
                    <a:pt x="0" y="0"/>
                  </a:moveTo>
                  <a:lnTo>
                    <a:pt x="158208" y="281997"/>
                  </a:lnTo>
                  <a:lnTo>
                    <a:pt x="158208" y="453926"/>
                  </a:lnTo>
                  <a:lnTo>
                    <a:pt x="261" y="735373"/>
                  </a:lnTo>
                  <a:close/>
                </a:path>
              </a:pathLst>
            </a:custGeom>
            <a:solidFill>
              <a:srgbClr val="605CA4"/>
            </a:solidFill>
            <a:ln w="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50"/>
            </a:p>
          </p:txBody>
        </p:sp>
        <p:sp>
          <p:nvSpPr>
            <p:cNvPr id="126" name="Полилиния 125">
              <a:extLst>
                <a:ext uri="{FF2B5EF4-FFF2-40B4-BE49-F238E27FC236}">
                  <a16:creationId xmlns:a16="http://schemas.microsoft.com/office/drawing/2014/main" id="{3BC64637-CB51-8F44-B1EC-1CD9A14BEE10}"/>
                </a:ext>
              </a:extLst>
            </p:cNvPr>
            <p:cNvSpPr/>
            <p:nvPr/>
          </p:nvSpPr>
          <p:spPr>
            <a:xfrm>
              <a:off x="5444298" y="251655"/>
              <a:ext cx="281238" cy="171875"/>
            </a:xfrm>
            <a:custGeom>
              <a:avLst/>
              <a:gdLst>
                <a:gd name="connsiteX0" fmla="*/ 0 w 451406"/>
                <a:gd name="connsiteY0" fmla="*/ 90832 h 275871"/>
                <a:gd name="connsiteX1" fmla="*/ 148183 w 451406"/>
                <a:gd name="connsiteY1" fmla="*/ 231 h 275871"/>
                <a:gd name="connsiteX2" fmla="*/ 451406 w 451406"/>
                <a:gd name="connsiteY2" fmla="*/ 0 h 275871"/>
                <a:gd name="connsiteX3" fmla="*/ 0 w 451406"/>
                <a:gd name="connsiteY3" fmla="*/ 275871 h 275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406" h="275871">
                  <a:moveTo>
                    <a:pt x="0" y="90832"/>
                  </a:moveTo>
                  <a:lnTo>
                    <a:pt x="148183" y="231"/>
                  </a:lnTo>
                  <a:lnTo>
                    <a:pt x="451406" y="0"/>
                  </a:lnTo>
                  <a:lnTo>
                    <a:pt x="0" y="275871"/>
                  </a:lnTo>
                  <a:close/>
                </a:path>
              </a:pathLst>
            </a:custGeom>
            <a:solidFill>
              <a:srgbClr val="DA2157"/>
            </a:solidFill>
            <a:ln w="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50"/>
            </a:p>
          </p:txBody>
        </p:sp>
        <p:sp>
          <p:nvSpPr>
            <p:cNvPr id="127" name="Полилиния 126">
              <a:extLst>
                <a:ext uri="{FF2B5EF4-FFF2-40B4-BE49-F238E27FC236}">
                  <a16:creationId xmlns:a16="http://schemas.microsoft.com/office/drawing/2014/main" id="{6205D034-1F07-6844-AEBD-D7CCC5796FDB}"/>
                </a:ext>
              </a:extLst>
            </p:cNvPr>
            <p:cNvSpPr/>
            <p:nvPr/>
          </p:nvSpPr>
          <p:spPr>
            <a:xfrm>
              <a:off x="5345533" y="19831"/>
              <a:ext cx="98763" cy="408213"/>
            </a:xfrm>
            <a:custGeom>
              <a:avLst/>
              <a:gdLst>
                <a:gd name="connsiteX0" fmla="*/ 157702 w 158521"/>
                <a:gd name="connsiteY0" fmla="*/ 281930 h 655209"/>
                <a:gd name="connsiteX1" fmla="*/ 158522 w 158521"/>
                <a:gd name="connsiteY1" fmla="*/ 655209 h 655209"/>
                <a:gd name="connsiteX2" fmla="*/ 0 w 158521"/>
                <a:gd name="connsiteY2" fmla="*/ 558083 h 655209"/>
                <a:gd name="connsiteX3" fmla="*/ 0 w 158521"/>
                <a:gd name="connsiteY3" fmla="*/ 0 h 65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21" h="655209">
                  <a:moveTo>
                    <a:pt x="157702" y="281930"/>
                  </a:moveTo>
                  <a:lnTo>
                    <a:pt x="158522" y="655209"/>
                  </a:lnTo>
                  <a:lnTo>
                    <a:pt x="0" y="5580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828"/>
            </a:solidFill>
            <a:ln w="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50"/>
            </a:p>
          </p:txBody>
        </p:sp>
        <p:sp>
          <p:nvSpPr>
            <p:cNvPr id="128" name="Полилиния 127">
              <a:extLst>
                <a:ext uri="{FF2B5EF4-FFF2-40B4-BE49-F238E27FC236}">
                  <a16:creationId xmlns:a16="http://schemas.microsoft.com/office/drawing/2014/main" id="{B94F690C-EF17-D24F-AE7E-B07382F8B954}"/>
                </a:ext>
              </a:extLst>
            </p:cNvPr>
            <p:cNvSpPr/>
            <p:nvPr/>
          </p:nvSpPr>
          <p:spPr>
            <a:xfrm>
              <a:off x="5345533" y="19831"/>
              <a:ext cx="380003" cy="231968"/>
            </a:xfrm>
            <a:custGeom>
              <a:avLst/>
              <a:gdLst>
                <a:gd name="connsiteX0" fmla="*/ 609930 w 609930"/>
                <a:gd name="connsiteY0" fmla="*/ 372095 h 372325"/>
                <a:gd name="connsiteX1" fmla="*/ 306707 w 609930"/>
                <a:gd name="connsiteY1" fmla="*/ 372326 h 372325"/>
                <a:gd name="connsiteX2" fmla="*/ 157702 w 609930"/>
                <a:gd name="connsiteY2" fmla="*/ 281930 h 372325"/>
                <a:gd name="connsiteX3" fmla="*/ 0 w 609930"/>
                <a:gd name="connsiteY3" fmla="*/ 0 h 37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930" h="372325">
                  <a:moveTo>
                    <a:pt x="609930" y="372095"/>
                  </a:moveTo>
                  <a:lnTo>
                    <a:pt x="306707" y="372326"/>
                  </a:lnTo>
                  <a:lnTo>
                    <a:pt x="157702" y="2819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7332"/>
            </a:solidFill>
            <a:ln w="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50"/>
            </a:p>
          </p:txBody>
        </p:sp>
        <p:sp>
          <p:nvSpPr>
            <p:cNvPr id="129" name="Полилиния 128">
              <a:extLst>
                <a:ext uri="{FF2B5EF4-FFF2-40B4-BE49-F238E27FC236}">
                  <a16:creationId xmlns:a16="http://schemas.microsoft.com/office/drawing/2014/main" id="{820EED2A-BAAE-0747-A171-FC57B612B468}"/>
                </a:ext>
              </a:extLst>
            </p:cNvPr>
            <p:cNvSpPr/>
            <p:nvPr/>
          </p:nvSpPr>
          <p:spPr>
            <a:xfrm>
              <a:off x="5345545" y="483411"/>
              <a:ext cx="98752" cy="348005"/>
            </a:xfrm>
            <a:custGeom>
              <a:avLst/>
              <a:gdLst>
                <a:gd name="connsiteX0" fmla="*/ 158503 w 158503"/>
                <a:gd name="connsiteY0" fmla="*/ 276432 h 558572"/>
                <a:gd name="connsiteX1" fmla="*/ 158503 w 158503"/>
                <a:gd name="connsiteY1" fmla="*/ 95291 h 558572"/>
                <a:gd name="connsiteX2" fmla="*/ 0 w 158503"/>
                <a:gd name="connsiteY2" fmla="*/ 0 h 558572"/>
                <a:gd name="connsiteX3" fmla="*/ 27 w 158503"/>
                <a:gd name="connsiteY3" fmla="*/ 558573 h 55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503" h="558572">
                  <a:moveTo>
                    <a:pt x="158503" y="276432"/>
                  </a:moveTo>
                  <a:lnTo>
                    <a:pt x="158503" y="95291"/>
                  </a:lnTo>
                  <a:lnTo>
                    <a:pt x="0" y="0"/>
                  </a:lnTo>
                  <a:lnTo>
                    <a:pt x="27" y="558573"/>
                  </a:lnTo>
                  <a:close/>
                </a:path>
              </a:pathLst>
            </a:custGeom>
            <a:solidFill>
              <a:srgbClr val="66B438"/>
            </a:solidFill>
            <a:ln w="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50"/>
            </a:p>
          </p:txBody>
        </p:sp>
        <p:sp>
          <p:nvSpPr>
            <p:cNvPr id="130" name="Полилиния 129">
              <a:extLst>
                <a:ext uri="{FF2B5EF4-FFF2-40B4-BE49-F238E27FC236}">
                  <a16:creationId xmlns:a16="http://schemas.microsoft.com/office/drawing/2014/main" id="{B976F809-8F54-EE4B-8FA4-E7494B224AD7}"/>
                </a:ext>
              </a:extLst>
            </p:cNvPr>
            <p:cNvSpPr/>
            <p:nvPr/>
          </p:nvSpPr>
          <p:spPr>
            <a:xfrm>
              <a:off x="5065953" y="196493"/>
              <a:ext cx="659206" cy="403214"/>
            </a:xfrm>
            <a:custGeom>
              <a:avLst/>
              <a:gdLst>
                <a:gd name="connsiteX0" fmla="*/ 755081 w 1058070"/>
                <a:gd name="connsiteY0" fmla="*/ 647185 h 647185"/>
                <a:gd name="connsiteX1" fmla="*/ 158208 w 1058070"/>
                <a:gd name="connsiteY1" fmla="*/ 281997 h 647185"/>
                <a:gd name="connsiteX2" fmla="*/ 0 w 1058070"/>
                <a:gd name="connsiteY2" fmla="*/ 0 h 647185"/>
                <a:gd name="connsiteX3" fmla="*/ 1058071 w 1058070"/>
                <a:gd name="connsiteY3" fmla="*/ 646830 h 64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8070" h="647185">
                  <a:moveTo>
                    <a:pt x="755081" y="647185"/>
                  </a:moveTo>
                  <a:lnTo>
                    <a:pt x="158208" y="281997"/>
                  </a:lnTo>
                  <a:lnTo>
                    <a:pt x="0" y="0"/>
                  </a:lnTo>
                  <a:lnTo>
                    <a:pt x="1058071" y="646830"/>
                  </a:lnTo>
                  <a:close/>
                </a:path>
              </a:pathLst>
            </a:custGeom>
            <a:solidFill>
              <a:srgbClr val="208ACA"/>
            </a:solidFill>
            <a:ln w="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50"/>
            </a:p>
          </p:txBody>
        </p:sp>
        <p:sp>
          <p:nvSpPr>
            <p:cNvPr id="131" name="Полилиния 130">
              <a:extLst>
                <a:ext uri="{FF2B5EF4-FFF2-40B4-BE49-F238E27FC236}">
                  <a16:creationId xmlns:a16="http://schemas.microsoft.com/office/drawing/2014/main" id="{3BD19339-0F6F-4147-8924-21CC30A45D13}"/>
                </a:ext>
              </a:extLst>
            </p:cNvPr>
            <p:cNvSpPr/>
            <p:nvPr/>
          </p:nvSpPr>
          <p:spPr>
            <a:xfrm>
              <a:off x="5345562" y="599486"/>
              <a:ext cx="379597" cy="231931"/>
            </a:xfrm>
            <a:custGeom>
              <a:avLst/>
              <a:gdLst>
                <a:gd name="connsiteX0" fmla="*/ 0 w 609279"/>
                <a:gd name="connsiteY0" fmla="*/ 372266 h 372265"/>
                <a:gd name="connsiteX1" fmla="*/ 158476 w 609279"/>
                <a:gd name="connsiteY1" fmla="*/ 90125 h 372265"/>
                <a:gd name="connsiteX2" fmla="*/ 306290 w 609279"/>
                <a:gd name="connsiteY2" fmla="*/ 356 h 372265"/>
                <a:gd name="connsiteX3" fmla="*/ 609279 w 609279"/>
                <a:gd name="connsiteY3" fmla="*/ 0 h 37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279" h="372265">
                  <a:moveTo>
                    <a:pt x="0" y="372266"/>
                  </a:moveTo>
                  <a:lnTo>
                    <a:pt x="158476" y="90125"/>
                  </a:lnTo>
                  <a:lnTo>
                    <a:pt x="306290" y="356"/>
                  </a:lnTo>
                  <a:lnTo>
                    <a:pt x="609279" y="0"/>
                  </a:lnTo>
                  <a:close/>
                </a:path>
              </a:pathLst>
            </a:custGeom>
            <a:solidFill>
              <a:srgbClr val="1B823E"/>
            </a:solidFill>
            <a:ln w="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50"/>
            </a:p>
          </p:txBody>
        </p:sp>
        <p:sp>
          <p:nvSpPr>
            <p:cNvPr id="132" name="Полилиния 131">
              <a:extLst>
                <a:ext uri="{FF2B5EF4-FFF2-40B4-BE49-F238E27FC236}">
                  <a16:creationId xmlns:a16="http://schemas.microsoft.com/office/drawing/2014/main" id="{A8104A60-BBFC-DE4E-906C-48B44D22AAB5}"/>
                </a:ext>
              </a:extLst>
            </p:cNvPr>
            <p:cNvSpPr/>
            <p:nvPr/>
          </p:nvSpPr>
          <p:spPr>
            <a:xfrm>
              <a:off x="5066116" y="425763"/>
              <a:ext cx="280198" cy="228887"/>
            </a:xfrm>
            <a:custGeom>
              <a:avLst/>
              <a:gdLst>
                <a:gd name="connsiteX0" fmla="*/ 0 w 449737"/>
                <a:gd name="connsiteY0" fmla="*/ 367379 h 367379"/>
                <a:gd name="connsiteX1" fmla="*/ 449738 w 449737"/>
                <a:gd name="connsiteY1" fmla="*/ 92529 h 367379"/>
                <a:gd name="connsiteX2" fmla="*/ 298501 w 449737"/>
                <a:gd name="connsiteY2" fmla="*/ 0 h 367379"/>
                <a:gd name="connsiteX3" fmla="*/ 157947 w 449737"/>
                <a:gd name="connsiteY3" fmla="*/ 85932 h 367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737" h="367379">
                  <a:moveTo>
                    <a:pt x="0" y="367379"/>
                  </a:moveTo>
                  <a:lnTo>
                    <a:pt x="449738" y="92529"/>
                  </a:lnTo>
                  <a:lnTo>
                    <a:pt x="298501" y="0"/>
                  </a:lnTo>
                  <a:lnTo>
                    <a:pt x="157947" y="85932"/>
                  </a:lnTo>
                  <a:close/>
                </a:path>
              </a:pathLst>
            </a:custGeom>
            <a:solidFill>
              <a:srgbClr val="9A4F98"/>
            </a:solidFill>
            <a:ln w="2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350"/>
            </a:p>
          </p:txBody>
        </p:sp>
      </p:grpSp>
      <p:sp>
        <p:nvSpPr>
          <p:cNvPr id="8" name="Дуга 7"/>
          <p:cNvSpPr/>
          <p:nvPr/>
        </p:nvSpPr>
        <p:spPr>
          <a:xfrm rot="2238773">
            <a:off x="-2154346" y="376513"/>
            <a:ext cx="4519630" cy="4903735"/>
          </a:xfrm>
          <a:prstGeom prst="arc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1590488" y="780228"/>
            <a:ext cx="282872" cy="243402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" name="Шестиугольник 55"/>
          <p:cNvSpPr/>
          <p:nvPr/>
        </p:nvSpPr>
        <p:spPr>
          <a:xfrm>
            <a:off x="1891895" y="1086400"/>
            <a:ext cx="282872" cy="243402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Шестиугольник 56"/>
          <p:cNvSpPr/>
          <p:nvPr/>
        </p:nvSpPr>
        <p:spPr>
          <a:xfrm>
            <a:off x="2403337" y="2794152"/>
            <a:ext cx="282872" cy="243402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Шестиугольник 57"/>
          <p:cNvSpPr/>
          <p:nvPr/>
        </p:nvSpPr>
        <p:spPr>
          <a:xfrm>
            <a:off x="2174767" y="1468384"/>
            <a:ext cx="282872" cy="243402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" name="Шестиугольник 58"/>
          <p:cNvSpPr/>
          <p:nvPr/>
        </p:nvSpPr>
        <p:spPr>
          <a:xfrm>
            <a:off x="2403337" y="2366179"/>
            <a:ext cx="282872" cy="243402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0" name="Шестиугольник 59"/>
          <p:cNvSpPr/>
          <p:nvPr/>
        </p:nvSpPr>
        <p:spPr>
          <a:xfrm>
            <a:off x="2305261" y="3217267"/>
            <a:ext cx="282872" cy="243402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Шестиугольник 60"/>
          <p:cNvSpPr/>
          <p:nvPr/>
        </p:nvSpPr>
        <p:spPr>
          <a:xfrm>
            <a:off x="2120465" y="3653199"/>
            <a:ext cx="282872" cy="243402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Шестиугольник 62"/>
          <p:cNvSpPr/>
          <p:nvPr/>
        </p:nvSpPr>
        <p:spPr>
          <a:xfrm>
            <a:off x="2316685" y="1918241"/>
            <a:ext cx="282872" cy="243402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Прямая соединительная линия 17"/>
          <p:cNvCxnSpPr>
            <a:stCxn id="10" idx="0"/>
          </p:cNvCxnSpPr>
          <p:nvPr/>
        </p:nvCxnSpPr>
        <p:spPr>
          <a:xfrm>
            <a:off x="1873360" y="901929"/>
            <a:ext cx="2893118" cy="0"/>
          </a:xfrm>
          <a:prstGeom prst="line">
            <a:avLst/>
          </a:prstGeom>
          <a:ln>
            <a:prstDash val="lg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2174766" y="1196726"/>
            <a:ext cx="1620981" cy="0"/>
          </a:xfrm>
          <a:prstGeom prst="line">
            <a:avLst/>
          </a:prstGeom>
          <a:ln>
            <a:prstDash val="lg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2457638" y="1590085"/>
            <a:ext cx="2449861" cy="0"/>
          </a:xfrm>
          <a:prstGeom prst="line">
            <a:avLst/>
          </a:prstGeom>
          <a:ln>
            <a:prstDash val="lg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2599556" y="2039942"/>
            <a:ext cx="2894400" cy="0"/>
          </a:xfrm>
          <a:prstGeom prst="line">
            <a:avLst/>
          </a:prstGeom>
          <a:ln>
            <a:prstDash val="lg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2686209" y="2487880"/>
            <a:ext cx="1596341" cy="0"/>
          </a:xfrm>
          <a:prstGeom prst="line">
            <a:avLst/>
          </a:prstGeom>
          <a:ln>
            <a:prstDash val="lg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2686208" y="2915853"/>
            <a:ext cx="2894400" cy="0"/>
          </a:xfrm>
          <a:prstGeom prst="line">
            <a:avLst/>
          </a:prstGeom>
          <a:ln>
            <a:prstDash val="lg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endCxn id="106" idx="1"/>
          </p:cNvCxnSpPr>
          <p:nvPr/>
        </p:nvCxnSpPr>
        <p:spPr>
          <a:xfrm>
            <a:off x="2588132" y="3338968"/>
            <a:ext cx="2368922" cy="6204"/>
          </a:xfrm>
          <a:prstGeom prst="line">
            <a:avLst/>
          </a:prstGeom>
          <a:ln>
            <a:prstDash val="lg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>
            <a:endCxn id="107" idx="1"/>
          </p:cNvCxnSpPr>
          <p:nvPr/>
        </p:nvCxnSpPr>
        <p:spPr>
          <a:xfrm flipV="1">
            <a:off x="2403336" y="3768384"/>
            <a:ext cx="1592920" cy="6516"/>
          </a:xfrm>
          <a:prstGeom prst="line">
            <a:avLst/>
          </a:prstGeom>
          <a:ln>
            <a:prstDash val="lg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2185711" y="4158071"/>
            <a:ext cx="1502925" cy="0"/>
          </a:xfrm>
          <a:prstGeom prst="line">
            <a:avLst/>
          </a:prstGeom>
          <a:ln>
            <a:prstDash val="lg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4343728" y="2276806"/>
            <a:ext cx="2198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2B6030"/>
                </a:solidFill>
              </a:rPr>
              <a:t>Наклейка</a:t>
            </a:r>
            <a:r>
              <a:rPr lang="en-US" sz="1200" dirty="0" smtClean="0">
                <a:solidFill>
                  <a:srgbClr val="2B6030"/>
                </a:solidFill>
              </a:rPr>
              <a:t> </a:t>
            </a:r>
            <a:r>
              <a:rPr lang="ru-RU" sz="1200" dirty="0" smtClean="0">
                <a:solidFill>
                  <a:srgbClr val="2B6030"/>
                </a:solidFill>
              </a:rPr>
              <a:t>-</a:t>
            </a:r>
            <a:r>
              <a:rPr lang="en-US" sz="1200" dirty="0" smtClean="0">
                <a:solidFill>
                  <a:srgbClr val="2B6030"/>
                </a:solidFill>
              </a:rPr>
              <a:t> </a:t>
            </a:r>
            <a:r>
              <a:rPr lang="ru-RU" sz="1200" dirty="0" smtClean="0">
                <a:solidFill>
                  <a:srgbClr val="2B6030"/>
                </a:solidFill>
              </a:rPr>
              <a:t>кассовая ссылка или статический </a:t>
            </a:r>
            <a:r>
              <a:rPr lang="en-US" sz="1200" dirty="0" smtClean="0">
                <a:solidFill>
                  <a:srgbClr val="2B6030"/>
                </a:solidFill>
              </a:rPr>
              <a:t>QR</a:t>
            </a:r>
            <a:endParaRPr lang="ru-RU" sz="1200" dirty="0" smtClean="0">
              <a:solidFill>
                <a:srgbClr val="2B6030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778803" y="768177"/>
            <a:ext cx="19977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2B6030"/>
                </a:solidFill>
              </a:rPr>
              <a:t>Экран </a:t>
            </a:r>
            <a:r>
              <a:rPr lang="en-US" sz="1200" dirty="0" smtClean="0">
                <a:solidFill>
                  <a:srgbClr val="2B6030"/>
                </a:solidFill>
              </a:rPr>
              <a:t>POS</a:t>
            </a:r>
            <a:r>
              <a:rPr lang="ru-RU" sz="1200" dirty="0" smtClean="0">
                <a:solidFill>
                  <a:srgbClr val="2B6030"/>
                </a:solidFill>
              </a:rPr>
              <a:t>-терминала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5522304" y="1897290"/>
            <a:ext cx="1112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2B6030"/>
                </a:solidFill>
              </a:rPr>
              <a:t>Экран кассы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5558981" y="2774355"/>
            <a:ext cx="13199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B6030"/>
                </a:solidFill>
              </a:rPr>
              <a:t>Табличка</a:t>
            </a:r>
            <a:r>
              <a:rPr lang="en-US" sz="1200" dirty="0">
                <a:solidFill>
                  <a:srgbClr val="2B6030"/>
                </a:solidFill>
              </a:rPr>
              <a:t> </a:t>
            </a:r>
            <a:r>
              <a:rPr lang="ru-RU" sz="1200" dirty="0">
                <a:solidFill>
                  <a:srgbClr val="2B6030"/>
                </a:solidFill>
              </a:rPr>
              <a:t>(</a:t>
            </a:r>
            <a:r>
              <a:rPr lang="en-US" sz="1200" dirty="0">
                <a:solidFill>
                  <a:srgbClr val="2B6030"/>
                </a:solidFill>
              </a:rPr>
              <a:t>NFC</a:t>
            </a:r>
            <a:r>
              <a:rPr lang="ru-RU" sz="1200" dirty="0">
                <a:solidFill>
                  <a:srgbClr val="2B6030"/>
                </a:solidFill>
                <a:latin typeface="Bahnschrift SemiLight Condensed" panose="020B0502040204020203" pitchFamily="34" charset="0"/>
              </a:rPr>
              <a:t>)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3688636" y="1061528"/>
            <a:ext cx="32957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B6030"/>
                </a:solidFill>
              </a:rPr>
              <a:t>Любой другой </a:t>
            </a:r>
            <a:r>
              <a:rPr lang="ru-RU" sz="1200" dirty="0" smtClean="0">
                <a:solidFill>
                  <a:srgbClr val="2B6030"/>
                </a:solidFill>
              </a:rPr>
              <a:t>экран (например</a:t>
            </a:r>
            <a:r>
              <a:rPr lang="ru-RU" sz="1200" dirty="0">
                <a:solidFill>
                  <a:srgbClr val="2B6030"/>
                </a:solidFill>
              </a:rPr>
              <a:t>, планшет)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3700837" y="3960113"/>
            <a:ext cx="3198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2B6030"/>
                </a:solidFill>
              </a:rPr>
              <a:t>Печать </a:t>
            </a:r>
            <a:r>
              <a:rPr lang="ru-RU" sz="1200" dirty="0" err="1">
                <a:solidFill>
                  <a:srgbClr val="2B6030"/>
                </a:solidFill>
              </a:rPr>
              <a:t>пречека</a:t>
            </a:r>
            <a:r>
              <a:rPr lang="ru-RU" sz="1200" dirty="0">
                <a:solidFill>
                  <a:srgbClr val="2B6030"/>
                </a:solidFill>
              </a:rPr>
              <a:t>(</a:t>
            </a:r>
            <a:r>
              <a:rPr lang="en-US" sz="1200" dirty="0">
                <a:solidFill>
                  <a:srgbClr val="2B6030"/>
                </a:solidFill>
              </a:rPr>
              <a:t>QR</a:t>
            </a:r>
            <a:r>
              <a:rPr lang="ru-RU" sz="1200" dirty="0">
                <a:solidFill>
                  <a:srgbClr val="2B6030"/>
                </a:solidFill>
              </a:rPr>
              <a:t> код, напечатанный на бумаге фискальным регистратором)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4851522" y="1432715"/>
            <a:ext cx="20415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B6030"/>
                </a:solidFill>
              </a:rPr>
              <a:t>Приложение </a:t>
            </a:r>
            <a:r>
              <a:rPr lang="en-US" sz="1200" dirty="0">
                <a:solidFill>
                  <a:srgbClr val="2B6030"/>
                </a:solidFill>
              </a:rPr>
              <a:t>“</a:t>
            </a:r>
            <a:r>
              <a:rPr lang="ru-RU" sz="1200" dirty="0">
                <a:solidFill>
                  <a:srgbClr val="2B6030"/>
                </a:solidFill>
              </a:rPr>
              <a:t>РСХБ-</a:t>
            </a:r>
            <a:r>
              <a:rPr lang="en-US" sz="1200" dirty="0">
                <a:solidFill>
                  <a:srgbClr val="2B6030"/>
                </a:solidFill>
              </a:rPr>
              <a:t>QR”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4957054" y="3206672"/>
            <a:ext cx="19421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2B6030"/>
                </a:solidFill>
              </a:rPr>
              <a:t>Экран мобильной кассы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3996256" y="3629884"/>
            <a:ext cx="2939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2B6030"/>
                </a:solidFill>
              </a:rPr>
              <a:t>On-line </a:t>
            </a:r>
            <a:r>
              <a:rPr lang="ru-RU" sz="1200" dirty="0">
                <a:solidFill>
                  <a:srgbClr val="2B6030"/>
                </a:solidFill>
              </a:rPr>
              <a:t>в интернет-магазине(на сайте)</a:t>
            </a:r>
          </a:p>
        </p:txBody>
      </p:sp>
      <p:sp>
        <p:nvSpPr>
          <p:cNvPr id="62" name="Шестиугольник 61"/>
          <p:cNvSpPr/>
          <p:nvPr/>
        </p:nvSpPr>
        <p:spPr>
          <a:xfrm>
            <a:off x="1895784" y="4036370"/>
            <a:ext cx="282872" cy="243402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24322939"/>
              </p:ext>
            </p:extLst>
          </p:nvPr>
        </p:nvGraphicFramePr>
        <p:xfrm>
          <a:off x="394619" y="709390"/>
          <a:ext cx="6141438" cy="37674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3573">
                  <a:extLst>
                    <a:ext uri="{9D8B030D-6E8A-4147-A177-3AD203B41FA5}">
                      <a16:colId xmlns:a16="http://schemas.microsoft.com/office/drawing/2014/main" val="2982166221"/>
                    </a:ext>
                  </a:extLst>
                </a:gridCol>
                <a:gridCol w="1481950">
                  <a:extLst>
                    <a:ext uri="{9D8B030D-6E8A-4147-A177-3AD203B41FA5}">
                      <a16:colId xmlns:a16="http://schemas.microsoft.com/office/drawing/2014/main" val="1092892065"/>
                    </a:ext>
                  </a:extLst>
                </a:gridCol>
                <a:gridCol w="821254">
                  <a:extLst>
                    <a:ext uri="{9D8B030D-6E8A-4147-A177-3AD203B41FA5}">
                      <a16:colId xmlns:a16="http://schemas.microsoft.com/office/drawing/2014/main" val="1465784477"/>
                    </a:ext>
                  </a:extLst>
                </a:gridCol>
                <a:gridCol w="909725">
                  <a:extLst>
                    <a:ext uri="{9D8B030D-6E8A-4147-A177-3AD203B41FA5}">
                      <a16:colId xmlns:a16="http://schemas.microsoft.com/office/drawing/2014/main" val="2208072752"/>
                    </a:ext>
                  </a:extLst>
                </a:gridCol>
                <a:gridCol w="881363">
                  <a:extLst>
                    <a:ext uri="{9D8B030D-6E8A-4147-A177-3AD203B41FA5}">
                      <a16:colId xmlns:a16="http://schemas.microsoft.com/office/drawing/2014/main" val="2827342971"/>
                    </a:ext>
                  </a:extLst>
                </a:gridCol>
                <a:gridCol w="1023573">
                  <a:extLst>
                    <a:ext uri="{9D8B030D-6E8A-4147-A177-3AD203B41FA5}">
                      <a16:colId xmlns:a16="http://schemas.microsoft.com/office/drawing/2014/main" val="2627946505"/>
                    </a:ext>
                  </a:extLst>
                </a:gridCol>
              </a:tblGrid>
              <a:tr h="442520"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Тип </a:t>
                      </a:r>
                      <a:r>
                        <a:rPr lang="en-US" sz="8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QR-</a:t>
                      </a:r>
                      <a:r>
                        <a:rPr lang="ru-RU" sz="8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кода</a:t>
                      </a:r>
                      <a:endParaRPr lang="ru-RU" sz="8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Используемое ПО</a:t>
                      </a:r>
                      <a:endParaRPr lang="ru-RU" sz="8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solidFill>
                            <a:srgbClr val="FFC000"/>
                          </a:solidFill>
                          <a:latin typeface="+mn-lt"/>
                        </a:rPr>
                        <a:t>POS-</a:t>
                      </a:r>
                      <a:r>
                        <a:rPr lang="ru-RU" sz="800" b="0" i="0" dirty="0" smtClean="0">
                          <a:solidFill>
                            <a:srgbClr val="FFC000"/>
                          </a:solidFill>
                          <a:latin typeface="+mn-lt"/>
                        </a:rPr>
                        <a:t>терминал</a:t>
                      </a:r>
                      <a:endParaRPr lang="ru-RU" sz="800" b="0" i="0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rgbClr val="FFC000"/>
                          </a:solidFill>
                          <a:latin typeface="+mn-lt"/>
                        </a:rPr>
                        <a:t>Табличка(</a:t>
                      </a:r>
                      <a:r>
                        <a:rPr lang="en-US" sz="800" b="0" dirty="0" smtClean="0">
                          <a:solidFill>
                            <a:srgbClr val="FFC000"/>
                          </a:solidFill>
                          <a:latin typeface="+mn-lt"/>
                        </a:rPr>
                        <a:t>NFC</a:t>
                      </a:r>
                      <a:r>
                        <a:rPr lang="ru-RU" sz="800" b="0" dirty="0" smtClean="0">
                          <a:solidFill>
                            <a:srgbClr val="FFC000"/>
                          </a:solidFill>
                          <a:latin typeface="+mn-lt"/>
                        </a:rPr>
                        <a:t>),наклейка</a:t>
                      </a:r>
                      <a:endParaRPr lang="ru-RU" sz="800" b="0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rgbClr val="FFC000"/>
                          </a:solidFill>
                          <a:latin typeface="+mn-lt"/>
                        </a:rPr>
                        <a:t>Интернет - сайт</a:t>
                      </a:r>
                      <a:endParaRPr lang="ru-RU" sz="800" b="0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rgbClr val="FFC000"/>
                          </a:solidFill>
                          <a:latin typeface="+mn-lt"/>
                        </a:rPr>
                        <a:t>QR</a:t>
                      </a:r>
                      <a:r>
                        <a:rPr lang="ru-RU" sz="800" b="0" dirty="0" smtClean="0">
                          <a:solidFill>
                            <a:srgbClr val="FFC000"/>
                          </a:solidFill>
                          <a:latin typeface="+mn-lt"/>
                        </a:rPr>
                        <a:t> на</a:t>
                      </a:r>
                      <a:r>
                        <a:rPr lang="ru-RU" sz="800" b="0" baseline="0" dirty="0" smtClean="0">
                          <a:solidFill>
                            <a:srgbClr val="FFC000"/>
                          </a:solidFill>
                          <a:latin typeface="+mn-lt"/>
                        </a:rPr>
                        <a:t> экране кассы(в </a:t>
                      </a:r>
                      <a:r>
                        <a:rPr lang="ru-RU" sz="800" b="0" baseline="0" dirty="0" err="1" smtClean="0">
                          <a:solidFill>
                            <a:srgbClr val="FFC000"/>
                          </a:solidFill>
                          <a:latin typeface="+mn-lt"/>
                        </a:rPr>
                        <a:t>т.ч</a:t>
                      </a:r>
                      <a:r>
                        <a:rPr lang="ru-RU" sz="800" b="0" baseline="0" dirty="0" smtClean="0">
                          <a:solidFill>
                            <a:srgbClr val="FFC000"/>
                          </a:solidFill>
                          <a:latin typeface="+mn-lt"/>
                        </a:rPr>
                        <a:t>. мобильные кассы)</a:t>
                      </a:r>
                      <a:endParaRPr lang="ru-RU" sz="800" b="0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8930150"/>
                  </a:ext>
                </a:extLst>
              </a:tr>
              <a:tr h="667031"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2B6030"/>
                          </a:solidFill>
                          <a:latin typeface="+mn-lt"/>
                        </a:rPr>
                        <a:t>Динамический </a:t>
                      </a:r>
                    </a:p>
                    <a:p>
                      <a:pPr algn="ctr"/>
                      <a:r>
                        <a:rPr lang="en-US" sz="800" dirty="0" smtClean="0">
                          <a:solidFill>
                            <a:srgbClr val="2B6030"/>
                          </a:solidFill>
                          <a:latin typeface="+mn-lt"/>
                        </a:rPr>
                        <a:t>QR-</a:t>
                      </a:r>
                      <a:r>
                        <a:rPr lang="ru-RU" sz="800" dirty="0" smtClean="0">
                          <a:solidFill>
                            <a:srgbClr val="2B6030"/>
                          </a:solidFill>
                          <a:latin typeface="+mn-lt"/>
                        </a:rPr>
                        <a:t>код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2B6030"/>
                          </a:solidFill>
                          <a:latin typeface="+mn-lt"/>
                        </a:rPr>
                        <a:t>Банковское </a:t>
                      </a:r>
                      <a:r>
                        <a:rPr lang="en-US" sz="800" dirty="0" smtClean="0">
                          <a:solidFill>
                            <a:srgbClr val="2B6030"/>
                          </a:solidFill>
                          <a:latin typeface="+mn-lt"/>
                        </a:rPr>
                        <a:t>API</a:t>
                      </a:r>
                      <a:endParaRPr lang="ru-RU" sz="800" dirty="0" smtClean="0">
                        <a:solidFill>
                          <a:srgbClr val="2B603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*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*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*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848913"/>
                  </a:ext>
                </a:extLst>
              </a:tr>
              <a:tr h="400219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2B6030"/>
                        </a:solidFill>
                        <a:latin typeface="Bahnschrift SemiLight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2B6030"/>
                          </a:solidFill>
                          <a:latin typeface="+mn-lt"/>
                        </a:rPr>
                        <a:t>Агентская схема</a:t>
                      </a:r>
                      <a:endParaRPr lang="ru-RU" sz="800" dirty="0">
                        <a:solidFill>
                          <a:srgbClr val="2B603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392131"/>
                  </a:ext>
                </a:extLst>
              </a:tr>
              <a:tr h="703204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2B6030"/>
                        </a:solidFill>
                        <a:latin typeface="Bahnschrift SemiLight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>
                          <a:solidFill>
                            <a:srgbClr val="2B6030"/>
                          </a:solidFill>
                          <a:latin typeface="+mn-lt"/>
                        </a:rPr>
                        <a:t>Оплата по СБП, как опция </a:t>
                      </a:r>
                      <a:r>
                        <a:rPr lang="ru-RU" sz="800" baseline="0" dirty="0" err="1" smtClean="0">
                          <a:solidFill>
                            <a:srgbClr val="2B6030"/>
                          </a:solidFill>
                          <a:latin typeface="+mn-lt"/>
                        </a:rPr>
                        <a:t>эквайринга</a:t>
                      </a:r>
                      <a:r>
                        <a:rPr lang="ru-RU" sz="800" baseline="0" dirty="0" smtClean="0">
                          <a:solidFill>
                            <a:srgbClr val="2B6030"/>
                          </a:solidFill>
                          <a:latin typeface="+mn-lt"/>
                        </a:rPr>
                        <a:t> РСХБ </a:t>
                      </a:r>
                      <a:r>
                        <a:rPr lang="en-US" sz="800" dirty="0" smtClean="0">
                          <a:solidFill>
                            <a:srgbClr val="2B6030"/>
                          </a:solidFill>
                          <a:latin typeface="+mn-lt"/>
                        </a:rPr>
                        <a:t>E-</a:t>
                      </a:r>
                      <a:r>
                        <a:rPr lang="en-US" sz="800" dirty="0" err="1" smtClean="0">
                          <a:solidFill>
                            <a:srgbClr val="2B6030"/>
                          </a:solidFill>
                          <a:latin typeface="+mn-lt"/>
                        </a:rPr>
                        <a:t>Comm</a:t>
                      </a:r>
                      <a:endParaRPr lang="ru-RU" sz="800" dirty="0">
                        <a:solidFill>
                          <a:srgbClr val="2B603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8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Не применимо</a:t>
                      </a:r>
                      <a:endParaRPr lang="ru-RU" sz="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Не применимо</a:t>
                      </a:r>
                    </a:p>
                    <a:p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*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Не применимо</a:t>
                      </a:r>
                    </a:p>
                    <a:p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232495"/>
                  </a:ext>
                </a:extLst>
              </a:tr>
              <a:tr h="462401"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2B6030"/>
                          </a:solidFill>
                          <a:latin typeface="+mn-lt"/>
                        </a:rPr>
                        <a:t>Статический </a:t>
                      </a:r>
                    </a:p>
                    <a:p>
                      <a:pPr algn="ctr"/>
                      <a:r>
                        <a:rPr lang="en-US" sz="800" dirty="0" smtClean="0">
                          <a:solidFill>
                            <a:srgbClr val="2B6030"/>
                          </a:solidFill>
                          <a:latin typeface="+mn-lt"/>
                        </a:rPr>
                        <a:t>QR-</a:t>
                      </a:r>
                      <a:r>
                        <a:rPr lang="ru-RU" sz="800" dirty="0" smtClean="0">
                          <a:solidFill>
                            <a:srgbClr val="2B6030"/>
                          </a:solidFill>
                          <a:latin typeface="+mn-lt"/>
                        </a:rPr>
                        <a:t>код</a:t>
                      </a:r>
                      <a:endParaRPr lang="ru-RU" sz="800" dirty="0">
                        <a:solidFill>
                          <a:srgbClr val="2B603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2B6030"/>
                          </a:solidFill>
                          <a:latin typeface="+mn-lt"/>
                        </a:rPr>
                        <a:t>РСХБ </a:t>
                      </a:r>
                      <a:r>
                        <a:rPr lang="en-US" sz="800" dirty="0" smtClean="0">
                          <a:solidFill>
                            <a:srgbClr val="2B6030"/>
                          </a:solidFill>
                          <a:latin typeface="+mn-lt"/>
                        </a:rPr>
                        <a:t>QR</a:t>
                      </a:r>
                      <a:r>
                        <a:rPr lang="ru-RU" sz="800" dirty="0" smtClean="0">
                          <a:solidFill>
                            <a:srgbClr val="2B6030"/>
                          </a:solidFill>
                          <a:latin typeface="+mn-lt"/>
                        </a:rPr>
                        <a:t>/Портал </a:t>
                      </a:r>
                      <a:r>
                        <a:rPr lang="ru-RU" sz="800" dirty="0" err="1" smtClean="0">
                          <a:solidFill>
                            <a:srgbClr val="2B6030"/>
                          </a:solidFill>
                          <a:latin typeface="+mn-lt"/>
                        </a:rPr>
                        <a:t>мерчанта</a:t>
                      </a:r>
                      <a:endParaRPr lang="ru-RU" sz="800" dirty="0">
                        <a:solidFill>
                          <a:srgbClr val="2B603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Не применимо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*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253188"/>
                  </a:ext>
                </a:extLst>
              </a:tr>
              <a:tr h="616367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2B6030"/>
                        </a:solidFill>
                        <a:latin typeface="Bahnschrift SemiLight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2B6030"/>
                          </a:solidFill>
                          <a:latin typeface="+mn-lt"/>
                        </a:rPr>
                        <a:t>Банковское </a:t>
                      </a:r>
                      <a:r>
                        <a:rPr lang="en-US" sz="800" dirty="0" smtClean="0">
                          <a:solidFill>
                            <a:srgbClr val="2B6030"/>
                          </a:solidFill>
                          <a:latin typeface="+mn-lt"/>
                        </a:rPr>
                        <a:t>API</a:t>
                      </a:r>
                      <a:endParaRPr lang="ru-RU" sz="800" dirty="0" smtClean="0">
                        <a:solidFill>
                          <a:srgbClr val="2B603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800" dirty="0" smtClean="0">
                          <a:solidFill>
                            <a:srgbClr val="2B6030"/>
                          </a:solidFill>
                          <a:latin typeface="+mn-lt"/>
                        </a:rPr>
                        <a:t>(реализовывается</a:t>
                      </a:r>
                      <a:r>
                        <a:rPr lang="ru-RU" sz="800" baseline="0" dirty="0" smtClean="0">
                          <a:solidFill>
                            <a:srgbClr val="2B6030"/>
                          </a:solidFill>
                          <a:latin typeface="+mn-lt"/>
                        </a:rPr>
                        <a:t> клиентом</a:t>
                      </a:r>
                      <a:r>
                        <a:rPr lang="ru-RU" sz="800" dirty="0" smtClean="0">
                          <a:solidFill>
                            <a:srgbClr val="2B603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*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Не применимо</a:t>
                      </a:r>
                    </a:p>
                    <a:p>
                      <a:pPr algn="ctr"/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Не применимо</a:t>
                      </a:r>
                    </a:p>
                    <a:p>
                      <a:pPr algn="ctr"/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Не применимо</a:t>
                      </a:r>
                    </a:p>
                    <a:p>
                      <a:pPr algn="ctr"/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00434"/>
                  </a:ext>
                </a:extLst>
              </a:tr>
              <a:tr h="339094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2B6030"/>
                        </a:solidFill>
                        <a:latin typeface="Bahnschrift SemiLight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rgbClr val="2B6030"/>
                          </a:solidFill>
                          <a:latin typeface="+mn-lt"/>
                        </a:rPr>
                        <a:t>Агентская схема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*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Не применимо</a:t>
                      </a:r>
                    </a:p>
                    <a:p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Не применимо</a:t>
                      </a:r>
                    </a:p>
                    <a:p>
                      <a:endParaRPr lang="ru-RU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Не применимо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658208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В</a:t>
            </a:r>
            <a:r>
              <a:rPr lang="ru-RU" sz="20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арианты подключения</a:t>
            </a:r>
            <a:endParaRPr lang="ru-RU" sz="2000" b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ru-RU" dirty="0"/>
          </a:p>
        </p:txBody>
      </p:sp>
      <p:grpSp>
        <p:nvGrpSpPr>
          <p:cNvPr id="94" name="Группа 93"/>
          <p:cNvGrpSpPr/>
          <p:nvPr/>
        </p:nvGrpSpPr>
        <p:grpSpPr>
          <a:xfrm>
            <a:off x="5558872" y="50041"/>
            <a:ext cx="1020633" cy="541910"/>
            <a:chOff x="5558872" y="50041"/>
            <a:chExt cx="1020633" cy="541910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C007D257-219F-264E-8BA4-CF6318C904F1}"/>
                </a:ext>
              </a:extLst>
            </p:cNvPr>
            <p:cNvGrpSpPr/>
            <p:nvPr/>
          </p:nvGrpSpPr>
          <p:grpSpPr>
            <a:xfrm>
              <a:off x="6034105" y="178102"/>
              <a:ext cx="545400" cy="221047"/>
              <a:chOff x="5811158" y="248258"/>
              <a:chExt cx="698934" cy="283271"/>
            </a:xfrm>
            <a:solidFill>
              <a:srgbClr val="373766"/>
            </a:solidFill>
          </p:grpSpPr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A61946EB-7B17-5E44-A084-C0C2F71A0E2B}"/>
                  </a:ext>
                </a:extLst>
              </p:cNvPr>
              <p:cNvSpPr/>
              <p:nvPr/>
            </p:nvSpPr>
            <p:spPr>
              <a:xfrm>
                <a:off x="6298753" y="321047"/>
                <a:ext cx="211339" cy="202330"/>
              </a:xfrm>
              <a:custGeom>
                <a:avLst/>
                <a:gdLst>
                  <a:gd name="connsiteX0" fmla="*/ 339214 w 339214"/>
                  <a:gd name="connsiteY0" fmla="*/ 0 h 324754"/>
                  <a:gd name="connsiteX1" fmla="*/ 339214 w 339214"/>
                  <a:gd name="connsiteY1" fmla="*/ 324754 h 324754"/>
                  <a:gd name="connsiteX2" fmla="*/ 224725 w 339214"/>
                  <a:gd name="connsiteY2" fmla="*/ 324754 h 324754"/>
                  <a:gd name="connsiteX3" fmla="*/ 224725 w 339214"/>
                  <a:gd name="connsiteY3" fmla="*/ 96974 h 324754"/>
                  <a:gd name="connsiteX4" fmla="*/ 114486 w 339214"/>
                  <a:gd name="connsiteY4" fmla="*/ 96974 h 324754"/>
                  <a:gd name="connsiteX5" fmla="*/ 114486 w 339214"/>
                  <a:gd name="connsiteY5" fmla="*/ 324754 h 324754"/>
                  <a:gd name="connsiteX6" fmla="*/ 0 w 339214"/>
                  <a:gd name="connsiteY6" fmla="*/ 324754 h 324754"/>
                  <a:gd name="connsiteX7" fmla="*/ 0 w 339214"/>
                  <a:gd name="connsiteY7" fmla="*/ 0 h 324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214" h="324754">
                    <a:moveTo>
                      <a:pt x="339214" y="0"/>
                    </a:moveTo>
                    <a:lnTo>
                      <a:pt x="339214" y="324754"/>
                    </a:lnTo>
                    <a:lnTo>
                      <a:pt x="224725" y="324754"/>
                    </a:lnTo>
                    <a:lnTo>
                      <a:pt x="224725" y="96974"/>
                    </a:lnTo>
                    <a:lnTo>
                      <a:pt x="114486" y="96974"/>
                    </a:lnTo>
                    <a:lnTo>
                      <a:pt x="114486" y="324754"/>
                    </a:lnTo>
                    <a:lnTo>
                      <a:pt x="0" y="3247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5D13575B-0E06-C148-BF47-1CB0AE2FC8EA}"/>
                  </a:ext>
                </a:extLst>
              </p:cNvPr>
              <p:cNvSpPr/>
              <p:nvPr/>
            </p:nvSpPr>
            <p:spPr>
              <a:xfrm>
                <a:off x="6031697" y="248258"/>
                <a:ext cx="233229" cy="283271"/>
              </a:xfrm>
              <a:custGeom>
                <a:avLst/>
                <a:gdLst>
                  <a:gd name="connsiteX0" fmla="*/ 374349 w 374349"/>
                  <a:gd name="connsiteY0" fmla="*/ 297687 h 454669"/>
                  <a:gd name="connsiteX1" fmla="*/ 189593 w 374349"/>
                  <a:gd name="connsiteY1" fmla="*/ 454669 h 454669"/>
                  <a:gd name="connsiteX2" fmla="*/ 0 w 374349"/>
                  <a:gd name="connsiteY2" fmla="*/ 238903 h 454669"/>
                  <a:gd name="connsiteX3" fmla="*/ 203363 w 374349"/>
                  <a:gd name="connsiteY3" fmla="*/ 2521 h 454669"/>
                  <a:gd name="connsiteX4" fmla="*/ 370749 w 374349"/>
                  <a:gd name="connsiteY4" fmla="*/ 0 h 454669"/>
                  <a:gd name="connsiteX5" fmla="*/ 319307 w 374349"/>
                  <a:gd name="connsiteY5" fmla="*/ 94494 h 454669"/>
                  <a:gd name="connsiteX6" fmla="*/ 216256 w 374349"/>
                  <a:gd name="connsiteY6" fmla="*/ 94646 h 454669"/>
                  <a:gd name="connsiteX7" fmla="*/ 109623 w 374349"/>
                  <a:gd name="connsiteY7" fmla="*/ 188002 h 454669"/>
                  <a:gd name="connsiteX8" fmla="*/ 219277 w 374349"/>
                  <a:gd name="connsiteY8" fmla="*/ 146778 h 454669"/>
                  <a:gd name="connsiteX9" fmla="*/ 374349 w 374349"/>
                  <a:gd name="connsiteY9" fmla="*/ 297687 h 454669"/>
                  <a:gd name="connsiteX10" fmla="*/ 256842 w 374349"/>
                  <a:gd name="connsiteY10" fmla="*/ 297687 h 454669"/>
                  <a:gd name="connsiteX11" fmla="*/ 256842 w 374349"/>
                  <a:gd name="connsiteY11" fmla="*/ 297687 h 454669"/>
                  <a:gd name="connsiteX12" fmla="*/ 190207 w 374349"/>
                  <a:gd name="connsiteY12" fmla="*/ 230429 h 454669"/>
                  <a:gd name="connsiteX13" fmla="*/ 122369 w 374349"/>
                  <a:gd name="connsiteY13" fmla="*/ 298304 h 454669"/>
                  <a:gd name="connsiteX14" fmla="*/ 190207 w 374349"/>
                  <a:gd name="connsiteY14" fmla="*/ 367410 h 454669"/>
                  <a:gd name="connsiteX15" fmla="*/ 256842 w 374349"/>
                  <a:gd name="connsiteY15" fmla="*/ 297687 h 454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4349" h="454669">
                    <a:moveTo>
                      <a:pt x="374349" y="297687"/>
                    </a:moveTo>
                    <a:cubicBezTo>
                      <a:pt x="374349" y="392246"/>
                      <a:pt x="295609" y="454669"/>
                      <a:pt x="189593" y="454669"/>
                    </a:cubicBezTo>
                    <a:cubicBezTo>
                      <a:pt x="79967" y="454669"/>
                      <a:pt x="0" y="388609"/>
                      <a:pt x="0" y="238903"/>
                    </a:cubicBezTo>
                    <a:cubicBezTo>
                      <a:pt x="0" y="110420"/>
                      <a:pt x="82016" y="4540"/>
                      <a:pt x="203363" y="2521"/>
                    </a:cubicBezTo>
                    <a:cubicBezTo>
                      <a:pt x="256510" y="2521"/>
                      <a:pt x="370749" y="0"/>
                      <a:pt x="370749" y="0"/>
                    </a:cubicBezTo>
                    <a:lnTo>
                      <a:pt x="319307" y="94494"/>
                    </a:lnTo>
                    <a:cubicBezTo>
                      <a:pt x="319307" y="94494"/>
                      <a:pt x="228319" y="94646"/>
                      <a:pt x="216256" y="94646"/>
                    </a:cubicBezTo>
                    <a:cubicBezTo>
                      <a:pt x="163882" y="94646"/>
                      <a:pt x="116304" y="134053"/>
                      <a:pt x="109623" y="188002"/>
                    </a:cubicBezTo>
                    <a:cubicBezTo>
                      <a:pt x="137491" y="161935"/>
                      <a:pt x="174443" y="146778"/>
                      <a:pt x="219277" y="146778"/>
                    </a:cubicBezTo>
                    <a:cubicBezTo>
                      <a:pt x="316210" y="146778"/>
                      <a:pt x="374349" y="206179"/>
                      <a:pt x="374349" y="297687"/>
                    </a:cubicBezTo>
                    <a:close/>
                    <a:moveTo>
                      <a:pt x="256842" y="297687"/>
                    </a:moveTo>
                    <a:lnTo>
                      <a:pt x="256842" y="297687"/>
                    </a:lnTo>
                    <a:cubicBezTo>
                      <a:pt x="256842" y="255263"/>
                      <a:pt x="229563" y="230429"/>
                      <a:pt x="190207" y="230429"/>
                    </a:cubicBezTo>
                    <a:cubicBezTo>
                      <a:pt x="149621" y="230429"/>
                      <a:pt x="122369" y="255879"/>
                      <a:pt x="122369" y="298304"/>
                    </a:cubicBezTo>
                    <a:cubicBezTo>
                      <a:pt x="122369" y="338297"/>
                      <a:pt x="149621" y="367410"/>
                      <a:pt x="190207" y="367410"/>
                    </a:cubicBezTo>
                    <a:cubicBezTo>
                      <a:pt x="232609" y="367410"/>
                      <a:pt x="256842" y="335891"/>
                      <a:pt x="256842" y="297687"/>
                    </a:cubicBezTo>
                    <a:close/>
                  </a:path>
                </a:pathLst>
              </a:custGeom>
              <a:grpFill/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DE838E45-1737-7D49-A2D6-E2CFB44F84C4}"/>
                  </a:ext>
                </a:extLst>
              </p:cNvPr>
              <p:cNvSpPr/>
              <p:nvPr/>
            </p:nvSpPr>
            <p:spPr>
              <a:xfrm>
                <a:off x="5811158" y="315716"/>
                <a:ext cx="194554" cy="214126"/>
              </a:xfrm>
              <a:custGeom>
                <a:avLst/>
                <a:gdLst>
                  <a:gd name="connsiteX0" fmla="*/ 263214 w 312273"/>
                  <a:gd name="connsiteY0" fmla="*/ 235176 h 343687"/>
                  <a:gd name="connsiteX1" fmla="*/ 194229 w 312273"/>
                  <a:gd name="connsiteY1" fmla="*/ 253752 h 343687"/>
                  <a:gd name="connsiteX2" fmla="*/ 104429 w 312273"/>
                  <a:gd name="connsiteY2" fmla="*/ 173713 h 343687"/>
                  <a:gd name="connsiteX3" fmla="*/ 193032 w 312273"/>
                  <a:gd name="connsiteY3" fmla="*/ 93716 h 343687"/>
                  <a:gd name="connsiteX4" fmla="*/ 266082 w 312273"/>
                  <a:gd name="connsiteY4" fmla="*/ 115035 h 343687"/>
                  <a:gd name="connsiteX5" fmla="*/ 312274 w 312273"/>
                  <a:gd name="connsiteY5" fmla="*/ 33147 h 343687"/>
                  <a:gd name="connsiteX6" fmla="*/ 200255 w 312273"/>
                  <a:gd name="connsiteY6" fmla="*/ 0 h 343687"/>
                  <a:gd name="connsiteX7" fmla="*/ 0 w 312273"/>
                  <a:gd name="connsiteY7" fmla="*/ 173083 h 343687"/>
                  <a:gd name="connsiteX8" fmla="*/ 200255 w 312273"/>
                  <a:gd name="connsiteY8" fmla="*/ 343640 h 343687"/>
                  <a:gd name="connsiteX9" fmla="*/ 306574 w 312273"/>
                  <a:gd name="connsiteY9" fmla="*/ 313696 h 343687"/>
                  <a:gd name="connsiteX10" fmla="*/ 263214 w 312273"/>
                  <a:gd name="connsiteY10" fmla="*/ 235176 h 3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2273" h="343687">
                    <a:moveTo>
                      <a:pt x="263214" y="235176"/>
                    </a:moveTo>
                    <a:cubicBezTo>
                      <a:pt x="263214" y="235176"/>
                      <a:pt x="235528" y="250758"/>
                      <a:pt x="194229" y="253752"/>
                    </a:cubicBezTo>
                    <a:cubicBezTo>
                      <a:pt x="146699" y="255089"/>
                      <a:pt x="104429" y="225841"/>
                      <a:pt x="104429" y="173713"/>
                    </a:cubicBezTo>
                    <a:cubicBezTo>
                      <a:pt x="104429" y="122842"/>
                      <a:pt x="141814" y="93716"/>
                      <a:pt x="193032" y="93716"/>
                    </a:cubicBezTo>
                    <a:cubicBezTo>
                      <a:pt x="224474" y="93716"/>
                      <a:pt x="266082" y="115035"/>
                      <a:pt x="266082" y="115035"/>
                    </a:cubicBezTo>
                    <a:cubicBezTo>
                      <a:pt x="266082" y="115035"/>
                      <a:pt x="296498" y="60414"/>
                      <a:pt x="312274" y="33147"/>
                    </a:cubicBezTo>
                    <a:cubicBezTo>
                      <a:pt x="283432" y="11716"/>
                      <a:pt x="244923" y="0"/>
                      <a:pt x="200255" y="0"/>
                    </a:cubicBezTo>
                    <a:cubicBezTo>
                      <a:pt x="87386" y="0"/>
                      <a:pt x="0" y="71971"/>
                      <a:pt x="0" y="173083"/>
                    </a:cubicBezTo>
                    <a:cubicBezTo>
                      <a:pt x="0" y="275453"/>
                      <a:pt x="82139" y="345778"/>
                      <a:pt x="200255" y="343640"/>
                    </a:cubicBezTo>
                    <a:cubicBezTo>
                      <a:pt x="233304" y="342402"/>
                      <a:pt x="278844" y="331113"/>
                      <a:pt x="306574" y="313696"/>
                    </a:cubicBezTo>
                    <a:lnTo>
                      <a:pt x="263214" y="235176"/>
                    </a:lnTo>
                    <a:close/>
                  </a:path>
                </a:pathLst>
              </a:custGeom>
              <a:grpFill/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D6FEE409-666E-AA4C-969D-D4258F2A0E37}"/>
                </a:ext>
              </a:extLst>
            </p:cNvPr>
            <p:cNvGrpSpPr/>
            <p:nvPr/>
          </p:nvGrpSpPr>
          <p:grpSpPr>
            <a:xfrm>
              <a:off x="5558872" y="50041"/>
              <a:ext cx="440414" cy="541910"/>
              <a:chOff x="5065953" y="19831"/>
              <a:chExt cx="659583" cy="811586"/>
            </a:xfrm>
          </p:grpSpPr>
          <p:sp>
            <p:nvSpPr>
              <p:cNvPr id="27" name="Полилиния 26">
                <a:extLst>
                  <a:ext uri="{FF2B5EF4-FFF2-40B4-BE49-F238E27FC236}">
                    <a16:creationId xmlns:a16="http://schemas.microsoft.com/office/drawing/2014/main" id="{117854E8-F1AE-1A4C-8684-867D76E4AE9B}"/>
                  </a:ext>
                </a:extLst>
              </p:cNvPr>
              <p:cNvSpPr/>
              <p:nvPr/>
            </p:nvSpPr>
            <p:spPr>
              <a:xfrm>
                <a:off x="5065953" y="196493"/>
                <a:ext cx="98568" cy="458157"/>
              </a:xfrm>
              <a:custGeom>
                <a:avLst/>
                <a:gdLst>
                  <a:gd name="connsiteX0" fmla="*/ 0 w 158208"/>
                  <a:gd name="connsiteY0" fmla="*/ 0 h 735373"/>
                  <a:gd name="connsiteX1" fmla="*/ 158208 w 158208"/>
                  <a:gd name="connsiteY1" fmla="*/ 281997 h 735373"/>
                  <a:gd name="connsiteX2" fmla="*/ 158208 w 158208"/>
                  <a:gd name="connsiteY2" fmla="*/ 453926 h 735373"/>
                  <a:gd name="connsiteX3" fmla="*/ 261 w 158208"/>
                  <a:gd name="connsiteY3" fmla="*/ 735373 h 735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8" h="735373">
                    <a:moveTo>
                      <a:pt x="0" y="0"/>
                    </a:moveTo>
                    <a:lnTo>
                      <a:pt x="158208" y="281997"/>
                    </a:lnTo>
                    <a:lnTo>
                      <a:pt x="158208" y="453926"/>
                    </a:lnTo>
                    <a:lnTo>
                      <a:pt x="261" y="735373"/>
                    </a:lnTo>
                    <a:close/>
                  </a:path>
                </a:pathLst>
              </a:custGeom>
              <a:solidFill>
                <a:srgbClr val="605CA4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3BC64637-CB51-8F44-B1EC-1CD9A14BEE10}"/>
                  </a:ext>
                </a:extLst>
              </p:cNvPr>
              <p:cNvSpPr/>
              <p:nvPr/>
            </p:nvSpPr>
            <p:spPr>
              <a:xfrm>
                <a:off x="5444298" y="251655"/>
                <a:ext cx="281238" cy="171875"/>
              </a:xfrm>
              <a:custGeom>
                <a:avLst/>
                <a:gdLst>
                  <a:gd name="connsiteX0" fmla="*/ 0 w 451406"/>
                  <a:gd name="connsiteY0" fmla="*/ 90832 h 275871"/>
                  <a:gd name="connsiteX1" fmla="*/ 148183 w 451406"/>
                  <a:gd name="connsiteY1" fmla="*/ 231 h 275871"/>
                  <a:gd name="connsiteX2" fmla="*/ 451406 w 451406"/>
                  <a:gd name="connsiteY2" fmla="*/ 0 h 275871"/>
                  <a:gd name="connsiteX3" fmla="*/ 0 w 451406"/>
                  <a:gd name="connsiteY3" fmla="*/ 275871 h 275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1406" h="275871">
                    <a:moveTo>
                      <a:pt x="0" y="90832"/>
                    </a:moveTo>
                    <a:lnTo>
                      <a:pt x="148183" y="231"/>
                    </a:lnTo>
                    <a:lnTo>
                      <a:pt x="451406" y="0"/>
                    </a:lnTo>
                    <a:lnTo>
                      <a:pt x="0" y="275871"/>
                    </a:lnTo>
                    <a:close/>
                  </a:path>
                </a:pathLst>
              </a:custGeom>
              <a:solidFill>
                <a:srgbClr val="DA2157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6205D034-1F07-6844-AEBD-D7CCC5796FDB}"/>
                  </a:ext>
                </a:extLst>
              </p:cNvPr>
              <p:cNvSpPr/>
              <p:nvPr/>
            </p:nvSpPr>
            <p:spPr>
              <a:xfrm>
                <a:off x="5345533" y="19831"/>
                <a:ext cx="98763" cy="408213"/>
              </a:xfrm>
              <a:custGeom>
                <a:avLst/>
                <a:gdLst>
                  <a:gd name="connsiteX0" fmla="*/ 157702 w 158521"/>
                  <a:gd name="connsiteY0" fmla="*/ 281930 h 655209"/>
                  <a:gd name="connsiteX1" fmla="*/ 158522 w 158521"/>
                  <a:gd name="connsiteY1" fmla="*/ 655209 h 655209"/>
                  <a:gd name="connsiteX2" fmla="*/ 0 w 158521"/>
                  <a:gd name="connsiteY2" fmla="*/ 558083 h 655209"/>
                  <a:gd name="connsiteX3" fmla="*/ 0 w 158521"/>
                  <a:gd name="connsiteY3" fmla="*/ 0 h 65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521" h="655209">
                    <a:moveTo>
                      <a:pt x="157702" y="281930"/>
                    </a:moveTo>
                    <a:lnTo>
                      <a:pt x="158522" y="655209"/>
                    </a:lnTo>
                    <a:lnTo>
                      <a:pt x="0" y="5580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828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B94F690C-EF17-D24F-AE7E-B07382F8B954}"/>
                  </a:ext>
                </a:extLst>
              </p:cNvPr>
              <p:cNvSpPr/>
              <p:nvPr/>
            </p:nvSpPr>
            <p:spPr>
              <a:xfrm>
                <a:off x="5345533" y="19831"/>
                <a:ext cx="380003" cy="231968"/>
              </a:xfrm>
              <a:custGeom>
                <a:avLst/>
                <a:gdLst>
                  <a:gd name="connsiteX0" fmla="*/ 609930 w 609930"/>
                  <a:gd name="connsiteY0" fmla="*/ 372095 h 372325"/>
                  <a:gd name="connsiteX1" fmla="*/ 306707 w 609930"/>
                  <a:gd name="connsiteY1" fmla="*/ 372326 h 372325"/>
                  <a:gd name="connsiteX2" fmla="*/ 157702 w 609930"/>
                  <a:gd name="connsiteY2" fmla="*/ 281930 h 372325"/>
                  <a:gd name="connsiteX3" fmla="*/ 0 w 609930"/>
                  <a:gd name="connsiteY3" fmla="*/ 0 h 37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930" h="372325">
                    <a:moveTo>
                      <a:pt x="609930" y="372095"/>
                    </a:moveTo>
                    <a:lnTo>
                      <a:pt x="306707" y="372326"/>
                    </a:lnTo>
                    <a:lnTo>
                      <a:pt x="157702" y="2819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7332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820EED2A-BAAE-0747-A171-FC57B612B468}"/>
                  </a:ext>
                </a:extLst>
              </p:cNvPr>
              <p:cNvSpPr/>
              <p:nvPr/>
            </p:nvSpPr>
            <p:spPr>
              <a:xfrm>
                <a:off x="5345545" y="483411"/>
                <a:ext cx="98752" cy="348005"/>
              </a:xfrm>
              <a:custGeom>
                <a:avLst/>
                <a:gdLst>
                  <a:gd name="connsiteX0" fmla="*/ 158503 w 158503"/>
                  <a:gd name="connsiteY0" fmla="*/ 276432 h 558572"/>
                  <a:gd name="connsiteX1" fmla="*/ 158503 w 158503"/>
                  <a:gd name="connsiteY1" fmla="*/ 95291 h 558572"/>
                  <a:gd name="connsiteX2" fmla="*/ 0 w 158503"/>
                  <a:gd name="connsiteY2" fmla="*/ 0 h 558572"/>
                  <a:gd name="connsiteX3" fmla="*/ 27 w 158503"/>
                  <a:gd name="connsiteY3" fmla="*/ 558573 h 55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503" h="558572">
                    <a:moveTo>
                      <a:pt x="158503" y="276432"/>
                    </a:moveTo>
                    <a:lnTo>
                      <a:pt x="158503" y="95291"/>
                    </a:lnTo>
                    <a:lnTo>
                      <a:pt x="0" y="0"/>
                    </a:lnTo>
                    <a:lnTo>
                      <a:pt x="27" y="558573"/>
                    </a:lnTo>
                    <a:close/>
                  </a:path>
                </a:pathLst>
              </a:custGeom>
              <a:solidFill>
                <a:srgbClr val="66B438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B976F809-8F54-EE4B-8FA4-E7494B224AD7}"/>
                  </a:ext>
                </a:extLst>
              </p:cNvPr>
              <p:cNvSpPr/>
              <p:nvPr/>
            </p:nvSpPr>
            <p:spPr>
              <a:xfrm>
                <a:off x="5065953" y="196493"/>
                <a:ext cx="659206" cy="403214"/>
              </a:xfrm>
              <a:custGeom>
                <a:avLst/>
                <a:gdLst>
                  <a:gd name="connsiteX0" fmla="*/ 755081 w 1058070"/>
                  <a:gd name="connsiteY0" fmla="*/ 647185 h 647185"/>
                  <a:gd name="connsiteX1" fmla="*/ 158208 w 1058070"/>
                  <a:gd name="connsiteY1" fmla="*/ 281997 h 647185"/>
                  <a:gd name="connsiteX2" fmla="*/ 0 w 1058070"/>
                  <a:gd name="connsiteY2" fmla="*/ 0 h 647185"/>
                  <a:gd name="connsiteX3" fmla="*/ 1058071 w 1058070"/>
                  <a:gd name="connsiteY3" fmla="*/ 646830 h 64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070" h="647185">
                    <a:moveTo>
                      <a:pt x="755081" y="647185"/>
                    </a:moveTo>
                    <a:lnTo>
                      <a:pt x="158208" y="281997"/>
                    </a:lnTo>
                    <a:lnTo>
                      <a:pt x="0" y="0"/>
                    </a:lnTo>
                    <a:lnTo>
                      <a:pt x="1058071" y="646830"/>
                    </a:lnTo>
                    <a:close/>
                  </a:path>
                </a:pathLst>
              </a:custGeom>
              <a:solidFill>
                <a:srgbClr val="208ACA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3BD19339-0F6F-4147-8924-21CC30A45D13}"/>
                  </a:ext>
                </a:extLst>
              </p:cNvPr>
              <p:cNvSpPr/>
              <p:nvPr/>
            </p:nvSpPr>
            <p:spPr>
              <a:xfrm>
                <a:off x="5345562" y="599486"/>
                <a:ext cx="379597" cy="231931"/>
              </a:xfrm>
              <a:custGeom>
                <a:avLst/>
                <a:gdLst>
                  <a:gd name="connsiteX0" fmla="*/ 0 w 609279"/>
                  <a:gd name="connsiteY0" fmla="*/ 372266 h 372265"/>
                  <a:gd name="connsiteX1" fmla="*/ 158476 w 609279"/>
                  <a:gd name="connsiteY1" fmla="*/ 90125 h 372265"/>
                  <a:gd name="connsiteX2" fmla="*/ 306290 w 609279"/>
                  <a:gd name="connsiteY2" fmla="*/ 356 h 372265"/>
                  <a:gd name="connsiteX3" fmla="*/ 609279 w 609279"/>
                  <a:gd name="connsiteY3" fmla="*/ 0 h 37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279" h="372265">
                    <a:moveTo>
                      <a:pt x="0" y="372266"/>
                    </a:moveTo>
                    <a:lnTo>
                      <a:pt x="158476" y="90125"/>
                    </a:lnTo>
                    <a:lnTo>
                      <a:pt x="306290" y="356"/>
                    </a:lnTo>
                    <a:lnTo>
                      <a:pt x="609279" y="0"/>
                    </a:lnTo>
                    <a:close/>
                  </a:path>
                </a:pathLst>
              </a:custGeom>
              <a:solidFill>
                <a:srgbClr val="1B823E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A8104A60-BBFC-DE4E-906C-48B44D22AAB5}"/>
                  </a:ext>
                </a:extLst>
              </p:cNvPr>
              <p:cNvSpPr/>
              <p:nvPr/>
            </p:nvSpPr>
            <p:spPr>
              <a:xfrm>
                <a:off x="5066116" y="425763"/>
                <a:ext cx="280198" cy="228887"/>
              </a:xfrm>
              <a:custGeom>
                <a:avLst/>
                <a:gdLst>
                  <a:gd name="connsiteX0" fmla="*/ 0 w 449737"/>
                  <a:gd name="connsiteY0" fmla="*/ 367379 h 367379"/>
                  <a:gd name="connsiteX1" fmla="*/ 449738 w 449737"/>
                  <a:gd name="connsiteY1" fmla="*/ 92529 h 367379"/>
                  <a:gd name="connsiteX2" fmla="*/ 298501 w 449737"/>
                  <a:gd name="connsiteY2" fmla="*/ 0 h 367379"/>
                  <a:gd name="connsiteX3" fmla="*/ 157947 w 449737"/>
                  <a:gd name="connsiteY3" fmla="*/ 85932 h 36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9737" h="367379">
                    <a:moveTo>
                      <a:pt x="0" y="367379"/>
                    </a:moveTo>
                    <a:lnTo>
                      <a:pt x="449738" y="92529"/>
                    </a:lnTo>
                    <a:lnTo>
                      <a:pt x="298501" y="0"/>
                    </a:lnTo>
                    <a:lnTo>
                      <a:pt x="157947" y="85932"/>
                    </a:lnTo>
                    <a:close/>
                  </a:path>
                </a:pathLst>
              </a:custGeom>
              <a:solidFill>
                <a:srgbClr val="9A4F98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</p:grpSp>
      </p:grpSp>
      <p:sp>
        <p:nvSpPr>
          <p:cNvPr id="10" name="Прямоугольник 9"/>
          <p:cNvSpPr/>
          <p:nvPr/>
        </p:nvSpPr>
        <p:spPr>
          <a:xfrm>
            <a:off x="2850947" y="4601358"/>
            <a:ext cx="40071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ru-RU" sz="1100" dirty="0" smtClean="0">
                <a:solidFill>
                  <a:srgbClr val="448A18"/>
                </a:solidFill>
                <a:latin typeface="Bahnschrift SemiLight Condensed" panose="020B0502040204020203" pitchFamily="34" charset="0"/>
              </a:rPr>
              <a:t> </a:t>
            </a:r>
            <a:r>
              <a:rPr lang="ru-RU" sz="800" dirty="0" smtClean="0">
                <a:solidFill>
                  <a:srgbClr val="448A18"/>
                </a:solidFill>
              </a:rPr>
              <a:t>Требуется доработка по запросу клиента</a:t>
            </a:r>
            <a:endParaRPr lang="ru-RU" sz="800" dirty="0">
              <a:solidFill>
                <a:srgbClr val="448A18"/>
              </a:solidFill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4962432" y="2656314"/>
            <a:ext cx="291784" cy="279863"/>
            <a:chOff x="5000498" y="2564846"/>
            <a:chExt cx="291784" cy="279863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 rot="21057190">
              <a:off x="5000498" y="2699983"/>
              <a:ext cx="98676" cy="14472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rot="21057190" flipV="1">
              <a:off x="5068616" y="2564846"/>
              <a:ext cx="223666" cy="256559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Группа 1"/>
          <p:cNvGrpSpPr/>
          <p:nvPr/>
        </p:nvGrpSpPr>
        <p:grpSpPr>
          <a:xfrm>
            <a:off x="3166019" y="1568493"/>
            <a:ext cx="3019903" cy="300610"/>
            <a:chOff x="3166019" y="1568493"/>
            <a:chExt cx="3019903" cy="300610"/>
          </a:xfrm>
        </p:grpSpPr>
        <p:grpSp>
          <p:nvGrpSpPr>
            <p:cNvPr id="96" name="Группа 95"/>
            <p:cNvGrpSpPr/>
            <p:nvPr/>
          </p:nvGrpSpPr>
          <p:grpSpPr>
            <a:xfrm>
              <a:off x="3166019" y="1589240"/>
              <a:ext cx="291784" cy="279863"/>
              <a:chOff x="3180217" y="1392709"/>
              <a:chExt cx="291784" cy="279863"/>
            </a:xfrm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 rot="21057190">
                <a:off x="3180217" y="1527846"/>
                <a:ext cx="98676" cy="14472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rot="21057190" flipV="1">
                <a:off x="3248335" y="1392709"/>
                <a:ext cx="223666" cy="256559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Группа 98"/>
            <p:cNvGrpSpPr/>
            <p:nvPr/>
          </p:nvGrpSpPr>
          <p:grpSpPr>
            <a:xfrm>
              <a:off x="4055976" y="1577587"/>
              <a:ext cx="291784" cy="279863"/>
              <a:chOff x="4050711" y="1424343"/>
              <a:chExt cx="291784" cy="279863"/>
            </a:xfrm>
          </p:grpSpPr>
          <p:cxnSp>
            <p:nvCxnSpPr>
              <p:cNvPr id="57" name="Прямая соединительная линия 56"/>
              <p:cNvCxnSpPr/>
              <p:nvPr/>
            </p:nvCxnSpPr>
            <p:spPr>
              <a:xfrm rot="21057190">
                <a:off x="4050711" y="1559480"/>
                <a:ext cx="98676" cy="14472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 rot="21057190" flipV="1">
                <a:off x="4118829" y="1424343"/>
                <a:ext cx="223666" cy="256559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Группа 100"/>
            <p:cNvGrpSpPr/>
            <p:nvPr/>
          </p:nvGrpSpPr>
          <p:grpSpPr>
            <a:xfrm>
              <a:off x="4948325" y="1575807"/>
              <a:ext cx="291784" cy="279863"/>
              <a:chOff x="4959090" y="1431201"/>
              <a:chExt cx="291784" cy="279863"/>
            </a:xfrm>
          </p:grpSpPr>
          <p:cxnSp>
            <p:nvCxnSpPr>
              <p:cNvPr id="63" name="Прямая соединительная линия 62"/>
              <p:cNvCxnSpPr/>
              <p:nvPr/>
            </p:nvCxnSpPr>
            <p:spPr>
              <a:xfrm rot="21057190">
                <a:off x="4959090" y="1566338"/>
                <a:ext cx="98676" cy="14472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 rot="21057190" flipV="1">
                <a:off x="5027208" y="1431201"/>
                <a:ext cx="223666" cy="256559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Группа 102"/>
            <p:cNvGrpSpPr/>
            <p:nvPr/>
          </p:nvGrpSpPr>
          <p:grpSpPr>
            <a:xfrm>
              <a:off x="5894138" y="1568493"/>
              <a:ext cx="291784" cy="279863"/>
              <a:chOff x="5888213" y="1423887"/>
              <a:chExt cx="291784" cy="279863"/>
            </a:xfrm>
          </p:grpSpPr>
          <p:cxnSp>
            <p:nvCxnSpPr>
              <p:cNvPr id="69" name="Прямая соединительная линия 68"/>
              <p:cNvCxnSpPr/>
              <p:nvPr/>
            </p:nvCxnSpPr>
            <p:spPr>
              <a:xfrm rot="21057190">
                <a:off x="5888213" y="1559024"/>
                <a:ext cx="98676" cy="14472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 rot="21057190" flipV="1">
                <a:off x="5956331" y="1423887"/>
                <a:ext cx="223666" cy="256559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Группа 4"/>
          <p:cNvGrpSpPr/>
          <p:nvPr/>
        </p:nvGrpSpPr>
        <p:grpSpPr>
          <a:xfrm>
            <a:off x="3155254" y="1986584"/>
            <a:ext cx="3033677" cy="306884"/>
            <a:chOff x="3155254" y="1986584"/>
            <a:chExt cx="3033677" cy="306884"/>
          </a:xfrm>
        </p:grpSpPr>
        <p:grpSp>
          <p:nvGrpSpPr>
            <p:cNvPr id="97" name="Группа 96"/>
            <p:cNvGrpSpPr/>
            <p:nvPr/>
          </p:nvGrpSpPr>
          <p:grpSpPr>
            <a:xfrm>
              <a:off x="3155254" y="2011625"/>
              <a:ext cx="291784" cy="279863"/>
              <a:chOff x="3169096" y="1884242"/>
              <a:chExt cx="291784" cy="279863"/>
            </a:xfrm>
          </p:grpSpPr>
          <p:cxnSp>
            <p:nvCxnSpPr>
              <p:cNvPr id="51" name="Прямая соединительная линия 50"/>
              <p:cNvCxnSpPr/>
              <p:nvPr/>
            </p:nvCxnSpPr>
            <p:spPr>
              <a:xfrm rot="21057190">
                <a:off x="3169096" y="2019379"/>
                <a:ext cx="98676" cy="14472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rot="21057190" flipV="1">
                <a:off x="3237214" y="1884242"/>
                <a:ext cx="223666" cy="256559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Группа 99"/>
            <p:cNvGrpSpPr/>
            <p:nvPr/>
          </p:nvGrpSpPr>
          <p:grpSpPr>
            <a:xfrm>
              <a:off x="4078369" y="1998237"/>
              <a:ext cx="291784" cy="279863"/>
              <a:chOff x="4077506" y="1893503"/>
              <a:chExt cx="291784" cy="279863"/>
            </a:xfrm>
          </p:grpSpPr>
          <p:cxnSp>
            <p:nvCxnSpPr>
              <p:cNvPr id="60" name="Прямая соединительная линия 59"/>
              <p:cNvCxnSpPr/>
              <p:nvPr/>
            </p:nvCxnSpPr>
            <p:spPr>
              <a:xfrm rot="21057190">
                <a:off x="4077506" y="2028640"/>
                <a:ext cx="98676" cy="14472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 rot="21057190" flipV="1">
                <a:off x="4145624" y="1893503"/>
                <a:ext cx="223666" cy="256559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Группа 101"/>
            <p:cNvGrpSpPr/>
            <p:nvPr/>
          </p:nvGrpSpPr>
          <p:grpSpPr>
            <a:xfrm>
              <a:off x="4974465" y="1986584"/>
              <a:ext cx="291784" cy="279863"/>
              <a:chOff x="4977870" y="1907009"/>
              <a:chExt cx="291784" cy="279863"/>
            </a:xfrm>
          </p:grpSpPr>
          <p:cxnSp>
            <p:nvCxnSpPr>
              <p:cNvPr id="66" name="Прямая соединительная линия 65"/>
              <p:cNvCxnSpPr/>
              <p:nvPr/>
            </p:nvCxnSpPr>
            <p:spPr>
              <a:xfrm rot="21057190">
                <a:off x="4977870" y="2042146"/>
                <a:ext cx="98676" cy="14472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 rot="21057190" flipV="1">
                <a:off x="5045988" y="1907009"/>
                <a:ext cx="223666" cy="256559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Группа 103"/>
            <p:cNvGrpSpPr/>
            <p:nvPr/>
          </p:nvGrpSpPr>
          <p:grpSpPr>
            <a:xfrm>
              <a:off x="5897147" y="2013605"/>
              <a:ext cx="291784" cy="279863"/>
              <a:chOff x="5929781" y="1893397"/>
              <a:chExt cx="291784" cy="279863"/>
            </a:xfrm>
          </p:grpSpPr>
          <p:cxnSp>
            <p:nvCxnSpPr>
              <p:cNvPr id="72" name="Прямая соединительная линия 71"/>
              <p:cNvCxnSpPr/>
              <p:nvPr/>
            </p:nvCxnSpPr>
            <p:spPr>
              <a:xfrm rot="21057190">
                <a:off x="5929781" y="2028534"/>
                <a:ext cx="98676" cy="14472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 rot="21057190" flipV="1">
                <a:off x="5997899" y="1893397"/>
                <a:ext cx="223666" cy="256559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Группа 104"/>
          <p:cNvGrpSpPr/>
          <p:nvPr/>
        </p:nvGrpSpPr>
        <p:grpSpPr>
          <a:xfrm>
            <a:off x="3184799" y="3769231"/>
            <a:ext cx="291784" cy="279863"/>
            <a:chOff x="3154774" y="3657897"/>
            <a:chExt cx="291784" cy="279863"/>
          </a:xfrm>
        </p:grpSpPr>
        <p:cxnSp>
          <p:nvCxnSpPr>
            <p:cNvPr id="75" name="Прямая соединительная линия 74"/>
            <p:cNvCxnSpPr/>
            <p:nvPr/>
          </p:nvCxnSpPr>
          <p:spPr>
            <a:xfrm rot="21057190">
              <a:off x="3154774" y="3793034"/>
              <a:ext cx="98676" cy="14472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rot="21057190" flipV="1">
              <a:off x="3222892" y="3657897"/>
              <a:ext cx="223666" cy="256559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Группа 105"/>
          <p:cNvGrpSpPr/>
          <p:nvPr/>
        </p:nvGrpSpPr>
        <p:grpSpPr>
          <a:xfrm>
            <a:off x="3204592" y="4214343"/>
            <a:ext cx="267474" cy="232382"/>
            <a:chOff x="3193762" y="4178397"/>
            <a:chExt cx="267474" cy="232382"/>
          </a:xfrm>
        </p:grpSpPr>
        <p:cxnSp>
          <p:nvCxnSpPr>
            <p:cNvPr id="78" name="Прямая соединительная линия 77"/>
            <p:cNvCxnSpPr/>
            <p:nvPr/>
          </p:nvCxnSpPr>
          <p:spPr>
            <a:xfrm rot="21057190">
              <a:off x="3193762" y="4290607"/>
              <a:ext cx="90455" cy="12017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rot="21057190" flipV="1">
              <a:off x="3256205" y="4178397"/>
              <a:ext cx="205031" cy="21303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"/>
          <p:cNvGrpSpPr/>
          <p:nvPr/>
        </p:nvGrpSpPr>
        <p:grpSpPr>
          <a:xfrm>
            <a:off x="4067604" y="3207387"/>
            <a:ext cx="2129712" cy="284201"/>
            <a:chOff x="4074182" y="3280264"/>
            <a:chExt cx="2129712" cy="284201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4074182" y="3284602"/>
              <a:ext cx="291784" cy="279863"/>
              <a:chOff x="4066741" y="3151985"/>
              <a:chExt cx="291784" cy="279863"/>
            </a:xfrm>
          </p:grpSpPr>
          <p:cxnSp>
            <p:nvCxnSpPr>
              <p:cNvPr id="81" name="Прямая соединительная линия 80"/>
              <p:cNvCxnSpPr/>
              <p:nvPr/>
            </p:nvCxnSpPr>
            <p:spPr>
              <a:xfrm rot="21057190">
                <a:off x="4066741" y="3287122"/>
                <a:ext cx="98676" cy="14472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 rot="21057190" flipV="1">
                <a:off x="4134859" y="3151985"/>
                <a:ext cx="223666" cy="256559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Группа 107"/>
            <p:cNvGrpSpPr/>
            <p:nvPr/>
          </p:nvGrpSpPr>
          <p:grpSpPr>
            <a:xfrm>
              <a:off x="4967105" y="3280264"/>
              <a:ext cx="291784" cy="279863"/>
              <a:chOff x="4985230" y="3173204"/>
              <a:chExt cx="291784" cy="279863"/>
            </a:xfrm>
          </p:grpSpPr>
          <p:cxnSp>
            <p:nvCxnSpPr>
              <p:cNvPr id="84" name="Прямая соединительная линия 83"/>
              <p:cNvCxnSpPr/>
              <p:nvPr/>
            </p:nvCxnSpPr>
            <p:spPr>
              <a:xfrm rot="21057190">
                <a:off x="4985230" y="3308341"/>
                <a:ext cx="98676" cy="14472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/>
              <p:cNvCxnSpPr/>
              <p:nvPr/>
            </p:nvCxnSpPr>
            <p:spPr>
              <a:xfrm rot="21057190" flipV="1">
                <a:off x="5053348" y="3173204"/>
                <a:ext cx="223666" cy="256559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Группа 108"/>
            <p:cNvGrpSpPr/>
            <p:nvPr/>
          </p:nvGrpSpPr>
          <p:grpSpPr>
            <a:xfrm>
              <a:off x="5912110" y="3283148"/>
              <a:ext cx="291784" cy="279863"/>
              <a:chOff x="5948561" y="3151985"/>
              <a:chExt cx="291784" cy="279863"/>
            </a:xfrm>
          </p:grpSpPr>
          <p:cxnSp>
            <p:nvCxnSpPr>
              <p:cNvPr id="87" name="Прямая соединительная линия 86"/>
              <p:cNvCxnSpPr/>
              <p:nvPr/>
            </p:nvCxnSpPr>
            <p:spPr>
              <a:xfrm rot="21057190">
                <a:off x="5948561" y="3287122"/>
                <a:ext cx="98676" cy="144726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 rot="21057190" flipV="1">
                <a:off x="6016679" y="3151985"/>
                <a:ext cx="223666" cy="256559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406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15471" r="52673" b="21797"/>
          <a:stretch/>
        </p:blipFill>
        <p:spPr>
          <a:xfrm>
            <a:off x="4436445" y="2022047"/>
            <a:ext cx="1999705" cy="2145138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6DD87E61-8B04-6446-9FB6-8A29935FC2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2335" y="155571"/>
            <a:ext cx="6306350" cy="628323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chemeClr val="accent6">
                    <a:lumMod val="75000"/>
                  </a:schemeClr>
                </a:solidFill>
              </a:rPr>
              <a:t>Сценарий проведения оплаты при выводе </a:t>
            </a:r>
            <a:r>
              <a:rPr lang="en-US" sz="2000" b="0" dirty="0" smtClean="0">
                <a:solidFill>
                  <a:schemeClr val="accent6">
                    <a:lumMod val="75000"/>
                  </a:schemeClr>
                </a:solidFill>
              </a:rPr>
              <a:t>QR</a:t>
            </a:r>
            <a:r>
              <a:rPr lang="ru-RU" sz="2000" b="0" dirty="0" smtClean="0">
                <a:solidFill>
                  <a:schemeClr val="accent6">
                    <a:lumMod val="75000"/>
                  </a:schemeClr>
                </a:solidFill>
              </a:rPr>
              <a:t>-кода на экран кассы</a:t>
            </a:r>
            <a:endParaRPr lang="ru-RU" sz="2000" b="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000" dirty="0">
              <a:cs typeface="Calibri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1F28BDA-7A9F-5843-A0B9-0DF33F886F2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0658" y="774447"/>
            <a:ext cx="3153229" cy="37734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400" dirty="0">
                <a:solidFill>
                  <a:srgbClr val="2B6030"/>
                </a:solidFill>
              </a:rPr>
              <a:t>QR-</a:t>
            </a:r>
            <a:r>
              <a:rPr lang="ru-RU" sz="1400" dirty="0">
                <a:solidFill>
                  <a:srgbClr val="2B6030"/>
                </a:solidFill>
              </a:rPr>
              <a:t>код с суммой покупки выводится на экран кассы. Покупатель считывает </a:t>
            </a:r>
            <a:r>
              <a:rPr lang="en-US" sz="1400" dirty="0">
                <a:solidFill>
                  <a:srgbClr val="2B6030"/>
                </a:solidFill>
              </a:rPr>
              <a:t>QR</a:t>
            </a:r>
            <a:r>
              <a:rPr lang="ru-RU" sz="1400" dirty="0">
                <a:solidFill>
                  <a:srgbClr val="2B6030"/>
                </a:solidFill>
              </a:rPr>
              <a:t>-код мобильным приложением банка и нажимает оплатить. Денежные средства </a:t>
            </a:r>
            <a:r>
              <a:rPr lang="ru-RU" sz="1400" dirty="0" smtClean="0">
                <a:solidFill>
                  <a:srgbClr val="2B6030"/>
                </a:solidFill>
              </a:rPr>
              <a:t>в течении нескольких секунд </a:t>
            </a:r>
            <a:r>
              <a:rPr lang="ru-RU" sz="1400" dirty="0">
                <a:solidFill>
                  <a:srgbClr val="2B6030"/>
                </a:solidFill>
              </a:rPr>
              <a:t>поступают на счет юр. лица. после чего на экране появляется отметка об успешной </a:t>
            </a:r>
            <a:r>
              <a:rPr lang="ru-RU" sz="1400" dirty="0" smtClean="0">
                <a:solidFill>
                  <a:srgbClr val="2B6030"/>
                </a:solidFill>
              </a:rPr>
              <a:t>операции.</a:t>
            </a:r>
          </a:p>
          <a:p>
            <a:pPr marL="0" indent="0" algn="just">
              <a:buNone/>
            </a:pPr>
            <a:endParaRPr lang="ru-RU" sz="1400" dirty="0" smtClean="0">
              <a:solidFill>
                <a:srgbClr val="2B6030"/>
              </a:solidFill>
            </a:endParaRPr>
          </a:p>
          <a:p>
            <a:pPr marL="0" indent="0" algn="just">
              <a:buNone/>
            </a:pPr>
            <a:endParaRPr lang="ru-RU" sz="1400" dirty="0" smtClean="0">
              <a:solidFill>
                <a:srgbClr val="2B6030"/>
              </a:solidFill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2B6030"/>
                </a:solidFill>
              </a:rPr>
              <a:t>Достаточно </a:t>
            </a:r>
            <a:r>
              <a:rPr lang="ru-RU" sz="1400" dirty="0">
                <a:solidFill>
                  <a:srgbClr val="2B6030"/>
                </a:solidFill>
              </a:rPr>
              <a:t>уже имеющегося оборудования, чтобы, не доставая карты, клиент расплатился по QR-коду.</a:t>
            </a:r>
          </a:p>
          <a:p>
            <a:pPr marL="0" indent="0" algn="just">
              <a:buNone/>
            </a:pPr>
            <a:endParaRPr lang="ru-RU" sz="1400" dirty="0">
              <a:solidFill>
                <a:srgbClr val="2B6030"/>
              </a:solidFill>
            </a:endParaRPr>
          </a:p>
          <a:p>
            <a:pPr marL="0" indent="0" algn="just">
              <a:buNone/>
            </a:pPr>
            <a:endParaRPr lang="ru-RU" sz="1400" dirty="0">
              <a:solidFill>
                <a:srgbClr val="2B603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59EE9B2-DE79-8844-B660-4E3FA53BAC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6A3DCBE-845C-C244-9C44-256B80BEC42E}"/>
              </a:ext>
            </a:extLst>
          </p:cNvPr>
          <p:cNvGrpSpPr>
            <a:grpSpLocks noChangeAspect="1"/>
          </p:cNvGrpSpPr>
          <p:nvPr/>
        </p:nvGrpSpPr>
        <p:grpSpPr>
          <a:xfrm>
            <a:off x="4462408" y="1172658"/>
            <a:ext cx="1457286" cy="773752"/>
            <a:chOff x="600795" y="137958"/>
            <a:chExt cx="3745601" cy="1988739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C007D257-219F-264E-8BA4-CF6318C904F1}"/>
                </a:ext>
              </a:extLst>
            </p:cNvPr>
            <p:cNvGrpSpPr/>
            <p:nvPr/>
          </p:nvGrpSpPr>
          <p:grpSpPr>
            <a:xfrm>
              <a:off x="2344842" y="607925"/>
              <a:ext cx="2001554" cy="811212"/>
              <a:chOff x="5811158" y="248258"/>
              <a:chExt cx="698934" cy="283271"/>
            </a:xfrm>
            <a:solidFill>
              <a:srgbClr val="373766"/>
            </a:solidFill>
          </p:grpSpPr>
          <p:sp>
            <p:nvSpPr>
              <p:cNvPr id="24" name="Полилиния 23">
                <a:extLst>
                  <a:ext uri="{FF2B5EF4-FFF2-40B4-BE49-F238E27FC236}">
                    <a16:creationId xmlns:a16="http://schemas.microsoft.com/office/drawing/2014/main" id="{A61946EB-7B17-5E44-A084-C0C2F71A0E2B}"/>
                  </a:ext>
                </a:extLst>
              </p:cNvPr>
              <p:cNvSpPr/>
              <p:nvPr/>
            </p:nvSpPr>
            <p:spPr>
              <a:xfrm>
                <a:off x="6298753" y="321047"/>
                <a:ext cx="211339" cy="202330"/>
              </a:xfrm>
              <a:custGeom>
                <a:avLst/>
                <a:gdLst>
                  <a:gd name="connsiteX0" fmla="*/ 339214 w 339214"/>
                  <a:gd name="connsiteY0" fmla="*/ 0 h 324754"/>
                  <a:gd name="connsiteX1" fmla="*/ 339214 w 339214"/>
                  <a:gd name="connsiteY1" fmla="*/ 324754 h 324754"/>
                  <a:gd name="connsiteX2" fmla="*/ 224725 w 339214"/>
                  <a:gd name="connsiteY2" fmla="*/ 324754 h 324754"/>
                  <a:gd name="connsiteX3" fmla="*/ 224725 w 339214"/>
                  <a:gd name="connsiteY3" fmla="*/ 96974 h 324754"/>
                  <a:gd name="connsiteX4" fmla="*/ 114486 w 339214"/>
                  <a:gd name="connsiteY4" fmla="*/ 96974 h 324754"/>
                  <a:gd name="connsiteX5" fmla="*/ 114486 w 339214"/>
                  <a:gd name="connsiteY5" fmla="*/ 324754 h 324754"/>
                  <a:gd name="connsiteX6" fmla="*/ 0 w 339214"/>
                  <a:gd name="connsiteY6" fmla="*/ 324754 h 324754"/>
                  <a:gd name="connsiteX7" fmla="*/ 0 w 339214"/>
                  <a:gd name="connsiteY7" fmla="*/ 0 h 324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214" h="324754">
                    <a:moveTo>
                      <a:pt x="339214" y="0"/>
                    </a:moveTo>
                    <a:lnTo>
                      <a:pt x="339214" y="324754"/>
                    </a:lnTo>
                    <a:lnTo>
                      <a:pt x="224725" y="324754"/>
                    </a:lnTo>
                    <a:lnTo>
                      <a:pt x="224725" y="96974"/>
                    </a:lnTo>
                    <a:lnTo>
                      <a:pt x="114486" y="96974"/>
                    </a:lnTo>
                    <a:lnTo>
                      <a:pt x="114486" y="324754"/>
                    </a:lnTo>
                    <a:lnTo>
                      <a:pt x="0" y="3247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25" name="Полилиния 24">
                <a:extLst>
                  <a:ext uri="{FF2B5EF4-FFF2-40B4-BE49-F238E27FC236}">
                    <a16:creationId xmlns:a16="http://schemas.microsoft.com/office/drawing/2014/main" id="{5D13575B-0E06-C148-BF47-1CB0AE2FC8EA}"/>
                  </a:ext>
                </a:extLst>
              </p:cNvPr>
              <p:cNvSpPr/>
              <p:nvPr/>
            </p:nvSpPr>
            <p:spPr>
              <a:xfrm>
                <a:off x="6031697" y="248258"/>
                <a:ext cx="233229" cy="283271"/>
              </a:xfrm>
              <a:custGeom>
                <a:avLst/>
                <a:gdLst>
                  <a:gd name="connsiteX0" fmla="*/ 374349 w 374349"/>
                  <a:gd name="connsiteY0" fmla="*/ 297687 h 454669"/>
                  <a:gd name="connsiteX1" fmla="*/ 189593 w 374349"/>
                  <a:gd name="connsiteY1" fmla="*/ 454669 h 454669"/>
                  <a:gd name="connsiteX2" fmla="*/ 0 w 374349"/>
                  <a:gd name="connsiteY2" fmla="*/ 238903 h 454669"/>
                  <a:gd name="connsiteX3" fmla="*/ 203363 w 374349"/>
                  <a:gd name="connsiteY3" fmla="*/ 2521 h 454669"/>
                  <a:gd name="connsiteX4" fmla="*/ 370749 w 374349"/>
                  <a:gd name="connsiteY4" fmla="*/ 0 h 454669"/>
                  <a:gd name="connsiteX5" fmla="*/ 319307 w 374349"/>
                  <a:gd name="connsiteY5" fmla="*/ 94494 h 454669"/>
                  <a:gd name="connsiteX6" fmla="*/ 216256 w 374349"/>
                  <a:gd name="connsiteY6" fmla="*/ 94646 h 454669"/>
                  <a:gd name="connsiteX7" fmla="*/ 109623 w 374349"/>
                  <a:gd name="connsiteY7" fmla="*/ 188002 h 454669"/>
                  <a:gd name="connsiteX8" fmla="*/ 219277 w 374349"/>
                  <a:gd name="connsiteY8" fmla="*/ 146778 h 454669"/>
                  <a:gd name="connsiteX9" fmla="*/ 374349 w 374349"/>
                  <a:gd name="connsiteY9" fmla="*/ 297687 h 454669"/>
                  <a:gd name="connsiteX10" fmla="*/ 256842 w 374349"/>
                  <a:gd name="connsiteY10" fmla="*/ 297687 h 454669"/>
                  <a:gd name="connsiteX11" fmla="*/ 256842 w 374349"/>
                  <a:gd name="connsiteY11" fmla="*/ 297687 h 454669"/>
                  <a:gd name="connsiteX12" fmla="*/ 190207 w 374349"/>
                  <a:gd name="connsiteY12" fmla="*/ 230429 h 454669"/>
                  <a:gd name="connsiteX13" fmla="*/ 122369 w 374349"/>
                  <a:gd name="connsiteY13" fmla="*/ 298304 h 454669"/>
                  <a:gd name="connsiteX14" fmla="*/ 190207 w 374349"/>
                  <a:gd name="connsiteY14" fmla="*/ 367410 h 454669"/>
                  <a:gd name="connsiteX15" fmla="*/ 256842 w 374349"/>
                  <a:gd name="connsiteY15" fmla="*/ 297687 h 454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4349" h="454669">
                    <a:moveTo>
                      <a:pt x="374349" y="297687"/>
                    </a:moveTo>
                    <a:cubicBezTo>
                      <a:pt x="374349" y="392246"/>
                      <a:pt x="295609" y="454669"/>
                      <a:pt x="189593" y="454669"/>
                    </a:cubicBezTo>
                    <a:cubicBezTo>
                      <a:pt x="79967" y="454669"/>
                      <a:pt x="0" y="388609"/>
                      <a:pt x="0" y="238903"/>
                    </a:cubicBezTo>
                    <a:cubicBezTo>
                      <a:pt x="0" y="110420"/>
                      <a:pt x="82016" y="4540"/>
                      <a:pt x="203363" y="2521"/>
                    </a:cubicBezTo>
                    <a:cubicBezTo>
                      <a:pt x="256510" y="2521"/>
                      <a:pt x="370749" y="0"/>
                      <a:pt x="370749" y="0"/>
                    </a:cubicBezTo>
                    <a:lnTo>
                      <a:pt x="319307" y="94494"/>
                    </a:lnTo>
                    <a:cubicBezTo>
                      <a:pt x="319307" y="94494"/>
                      <a:pt x="228319" y="94646"/>
                      <a:pt x="216256" y="94646"/>
                    </a:cubicBezTo>
                    <a:cubicBezTo>
                      <a:pt x="163882" y="94646"/>
                      <a:pt x="116304" y="134053"/>
                      <a:pt x="109623" y="188002"/>
                    </a:cubicBezTo>
                    <a:cubicBezTo>
                      <a:pt x="137491" y="161935"/>
                      <a:pt x="174443" y="146778"/>
                      <a:pt x="219277" y="146778"/>
                    </a:cubicBezTo>
                    <a:cubicBezTo>
                      <a:pt x="316210" y="146778"/>
                      <a:pt x="374349" y="206179"/>
                      <a:pt x="374349" y="297687"/>
                    </a:cubicBezTo>
                    <a:close/>
                    <a:moveTo>
                      <a:pt x="256842" y="297687"/>
                    </a:moveTo>
                    <a:lnTo>
                      <a:pt x="256842" y="297687"/>
                    </a:lnTo>
                    <a:cubicBezTo>
                      <a:pt x="256842" y="255263"/>
                      <a:pt x="229563" y="230429"/>
                      <a:pt x="190207" y="230429"/>
                    </a:cubicBezTo>
                    <a:cubicBezTo>
                      <a:pt x="149621" y="230429"/>
                      <a:pt x="122369" y="255879"/>
                      <a:pt x="122369" y="298304"/>
                    </a:cubicBezTo>
                    <a:cubicBezTo>
                      <a:pt x="122369" y="338297"/>
                      <a:pt x="149621" y="367410"/>
                      <a:pt x="190207" y="367410"/>
                    </a:cubicBezTo>
                    <a:cubicBezTo>
                      <a:pt x="232609" y="367410"/>
                      <a:pt x="256842" y="335891"/>
                      <a:pt x="256842" y="297687"/>
                    </a:cubicBezTo>
                    <a:close/>
                  </a:path>
                </a:pathLst>
              </a:custGeom>
              <a:grpFill/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26" name="Полилиния 25">
                <a:extLst>
                  <a:ext uri="{FF2B5EF4-FFF2-40B4-BE49-F238E27FC236}">
                    <a16:creationId xmlns:a16="http://schemas.microsoft.com/office/drawing/2014/main" id="{DE838E45-1737-7D49-A2D6-E2CFB44F84C4}"/>
                  </a:ext>
                </a:extLst>
              </p:cNvPr>
              <p:cNvSpPr/>
              <p:nvPr/>
            </p:nvSpPr>
            <p:spPr>
              <a:xfrm>
                <a:off x="5811158" y="315716"/>
                <a:ext cx="194554" cy="214126"/>
              </a:xfrm>
              <a:custGeom>
                <a:avLst/>
                <a:gdLst>
                  <a:gd name="connsiteX0" fmla="*/ 263214 w 312273"/>
                  <a:gd name="connsiteY0" fmla="*/ 235176 h 343687"/>
                  <a:gd name="connsiteX1" fmla="*/ 194229 w 312273"/>
                  <a:gd name="connsiteY1" fmla="*/ 253752 h 343687"/>
                  <a:gd name="connsiteX2" fmla="*/ 104429 w 312273"/>
                  <a:gd name="connsiteY2" fmla="*/ 173713 h 343687"/>
                  <a:gd name="connsiteX3" fmla="*/ 193032 w 312273"/>
                  <a:gd name="connsiteY3" fmla="*/ 93716 h 343687"/>
                  <a:gd name="connsiteX4" fmla="*/ 266082 w 312273"/>
                  <a:gd name="connsiteY4" fmla="*/ 115035 h 343687"/>
                  <a:gd name="connsiteX5" fmla="*/ 312274 w 312273"/>
                  <a:gd name="connsiteY5" fmla="*/ 33147 h 343687"/>
                  <a:gd name="connsiteX6" fmla="*/ 200255 w 312273"/>
                  <a:gd name="connsiteY6" fmla="*/ 0 h 343687"/>
                  <a:gd name="connsiteX7" fmla="*/ 0 w 312273"/>
                  <a:gd name="connsiteY7" fmla="*/ 173083 h 343687"/>
                  <a:gd name="connsiteX8" fmla="*/ 200255 w 312273"/>
                  <a:gd name="connsiteY8" fmla="*/ 343640 h 343687"/>
                  <a:gd name="connsiteX9" fmla="*/ 306574 w 312273"/>
                  <a:gd name="connsiteY9" fmla="*/ 313696 h 343687"/>
                  <a:gd name="connsiteX10" fmla="*/ 263214 w 312273"/>
                  <a:gd name="connsiteY10" fmla="*/ 235176 h 3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2273" h="343687">
                    <a:moveTo>
                      <a:pt x="263214" y="235176"/>
                    </a:moveTo>
                    <a:cubicBezTo>
                      <a:pt x="263214" y="235176"/>
                      <a:pt x="235528" y="250758"/>
                      <a:pt x="194229" y="253752"/>
                    </a:cubicBezTo>
                    <a:cubicBezTo>
                      <a:pt x="146699" y="255089"/>
                      <a:pt x="104429" y="225841"/>
                      <a:pt x="104429" y="173713"/>
                    </a:cubicBezTo>
                    <a:cubicBezTo>
                      <a:pt x="104429" y="122842"/>
                      <a:pt x="141814" y="93716"/>
                      <a:pt x="193032" y="93716"/>
                    </a:cubicBezTo>
                    <a:cubicBezTo>
                      <a:pt x="224474" y="93716"/>
                      <a:pt x="266082" y="115035"/>
                      <a:pt x="266082" y="115035"/>
                    </a:cubicBezTo>
                    <a:cubicBezTo>
                      <a:pt x="266082" y="115035"/>
                      <a:pt x="296498" y="60414"/>
                      <a:pt x="312274" y="33147"/>
                    </a:cubicBezTo>
                    <a:cubicBezTo>
                      <a:pt x="283432" y="11716"/>
                      <a:pt x="244923" y="0"/>
                      <a:pt x="200255" y="0"/>
                    </a:cubicBezTo>
                    <a:cubicBezTo>
                      <a:pt x="87386" y="0"/>
                      <a:pt x="0" y="71971"/>
                      <a:pt x="0" y="173083"/>
                    </a:cubicBezTo>
                    <a:cubicBezTo>
                      <a:pt x="0" y="275453"/>
                      <a:pt x="82139" y="345778"/>
                      <a:pt x="200255" y="343640"/>
                    </a:cubicBezTo>
                    <a:cubicBezTo>
                      <a:pt x="233304" y="342402"/>
                      <a:pt x="278844" y="331113"/>
                      <a:pt x="306574" y="313696"/>
                    </a:cubicBezTo>
                    <a:lnTo>
                      <a:pt x="263214" y="235176"/>
                    </a:lnTo>
                    <a:close/>
                  </a:path>
                </a:pathLst>
              </a:custGeom>
              <a:grpFill/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D6FEE409-666E-AA4C-969D-D4258F2A0E37}"/>
                </a:ext>
              </a:extLst>
            </p:cNvPr>
            <p:cNvGrpSpPr/>
            <p:nvPr/>
          </p:nvGrpSpPr>
          <p:grpSpPr>
            <a:xfrm>
              <a:off x="600795" y="137958"/>
              <a:ext cx="1616266" cy="1988739"/>
              <a:chOff x="5065953" y="19831"/>
              <a:chExt cx="659583" cy="811586"/>
            </a:xfrm>
          </p:grpSpPr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117854E8-F1AE-1A4C-8684-867D76E4AE9B}"/>
                  </a:ext>
                </a:extLst>
              </p:cNvPr>
              <p:cNvSpPr/>
              <p:nvPr/>
            </p:nvSpPr>
            <p:spPr>
              <a:xfrm>
                <a:off x="5065953" y="196493"/>
                <a:ext cx="98568" cy="458157"/>
              </a:xfrm>
              <a:custGeom>
                <a:avLst/>
                <a:gdLst>
                  <a:gd name="connsiteX0" fmla="*/ 0 w 158208"/>
                  <a:gd name="connsiteY0" fmla="*/ 0 h 735373"/>
                  <a:gd name="connsiteX1" fmla="*/ 158208 w 158208"/>
                  <a:gd name="connsiteY1" fmla="*/ 281997 h 735373"/>
                  <a:gd name="connsiteX2" fmla="*/ 158208 w 158208"/>
                  <a:gd name="connsiteY2" fmla="*/ 453926 h 735373"/>
                  <a:gd name="connsiteX3" fmla="*/ 261 w 158208"/>
                  <a:gd name="connsiteY3" fmla="*/ 735373 h 735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8" h="735373">
                    <a:moveTo>
                      <a:pt x="0" y="0"/>
                    </a:moveTo>
                    <a:lnTo>
                      <a:pt x="158208" y="281997"/>
                    </a:lnTo>
                    <a:lnTo>
                      <a:pt x="158208" y="453926"/>
                    </a:lnTo>
                    <a:lnTo>
                      <a:pt x="261" y="735373"/>
                    </a:lnTo>
                    <a:close/>
                  </a:path>
                </a:pathLst>
              </a:custGeom>
              <a:solidFill>
                <a:srgbClr val="605CA4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17" name="Полилиния 16">
                <a:extLst>
                  <a:ext uri="{FF2B5EF4-FFF2-40B4-BE49-F238E27FC236}">
                    <a16:creationId xmlns:a16="http://schemas.microsoft.com/office/drawing/2014/main" id="{3BC64637-CB51-8F44-B1EC-1CD9A14BEE10}"/>
                  </a:ext>
                </a:extLst>
              </p:cNvPr>
              <p:cNvSpPr/>
              <p:nvPr/>
            </p:nvSpPr>
            <p:spPr>
              <a:xfrm>
                <a:off x="5444298" y="251655"/>
                <a:ext cx="281238" cy="171875"/>
              </a:xfrm>
              <a:custGeom>
                <a:avLst/>
                <a:gdLst>
                  <a:gd name="connsiteX0" fmla="*/ 0 w 451406"/>
                  <a:gd name="connsiteY0" fmla="*/ 90832 h 275871"/>
                  <a:gd name="connsiteX1" fmla="*/ 148183 w 451406"/>
                  <a:gd name="connsiteY1" fmla="*/ 231 h 275871"/>
                  <a:gd name="connsiteX2" fmla="*/ 451406 w 451406"/>
                  <a:gd name="connsiteY2" fmla="*/ 0 h 275871"/>
                  <a:gd name="connsiteX3" fmla="*/ 0 w 451406"/>
                  <a:gd name="connsiteY3" fmla="*/ 275871 h 275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1406" h="275871">
                    <a:moveTo>
                      <a:pt x="0" y="90832"/>
                    </a:moveTo>
                    <a:lnTo>
                      <a:pt x="148183" y="231"/>
                    </a:lnTo>
                    <a:lnTo>
                      <a:pt x="451406" y="0"/>
                    </a:lnTo>
                    <a:lnTo>
                      <a:pt x="0" y="275871"/>
                    </a:lnTo>
                    <a:close/>
                  </a:path>
                </a:pathLst>
              </a:custGeom>
              <a:solidFill>
                <a:srgbClr val="DA2157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18" name="Полилиния 17">
                <a:extLst>
                  <a:ext uri="{FF2B5EF4-FFF2-40B4-BE49-F238E27FC236}">
                    <a16:creationId xmlns:a16="http://schemas.microsoft.com/office/drawing/2014/main" id="{6205D034-1F07-6844-AEBD-D7CCC5796FDB}"/>
                  </a:ext>
                </a:extLst>
              </p:cNvPr>
              <p:cNvSpPr/>
              <p:nvPr/>
            </p:nvSpPr>
            <p:spPr>
              <a:xfrm>
                <a:off x="5345533" y="19831"/>
                <a:ext cx="98763" cy="408213"/>
              </a:xfrm>
              <a:custGeom>
                <a:avLst/>
                <a:gdLst>
                  <a:gd name="connsiteX0" fmla="*/ 157702 w 158521"/>
                  <a:gd name="connsiteY0" fmla="*/ 281930 h 655209"/>
                  <a:gd name="connsiteX1" fmla="*/ 158522 w 158521"/>
                  <a:gd name="connsiteY1" fmla="*/ 655209 h 655209"/>
                  <a:gd name="connsiteX2" fmla="*/ 0 w 158521"/>
                  <a:gd name="connsiteY2" fmla="*/ 558083 h 655209"/>
                  <a:gd name="connsiteX3" fmla="*/ 0 w 158521"/>
                  <a:gd name="connsiteY3" fmla="*/ 0 h 65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521" h="655209">
                    <a:moveTo>
                      <a:pt x="157702" y="281930"/>
                    </a:moveTo>
                    <a:lnTo>
                      <a:pt x="158522" y="655209"/>
                    </a:lnTo>
                    <a:lnTo>
                      <a:pt x="0" y="5580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828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19" name="Полилиния 18">
                <a:extLst>
                  <a:ext uri="{FF2B5EF4-FFF2-40B4-BE49-F238E27FC236}">
                    <a16:creationId xmlns:a16="http://schemas.microsoft.com/office/drawing/2014/main" id="{B94F690C-EF17-D24F-AE7E-B07382F8B954}"/>
                  </a:ext>
                </a:extLst>
              </p:cNvPr>
              <p:cNvSpPr/>
              <p:nvPr/>
            </p:nvSpPr>
            <p:spPr>
              <a:xfrm>
                <a:off x="5345533" y="19831"/>
                <a:ext cx="380003" cy="231968"/>
              </a:xfrm>
              <a:custGeom>
                <a:avLst/>
                <a:gdLst>
                  <a:gd name="connsiteX0" fmla="*/ 609930 w 609930"/>
                  <a:gd name="connsiteY0" fmla="*/ 372095 h 372325"/>
                  <a:gd name="connsiteX1" fmla="*/ 306707 w 609930"/>
                  <a:gd name="connsiteY1" fmla="*/ 372326 h 372325"/>
                  <a:gd name="connsiteX2" fmla="*/ 157702 w 609930"/>
                  <a:gd name="connsiteY2" fmla="*/ 281930 h 372325"/>
                  <a:gd name="connsiteX3" fmla="*/ 0 w 609930"/>
                  <a:gd name="connsiteY3" fmla="*/ 0 h 37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930" h="372325">
                    <a:moveTo>
                      <a:pt x="609930" y="372095"/>
                    </a:moveTo>
                    <a:lnTo>
                      <a:pt x="306707" y="372326"/>
                    </a:lnTo>
                    <a:lnTo>
                      <a:pt x="157702" y="2819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7332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20" name="Полилиния 19">
                <a:extLst>
                  <a:ext uri="{FF2B5EF4-FFF2-40B4-BE49-F238E27FC236}">
                    <a16:creationId xmlns:a16="http://schemas.microsoft.com/office/drawing/2014/main" id="{820EED2A-BAAE-0747-A171-FC57B612B468}"/>
                  </a:ext>
                </a:extLst>
              </p:cNvPr>
              <p:cNvSpPr/>
              <p:nvPr/>
            </p:nvSpPr>
            <p:spPr>
              <a:xfrm>
                <a:off x="5345545" y="483411"/>
                <a:ext cx="98752" cy="348005"/>
              </a:xfrm>
              <a:custGeom>
                <a:avLst/>
                <a:gdLst>
                  <a:gd name="connsiteX0" fmla="*/ 158503 w 158503"/>
                  <a:gd name="connsiteY0" fmla="*/ 276432 h 558572"/>
                  <a:gd name="connsiteX1" fmla="*/ 158503 w 158503"/>
                  <a:gd name="connsiteY1" fmla="*/ 95291 h 558572"/>
                  <a:gd name="connsiteX2" fmla="*/ 0 w 158503"/>
                  <a:gd name="connsiteY2" fmla="*/ 0 h 558572"/>
                  <a:gd name="connsiteX3" fmla="*/ 27 w 158503"/>
                  <a:gd name="connsiteY3" fmla="*/ 558573 h 55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503" h="558572">
                    <a:moveTo>
                      <a:pt x="158503" y="276432"/>
                    </a:moveTo>
                    <a:lnTo>
                      <a:pt x="158503" y="95291"/>
                    </a:lnTo>
                    <a:lnTo>
                      <a:pt x="0" y="0"/>
                    </a:lnTo>
                    <a:lnTo>
                      <a:pt x="27" y="558573"/>
                    </a:lnTo>
                    <a:close/>
                  </a:path>
                </a:pathLst>
              </a:custGeom>
              <a:solidFill>
                <a:srgbClr val="66B438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21" name="Полилиния 20">
                <a:extLst>
                  <a:ext uri="{FF2B5EF4-FFF2-40B4-BE49-F238E27FC236}">
                    <a16:creationId xmlns:a16="http://schemas.microsoft.com/office/drawing/2014/main" id="{B976F809-8F54-EE4B-8FA4-E7494B224AD7}"/>
                  </a:ext>
                </a:extLst>
              </p:cNvPr>
              <p:cNvSpPr/>
              <p:nvPr/>
            </p:nvSpPr>
            <p:spPr>
              <a:xfrm>
                <a:off x="5065953" y="196493"/>
                <a:ext cx="659206" cy="403214"/>
              </a:xfrm>
              <a:custGeom>
                <a:avLst/>
                <a:gdLst>
                  <a:gd name="connsiteX0" fmla="*/ 755081 w 1058070"/>
                  <a:gd name="connsiteY0" fmla="*/ 647185 h 647185"/>
                  <a:gd name="connsiteX1" fmla="*/ 158208 w 1058070"/>
                  <a:gd name="connsiteY1" fmla="*/ 281997 h 647185"/>
                  <a:gd name="connsiteX2" fmla="*/ 0 w 1058070"/>
                  <a:gd name="connsiteY2" fmla="*/ 0 h 647185"/>
                  <a:gd name="connsiteX3" fmla="*/ 1058071 w 1058070"/>
                  <a:gd name="connsiteY3" fmla="*/ 646830 h 64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070" h="647185">
                    <a:moveTo>
                      <a:pt x="755081" y="647185"/>
                    </a:moveTo>
                    <a:lnTo>
                      <a:pt x="158208" y="281997"/>
                    </a:lnTo>
                    <a:lnTo>
                      <a:pt x="0" y="0"/>
                    </a:lnTo>
                    <a:lnTo>
                      <a:pt x="1058071" y="646830"/>
                    </a:lnTo>
                    <a:close/>
                  </a:path>
                </a:pathLst>
              </a:custGeom>
              <a:solidFill>
                <a:srgbClr val="208ACA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22" name="Полилиния 21">
                <a:extLst>
                  <a:ext uri="{FF2B5EF4-FFF2-40B4-BE49-F238E27FC236}">
                    <a16:creationId xmlns:a16="http://schemas.microsoft.com/office/drawing/2014/main" id="{3BD19339-0F6F-4147-8924-21CC30A45D13}"/>
                  </a:ext>
                </a:extLst>
              </p:cNvPr>
              <p:cNvSpPr/>
              <p:nvPr/>
            </p:nvSpPr>
            <p:spPr>
              <a:xfrm>
                <a:off x="5345562" y="599486"/>
                <a:ext cx="379597" cy="231931"/>
              </a:xfrm>
              <a:custGeom>
                <a:avLst/>
                <a:gdLst>
                  <a:gd name="connsiteX0" fmla="*/ 0 w 609279"/>
                  <a:gd name="connsiteY0" fmla="*/ 372266 h 372265"/>
                  <a:gd name="connsiteX1" fmla="*/ 158476 w 609279"/>
                  <a:gd name="connsiteY1" fmla="*/ 90125 h 372265"/>
                  <a:gd name="connsiteX2" fmla="*/ 306290 w 609279"/>
                  <a:gd name="connsiteY2" fmla="*/ 356 h 372265"/>
                  <a:gd name="connsiteX3" fmla="*/ 609279 w 609279"/>
                  <a:gd name="connsiteY3" fmla="*/ 0 h 37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279" h="372265">
                    <a:moveTo>
                      <a:pt x="0" y="372266"/>
                    </a:moveTo>
                    <a:lnTo>
                      <a:pt x="158476" y="90125"/>
                    </a:lnTo>
                    <a:lnTo>
                      <a:pt x="306290" y="356"/>
                    </a:lnTo>
                    <a:lnTo>
                      <a:pt x="609279" y="0"/>
                    </a:lnTo>
                    <a:close/>
                  </a:path>
                </a:pathLst>
              </a:custGeom>
              <a:solidFill>
                <a:srgbClr val="1B823E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  <p:sp>
            <p:nvSpPr>
              <p:cNvPr id="23" name="Полилиния 22">
                <a:extLst>
                  <a:ext uri="{FF2B5EF4-FFF2-40B4-BE49-F238E27FC236}">
                    <a16:creationId xmlns:a16="http://schemas.microsoft.com/office/drawing/2014/main" id="{A8104A60-BBFC-DE4E-906C-48B44D22AAB5}"/>
                  </a:ext>
                </a:extLst>
              </p:cNvPr>
              <p:cNvSpPr/>
              <p:nvPr/>
            </p:nvSpPr>
            <p:spPr>
              <a:xfrm>
                <a:off x="5066116" y="425763"/>
                <a:ext cx="280198" cy="228887"/>
              </a:xfrm>
              <a:custGeom>
                <a:avLst/>
                <a:gdLst>
                  <a:gd name="connsiteX0" fmla="*/ 0 w 449737"/>
                  <a:gd name="connsiteY0" fmla="*/ 367379 h 367379"/>
                  <a:gd name="connsiteX1" fmla="*/ 449738 w 449737"/>
                  <a:gd name="connsiteY1" fmla="*/ 92529 h 367379"/>
                  <a:gd name="connsiteX2" fmla="*/ 298501 w 449737"/>
                  <a:gd name="connsiteY2" fmla="*/ 0 h 367379"/>
                  <a:gd name="connsiteX3" fmla="*/ 157947 w 449737"/>
                  <a:gd name="connsiteY3" fmla="*/ 85932 h 36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9737" h="367379">
                    <a:moveTo>
                      <a:pt x="0" y="367379"/>
                    </a:moveTo>
                    <a:lnTo>
                      <a:pt x="449738" y="92529"/>
                    </a:lnTo>
                    <a:lnTo>
                      <a:pt x="298501" y="0"/>
                    </a:lnTo>
                    <a:lnTo>
                      <a:pt x="157947" y="85932"/>
                    </a:lnTo>
                    <a:close/>
                  </a:path>
                </a:pathLst>
              </a:custGeom>
              <a:solidFill>
                <a:srgbClr val="9A4F98"/>
              </a:solidFill>
              <a:ln w="2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65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1B201-10C4-EF4D-B471-0527383B4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728" y="1792970"/>
            <a:ext cx="5373000" cy="1216929"/>
          </a:xfrm>
        </p:spPr>
        <p:txBody>
          <a:bodyPr>
            <a:noAutofit/>
          </a:bodyPr>
          <a:lstStyle/>
          <a:p>
            <a:pPr algn="l"/>
            <a:r>
              <a:rPr lang="ru-RU" altLang="ru-RU" sz="20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Подключение по </a:t>
            </a:r>
            <a:r>
              <a:rPr lang="ru-RU" sz="20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Банковскому </a:t>
            </a:r>
            <a:r>
              <a:rPr lang="en-US" sz="20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API</a:t>
            </a:r>
            <a:endParaRPr lang="ru-RU" sz="2000" b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1C50A6-272E-5D4A-AFDA-2ED67BAB5C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8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333064" y="1792971"/>
            <a:ext cx="6426763" cy="1216929"/>
            <a:chOff x="333064" y="1792971"/>
            <a:chExt cx="6426763" cy="121692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D66149E-990B-2F4D-92F3-8343506E26B1}"/>
                </a:ext>
              </a:extLst>
            </p:cNvPr>
            <p:cNvSpPr/>
            <p:nvPr/>
          </p:nvSpPr>
          <p:spPr bwMode="auto">
            <a:xfrm>
              <a:off x="333064" y="1801018"/>
              <a:ext cx="45719" cy="1208882"/>
            </a:xfrm>
            <a:prstGeom prst="rect">
              <a:avLst/>
            </a:prstGeom>
            <a:solidFill>
              <a:srgbClr val="FFD10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1"/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3CA29B4C-90AF-0D41-86E1-20AF70C13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728" y="1792971"/>
              <a:ext cx="993099" cy="1216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529562" y="3183061"/>
            <a:ext cx="1760561" cy="2954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just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0509" y="4170717"/>
            <a:ext cx="2348495" cy="855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5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162972" y="711869"/>
            <a:ext cx="3678823" cy="19194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Bahnschrift SemiLight Condensed" panose="020B0502040204020203" pitchFamily="34" charset="0"/>
            </a:endParaRPr>
          </a:p>
          <a:p>
            <a:pPr marL="0" indent="0">
              <a:buNone/>
            </a:pPr>
            <a:r>
              <a:rPr lang="ru-RU" sz="1300" dirty="0" smtClean="0">
                <a:solidFill>
                  <a:srgbClr val="2B6030"/>
                </a:solidFill>
              </a:rPr>
              <a:t>Кассовая </a:t>
            </a:r>
            <a:r>
              <a:rPr lang="ru-RU" sz="1300" dirty="0">
                <a:solidFill>
                  <a:srgbClr val="2B6030"/>
                </a:solidFill>
              </a:rPr>
              <a:t>система магазина через банк-</a:t>
            </a:r>
            <a:r>
              <a:rPr lang="ru-RU" sz="1300" dirty="0" err="1">
                <a:solidFill>
                  <a:srgbClr val="2B6030"/>
                </a:solidFill>
              </a:rPr>
              <a:t>эквайер</a:t>
            </a:r>
            <a:r>
              <a:rPr lang="ru-RU" sz="1300" dirty="0">
                <a:solidFill>
                  <a:srgbClr val="2B6030"/>
                </a:solidFill>
              </a:rPr>
              <a:t> </a:t>
            </a:r>
            <a:r>
              <a:rPr lang="ru-RU" sz="1300" dirty="0" smtClean="0">
                <a:solidFill>
                  <a:srgbClr val="2B6030"/>
                </a:solidFill>
              </a:rPr>
              <a:t>передаёт </a:t>
            </a:r>
            <a:r>
              <a:rPr lang="ru-RU" sz="1300" dirty="0">
                <a:solidFill>
                  <a:srgbClr val="2B6030"/>
                </a:solidFill>
              </a:rPr>
              <a:t>в Систему быстрых платежей соответствующую сумму под конкретную покупку. </a:t>
            </a:r>
            <a:endParaRPr lang="en-US" sz="1300" dirty="0">
              <a:solidFill>
                <a:srgbClr val="2B6030"/>
              </a:solidFill>
            </a:endParaRPr>
          </a:p>
          <a:p>
            <a:pPr marL="0" indent="0">
              <a:buNone/>
            </a:pPr>
            <a:r>
              <a:rPr lang="ru-RU" sz="1300" dirty="0">
                <a:solidFill>
                  <a:srgbClr val="2B6030"/>
                </a:solidFill>
              </a:rPr>
              <a:t>Клиент просто сканирует статический QR-код, и видит в мобильном приложении своего банка стоимость своей конкретной покупки, так как его банк также получает сумму через запрос к СБП.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1302" y="365941"/>
            <a:ext cx="6307383" cy="282872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Сценарий оплаты при использовании кассовой ссылки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ru-RU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64" y="1004024"/>
            <a:ext cx="2556455" cy="171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7" y="2719407"/>
            <a:ext cx="2886848" cy="156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3368627" y="2694423"/>
            <a:ext cx="3200058" cy="1919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2796" indent="-172796" algn="l" defTabSz="685783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4"/>
              </a:buClr>
              <a:buSzPct val="110000"/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591" indent="-172796" algn="l" defTabSz="685783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87" indent="-172796" algn="l" defTabSz="685783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183" indent="-172796" algn="l" defTabSz="685783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978" indent="-172796" algn="l" defTabSz="685783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  <a:latin typeface="Bahnschrift SemiLight Condensed" panose="020B0502040204020203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2B6030"/>
                </a:solidFill>
              </a:rPr>
              <a:t>Таким образом, магазину достаточно один раз разместить QR-код на удобной ему поверхности. С</a:t>
            </a:r>
            <a:r>
              <a:rPr lang="ru-RU" dirty="0">
                <a:solidFill>
                  <a:srgbClr val="2B6030"/>
                </a:solidFill>
              </a:rPr>
              <a:t>к</a:t>
            </a:r>
            <a:r>
              <a:rPr lang="ru-RU" dirty="0" smtClean="0">
                <a:solidFill>
                  <a:srgbClr val="2B6030"/>
                </a:solidFill>
              </a:rPr>
              <a:t>анируя его, клиенты смогут расплачиваться за разные товары и услуги, при этом им не требуется самостоятельно вводить сумму своей покупки перед оплатой. </a:t>
            </a:r>
          </a:p>
          <a:p>
            <a:pPr marL="0" indent="0">
              <a:buFontTx/>
              <a:buNone/>
            </a:pPr>
            <a:endParaRPr lang="ru-RU" dirty="0" smtClean="0"/>
          </a:p>
          <a:p>
            <a:pPr marL="0" indent="0">
              <a:buFontTx/>
              <a:buNone/>
            </a:pPr>
            <a:endParaRPr lang="ru-RU" dirty="0" smtClean="0"/>
          </a:p>
          <a:p>
            <a:pPr marL="0" indent="0"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16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Шаблон РСХБ_внутренняя презентация">
  <a:themeElements>
    <a:clrScheme name="Пользовательские 2">
      <a:dk1>
        <a:srgbClr val="000000"/>
      </a:dk1>
      <a:lt1>
        <a:srgbClr val="FFFFFF"/>
      </a:lt1>
      <a:dk2>
        <a:srgbClr val="E7E5E5"/>
      </a:dk2>
      <a:lt2>
        <a:srgbClr val="A8A7A9"/>
      </a:lt2>
      <a:accent1>
        <a:srgbClr val="238340"/>
      </a:accent1>
      <a:accent2>
        <a:srgbClr val="69A643"/>
      </a:accent2>
      <a:accent3>
        <a:srgbClr val="A6CE38"/>
      </a:accent3>
      <a:accent4>
        <a:srgbClr val="2B6030"/>
      </a:accent4>
      <a:accent5>
        <a:srgbClr val="FFCB05"/>
      </a:accent5>
      <a:accent6>
        <a:srgbClr val="FCC538"/>
      </a:accent6>
      <a:hlink>
        <a:srgbClr val="238340"/>
      </a:hlink>
      <a:folHlink>
        <a:srgbClr val="A6CE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4" id="{4FCADD2B-D216-064A-A367-21D0B623CE5B}" vid="{0382296C-F935-B54E-AE1D-D864CACC4032}"/>
    </a:ext>
  </a:extLst>
</a:theme>
</file>

<file path=ppt/theme/theme2.xml><?xml version="1.0" encoding="utf-8"?>
<a:theme xmlns:a="http://schemas.openxmlformats.org/drawingml/2006/main" name="3_Шаблон РСХБ_внутренняя презентация">
  <a:themeElements>
    <a:clrScheme name="Пользовательские 2">
      <a:dk1>
        <a:srgbClr val="000000"/>
      </a:dk1>
      <a:lt1>
        <a:srgbClr val="FFFFFF"/>
      </a:lt1>
      <a:dk2>
        <a:srgbClr val="E7E5E5"/>
      </a:dk2>
      <a:lt2>
        <a:srgbClr val="A8A7A9"/>
      </a:lt2>
      <a:accent1>
        <a:srgbClr val="238340"/>
      </a:accent1>
      <a:accent2>
        <a:srgbClr val="69A643"/>
      </a:accent2>
      <a:accent3>
        <a:srgbClr val="A6CE38"/>
      </a:accent3>
      <a:accent4>
        <a:srgbClr val="2B6030"/>
      </a:accent4>
      <a:accent5>
        <a:srgbClr val="FFCB05"/>
      </a:accent5>
      <a:accent6>
        <a:srgbClr val="FCC538"/>
      </a:accent6>
      <a:hlink>
        <a:srgbClr val="238340"/>
      </a:hlink>
      <a:folHlink>
        <a:srgbClr val="A6CE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4" id="{4FCADD2B-D216-064A-A367-21D0B623CE5B}" vid="{0382296C-F935-B54E-AE1D-D864CACC4032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16224</TotalTime>
  <Words>1031</Words>
  <Application>Microsoft Office PowerPoint</Application>
  <PresentationFormat>Произвольный</PresentationFormat>
  <Paragraphs>240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.Lucida Grande UI Regular</vt:lpstr>
      <vt:lpstr>Arial</vt:lpstr>
      <vt:lpstr>Bahnschrift SemiLight Condensed</vt:lpstr>
      <vt:lpstr>Calibri</vt:lpstr>
      <vt:lpstr>Wingdings</vt:lpstr>
      <vt:lpstr>Системный шрифт, обычный</vt:lpstr>
      <vt:lpstr>2_Шаблон РСХБ_внутренняя презентация</vt:lpstr>
      <vt:lpstr>3_Шаблон РСХБ_внутренняя презентация</vt:lpstr>
      <vt:lpstr>Система быстрых платежей (СБП) QR-эквайринг для организаций</vt:lpstr>
      <vt:lpstr>Система быстрых платежей</vt:lpstr>
      <vt:lpstr>Подключение к СБП</vt:lpstr>
      <vt:lpstr>Статический и динамический QR- код</vt:lpstr>
      <vt:lpstr>Способы вывода QR-кода</vt:lpstr>
      <vt:lpstr>Варианты подключения</vt:lpstr>
      <vt:lpstr>Презентация PowerPoint</vt:lpstr>
      <vt:lpstr>Подключение по Банковскому API</vt:lpstr>
      <vt:lpstr>Сценарий оплаты при использовании кассовой ссылки</vt:lpstr>
      <vt:lpstr>    Особенности подключения по API</vt:lpstr>
      <vt:lpstr>Интеграция по агентской схеме</vt:lpstr>
      <vt:lpstr>Агенты НСПК</vt:lpstr>
      <vt:lpstr>Кассовые ПО, для которых есть готовое решение от агентов НСПК</vt:lpstr>
      <vt:lpstr>Взаимодействие клиента с Банком при подключении по Агентской схеме</vt:lpstr>
      <vt:lpstr>Преимущества и нюансы подключения по Агентской схеме</vt:lpstr>
      <vt:lpstr>Контакты агентов НСПК</vt:lpstr>
      <vt:lpstr>ТАРИФЫ СБП</vt:lpstr>
      <vt:lpstr>Контакты сотрудников АО «Россельхозбанк»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(ДОЛЖЕН БЫТЬ В ТОЧНОМ СООТВЕТСТВИИ С НАИМЕНОВАНИЕМ ВОПРОСА, ВКЛЮЧЕННОГО В ПОВЕСТКУ ЗАСЕДАНИЯ КОЛЛЕГИАЛЬНОГО ОРГАНА, СОВЕЩАНИЯ ИЛИ МЕРОПРИЯТИЯ)</dc:title>
  <dc:creator>viktoriyavolk06@gmail.com</dc:creator>
  <cp:lastModifiedBy>Коченкова Елена Владимировна</cp:lastModifiedBy>
  <cp:revision>353</cp:revision>
  <dcterms:created xsi:type="dcterms:W3CDTF">2021-01-29T10:45:52Z</dcterms:created>
  <dcterms:modified xsi:type="dcterms:W3CDTF">2023-07-26T06:10:54Z</dcterms:modified>
</cp:coreProperties>
</file>